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22" r:id="rId2"/>
  </p:sldMasterIdLst>
  <p:notesMasterIdLst>
    <p:notesMasterId r:id="rId14"/>
  </p:notesMasterIdLst>
  <p:handoutMasterIdLst>
    <p:handoutMasterId r:id="rId15"/>
  </p:handoutMasterIdLst>
  <p:sldIdLst>
    <p:sldId id="256" r:id="rId3"/>
    <p:sldId id="320" r:id="rId4"/>
    <p:sldId id="323" r:id="rId5"/>
    <p:sldId id="324" r:id="rId6"/>
    <p:sldId id="325" r:id="rId7"/>
    <p:sldId id="326" r:id="rId8"/>
    <p:sldId id="329" r:id="rId9"/>
    <p:sldId id="330" r:id="rId10"/>
    <p:sldId id="331" r:id="rId11"/>
    <p:sldId id="334" r:id="rId12"/>
    <p:sldId id="333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n Ghislain" initials="M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03"/>
    <a:srgbClr val="FF612F"/>
    <a:srgbClr val="CC3300"/>
    <a:srgbClr val="FF66FF"/>
    <a:srgbClr val="FF4409"/>
    <a:srgbClr val="FF9933"/>
    <a:srgbClr val="FF7C53"/>
    <a:srgbClr val="FF9371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0586" autoAdjust="0"/>
  </p:normalViewPr>
  <p:slideViewPr>
    <p:cSldViewPr snapToGrid="0">
      <p:cViewPr>
        <p:scale>
          <a:sx n="75" d="100"/>
          <a:sy n="75" d="100"/>
        </p:scale>
        <p:origin x="-63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044D-CA82-4C17-8489-796924FDB8A2}" type="datetimeFigureOut">
              <a:rPr lang="fr-FR" smtClean="0"/>
              <a:t>09/03/2017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D6972-A1F5-41B4-A7E1-3D9A601CF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6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3371-8AF0-4DAE-ADC5-1C41001DCA90}" type="datetimeFigureOut">
              <a:rPr lang="fr-FR" smtClean="0"/>
              <a:t>09/03/2017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1DF4-E009-40A5-849D-5B3C75813B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DF4-E009-40A5-849D-5B3C75813B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1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252A2E-4B5F-443C-BA0C-C51AC8E70CDA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10CA-D7DC-434E-9D01-5F10800C7738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10CA-D7DC-434E-9D01-5F10800C7738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9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6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84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B5F7-56B0-4E0F-BC47-80B91FDF252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E35C-1A0F-426E-9F71-0DBB17132DA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5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E732-CF50-4C74-95B8-4428843FE6D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9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735F-AEED-49AB-A114-BCC0A40C5F1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7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41A1-6EB7-44B1-BD67-03C0A96697C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F6EC-7E40-4E73-8CC2-ABBDEA1DBA1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5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4AD-BC84-4BD2-A83B-BD412C8A5F9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3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239E-D3FC-463B-B429-33200738563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44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DA24-CB4F-4BA0-95B4-57F79F4E4D8E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A7C8-988E-4A48-9387-57506D85366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3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B3D7-A887-47CC-B2BE-D0D60ADB262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2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71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5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8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25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4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9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6204-9C85-4614-836B-A56D8BE0E909}" type="datetimeFigureOut">
              <a:rPr lang="fr-FR" smtClean="0"/>
              <a:t>09/03/2017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D579-53CC-4F1E-9F40-4FAE31DEA4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4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B9ACE-472F-46F7-BACD-377CB85EADD5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13.jpe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239" y="246745"/>
            <a:ext cx="9144000" cy="2152361"/>
          </a:xfrm>
          <a:solidFill>
            <a:schemeClr val="accent5">
              <a:lumMod val="40000"/>
              <a:lumOff val="60000"/>
              <a:alpha val="63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Atelier ‘</a:t>
            </a:r>
            <a:r>
              <a:rPr lang="fr-FR" sz="48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Reporting</a:t>
            </a:r>
            <a: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STOC Capture’</a:t>
            </a:r>
            <a:br>
              <a:rPr lang="fr-FR" sz="48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Indicateurs </a:t>
            </a:r>
            <a:r>
              <a:rPr lang="fr-FR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locaux </a:t>
            </a: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de fonctionnement</a:t>
            </a:r>
            <a:b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des populations d’oiseaux communs </a:t>
            </a:r>
            <a:b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à partir de données de baguage</a:t>
            </a:r>
            <a:endParaRPr lang="fr-F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4499" y="3866333"/>
            <a:ext cx="9144000" cy="799604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Pierre-Yves HENRY (henry@mnhn.fr)</a:t>
            </a:r>
          </a:p>
          <a:p>
            <a:r>
              <a:rPr lang="fr-FR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Responsable du STOC Capture / porteur projet DEMOSPACE</a:t>
            </a:r>
            <a:endParaRPr lang="fr-FR" b="1" dirty="0" smtClean="0">
              <a:solidFill>
                <a:srgbClr val="FF0000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371600"/>
            <a:ext cx="1828800" cy="1371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743200"/>
            <a:ext cx="1828800" cy="1371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1371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200" y="4102100"/>
            <a:ext cx="1828800" cy="1371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473700"/>
            <a:ext cx="1828800" cy="1371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274301" y="0"/>
            <a:ext cx="190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289" y="5919400"/>
            <a:ext cx="1957423" cy="9386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82" y="4923513"/>
            <a:ext cx="2313437" cy="84734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815255"/>
            <a:ext cx="3255883" cy="1948401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584499" y="2699682"/>
            <a:ext cx="9144000" cy="867802"/>
          </a:xfrm>
          <a:prstGeom prst="rect">
            <a:avLst/>
          </a:prstGeom>
          <a:solidFill>
            <a:schemeClr val="accent5">
              <a:lumMod val="40000"/>
              <a:lumOff val="60000"/>
              <a:alpha val="63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4800" b="1" dirty="0" smtClean="0">
                <a:solidFill>
                  <a:srgbClr val="0000FF"/>
                </a:solidFill>
                <a:cs typeface="Times New Roman"/>
              </a:rPr>
              <a:t>Mais pourquoi ? </a:t>
            </a:r>
            <a:endParaRPr lang="fr-F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00800" y="4687057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le soutien de:</a:t>
            </a:r>
            <a:endParaRPr lang="fr-FR" dirty="0"/>
          </a:p>
        </p:txBody>
      </p:sp>
      <p:pic>
        <p:nvPicPr>
          <p:cNvPr id="22" name="Picture 16" descr="logo-npc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68" y="5219261"/>
            <a:ext cx="1451616" cy="158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Fondation Biodiversit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44" y="5713626"/>
            <a:ext cx="14573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logo ministère de l'environnement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85" y="5204747"/>
            <a:ext cx="1249116" cy="1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1"/>
          <p:cNvSpPr txBox="1">
            <a:spLocks/>
          </p:cNvSpPr>
          <p:nvPr/>
        </p:nvSpPr>
        <p:spPr>
          <a:xfrm>
            <a:off x="852715" y="180072"/>
            <a:ext cx="10515600" cy="8685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Mais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indicateurs de quoi ?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752600" y="1358900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Arial" charset="0"/>
                <a:cs typeface="Arial" charset="0"/>
              </a:rPr>
              <a:t>Dynamique d’une </a:t>
            </a:r>
            <a:r>
              <a:rPr lang="fr-FR" altLang="fr-FR" sz="2400">
                <a:solidFill>
                  <a:srgbClr val="CC0000"/>
                </a:solidFill>
                <a:latin typeface="Arial" charset="0"/>
                <a:cs typeface="Arial" charset="0"/>
              </a:rPr>
              <a:t>population « locale »</a:t>
            </a:r>
            <a:r>
              <a:rPr lang="fr-FR" altLang="fr-FR" sz="2400">
                <a:latin typeface="Arial" charset="0"/>
                <a:cs typeface="Arial" charset="0"/>
              </a:rPr>
              <a:t>:</a:t>
            </a:r>
            <a:endParaRPr lang="fr-FR" altLang="fr-FR" sz="24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ZoneTexte 6"/>
          <p:cNvSpPr txBox="1">
            <a:spLocks noChangeArrowheads="1"/>
          </p:cNvSpPr>
          <p:nvPr/>
        </p:nvSpPr>
        <p:spPr bwMode="auto">
          <a:xfrm>
            <a:off x="8523288" y="3429000"/>
            <a:ext cx="16430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charset="0"/>
              </a:rPr>
              <a:t>Mort</a:t>
            </a:r>
          </a:p>
          <a:p>
            <a:pPr eaLnBrk="1" hangingPunct="1">
              <a:spcBef>
                <a:spcPct val="0"/>
              </a:spcBef>
            </a:pPr>
            <a:endParaRPr lang="fr-FR" altLang="fr-FR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charset="0"/>
              </a:rPr>
              <a:t>Emigration</a:t>
            </a:r>
          </a:p>
          <a:p>
            <a:pPr eaLnBrk="1" hangingPunct="1">
              <a:spcBef>
                <a:spcPct val="0"/>
              </a:spcBef>
            </a:pPr>
            <a:endParaRPr lang="fr-FR" altLang="fr-FR" sz="2400">
              <a:latin typeface="Arial" charset="0"/>
            </a:endParaRPr>
          </a:p>
        </p:txBody>
      </p:sp>
      <p:sp>
        <p:nvSpPr>
          <p:cNvPr id="63" name="ZoneTexte 11"/>
          <p:cNvSpPr txBox="1">
            <a:spLocks noChangeArrowheads="1"/>
          </p:cNvSpPr>
          <p:nvPr/>
        </p:nvSpPr>
        <p:spPr bwMode="auto">
          <a:xfrm>
            <a:off x="1855788" y="3462338"/>
            <a:ext cx="1778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Naissance</a:t>
            </a:r>
          </a:p>
          <a:p>
            <a:pPr eaLnBrk="1" hangingPunct="1">
              <a:spcBef>
                <a:spcPct val="0"/>
              </a:spcBef>
            </a:pPr>
            <a:endParaRPr lang="fr-FR" altLang="fr-FR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charset="0"/>
              </a:rPr>
              <a:t>IMmigration</a:t>
            </a:r>
            <a:endParaRPr lang="fr-FR" altLang="fr-FR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fr-FR" sz="2400" dirty="0">
              <a:latin typeface="Arial" charset="0"/>
            </a:endParaRPr>
          </a:p>
        </p:txBody>
      </p:sp>
      <p:sp>
        <p:nvSpPr>
          <p:cNvPr id="64" name="Accolade fermante 7"/>
          <p:cNvSpPr>
            <a:spLocks/>
          </p:cNvSpPr>
          <p:nvPr/>
        </p:nvSpPr>
        <p:spPr bwMode="auto">
          <a:xfrm rot="5400000">
            <a:off x="9260682" y="4887119"/>
            <a:ext cx="252412" cy="1727200"/>
          </a:xfrm>
          <a:prstGeom prst="rightBrace">
            <a:avLst>
              <a:gd name="adj1" fmla="val 8300"/>
              <a:gd name="adj2" fmla="val 5063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>
              <a:latin typeface="Arial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797925" y="6021388"/>
            <a:ext cx="11652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Survie locale</a:t>
            </a:r>
          </a:p>
        </p:txBody>
      </p:sp>
      <p:sp>
        <p:nvSpPr>
          <p:cNvPr id="66" name="Accolade fermante 15"/>
          <p:cNvSpPr>
            <a:spLocks/>
          </p:cNvSpPr>
          <p:nvPr/>
        </p:nvSpPr>
        <p:spPr bwMode="auto">
          <a:xfrm rot="5400000">
            <a:off x="2581276" y="4851400"/>
            <a:ext cx="252412" cy="1728787"/>
          </a:xfrm>
          <a:prstGeom prst="rightBrace">
            <a:avLst>
              <a:gd name="adj1" fmla="val 8308"/>
              <a:gd name="adj2" fmla="val 5063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>
              <a:latin typeface="Arial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711325" y="6021388"/>
            <a:ext cx="194151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Recrutement</a:t>
            </a:r>
          </a:p>
        </p:txBody>
      </p:sp>
      <p:grpSp>
        <p:nvGrpSpPr>
          <p:cNvPr id="68" name="Group 27"/>
          <p:cNvGrpSpPr>
            <a:grpSpLocks/>
          </p:cNvGrpSpPr>
          <p:nvPr/>
        </p:nvGrpSpPr>
        <p:grpSpPr bwMode="auto">
          <a:xfrm>
            <a:off x="3803650" y="2525713"/>
            <a:ext cx="3744913" cy="3024187"/>
            <a:chOff x="1882" y="1434"/>
            <a:chExt cx="2359" cy="1905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1882" y="1434"/>
              <a:ext cx="2359" cy="190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2232" y="2251"/>
              <a:ext cx="1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2000" dirty="0">
                  <a:latin typeface="Arial" charset="0"/>
                </a:rPr>
                <a:t>Population locale</a:t>
              </a:r>
            </a:p>
          </p:txBody>
        </p:sp>
      </p:grpSp>
      <p:pic>
        <p:nvPicPr>
          <p:cNvPr id="71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757738"/>
            <a:ext cx="892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014538"/>
            <a:ext cx="2106612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4652963"/>
            <a:ext cx="892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AutoShape 32"/>
          <p:cNvSpPr>
            <a:spLocks noChangeArrowheads="1"/>
          </p:cNvSpPr>
          <p:nvPr/>
        </p:nvSpPr>
        <p:spPr bwMode="auto">
          <a:xfrm>
            <a:off x="7083425" y="3716338"/>
            <a:ext cx="1223963" cy="720725"/>
          </a:xfrm>
          <a:prstGeom prst="rightArrow">
            <a:avLst>
              <a:gd name="adj1" fmla="val 50000"/>
              <a:gd name="adj2" fmla="val 42456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5" name="AutoShape 33"/>
          <p:cNvSpPr>
            <a:spLocks noChangeArrowheads="1"/>
          </p:cNvSpPr>
          <p:nvPr/>
        </p:nvSpPr>
        <p:spPr bwMode="auto">
          <a:xfrm>
            <a:off x="3267075" y="3716338"/>
            <a:ext cx="1223963" cy="720725"/>
          </a:xfrm>
          <a:prstGeom prst="rightArrow">
            <a:avLst>
              <a:gd name="adj1" fmla="val 50000"/>
              <a:gd name="adj2" fmla="val 4245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7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133600"/>
            <a:ext cx="16668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ZoneTexte 32"/>
          <p:cNvSpPr txBox="1">
            <a:spLocks noChangeArrowheads="1"/>
          </p:cNvSpPr>
          <p:nvPr/>
        </p:nvSpPr>
        <p:spPr bwMode="auto">
          <a:xfrm>
            <a:off x="4410075" y="2331304"/>
            <a:ext cx="2775744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Combien d’adultes 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i="1" dirty="0" smtClean="0">
                <a:latin typeface="Tahoma" pitchFamily="34" charset="0"/>
              </a:rPr>
              <a:t>Nb. ad</a:t>
            </a:r>
            <a:r>
              <a:rPr lang="fr-FR" altLang="fr-FR" sz="1800" b="1" i="1" dirty="0" smtClean="0">
                <a:latin typeface="Tahoma" pitchFamily="34" charset="0"/>
              </a:rPr>
              <a:t>. capturés</a:t>
            </a:r>
            <a:endParaRPr lang="fr-FR" altLang="fr-FR" sz="1800" b="1" i="1" dirty="0" smtClean="0">
              <a:latin typeface="Tahoma" pitchFamily="34" charset="0"/>
            </a:endParaRPr>
          </a:p>
        </p:txBody>
      </p:sp>
      <p:sp>
        <p:nvSpPr>
          <p:cNvPr id="78" name="ZoneTexte 32"/>
          <p:cNvSpPr txBox="1">
            <a:spLocks noChangeArrowheads="1"/>
          </p:cNvSpPr>
          <p:nvPr/>
        </p:nvSpPr>
        <p:spPr bwMode="auto">
          <a:xfrm>
            <a:off x="15081" y="3462338"/>
            <a:ext cx="1883569" cy="147732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Combien de jeunes par adultes ? </a:t>
            </a:r>
            <a:r>
              <a:rPr lang="fr-FR" altLang="fr-FR" sz="1800" b="1" i="1" dirty="0" smtClean="0">
                <a:latin typeface="Tahoma" pitchFamily="34" charset="0"/>
              </a:rPr>
              <a:t>Productivité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i="1" dirty="0" smtClean="0">
                <a:latin typeface="Tahoma" pitchFamily="34" charset="0"/>
              </a:rPr>
              <a:t>= % de </a:t>
            </a:r>
            <a:r>
              <a:rPr lang="fr-FR" altLang="fr-FR" sz="1800" b="1" i="1" dirty="0" err="1" smtClean="0">
                <a:latin typeface="Tahoma" pitchFamily="34" charset="0"/>
              </a:rPr>
              <a:t>juv</a:t>
            </a:r>
            <a:r>
              <a:rPr lang="fr-FR" altLang="fr-FR" sz="1800" b="1" i="1" dirty="0" smtClean="0">
                <a:latin typeface="Tahoma" pitchFamily="34" charset="0"/>
              </a:rPr>
              <a:t>.</a:t>
            </a:r>
            <a:endParaRPr lang="fr-FR" altLang="fr-FR" sz="1800" b="1" i="1" dirty="0" smtClean="0">
              <a:latin typeface="Tahoma" pitchFamily="34" charset="0"/>
            </a:endParaRPr>
          </a:p>
        </p:txBody>
      </p:sp>
      <p:sp>
        <p:nvSpPr>
          <p:cNvPr id="79" name="ZoneTexte 32"/>
          <p:cNvSpPr txBox="1">
            <a:spLocks noChangeArrowheads="1"/>
          </p:cNvSpPr>
          <p:nvPr/>
        </p:nvSpPr>
        <p:spPr bwMode="auto">
          <a:xfrm>
            <a:off x="9872663" y="5294313"/>
            <a:ext cx="2205037" cy="147732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Combien d’adultes reviennent  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i="1" dirty="0" smtClean="0">
                <a:latin typeface="Tahoma" pitchFamily="34" charset="0"/>
              </a:rPr>
              <a:t>Taux de retour interannuel</a:t>
            </a:r>
          </a:p>
        </p:txBody>
      </p:sp>
      <p:sp>
        <p:nvSpPr>
          <p:cNvPr id="80" name="ZoneTexte 32"/>
          <p:cNvSpPr txBox="1">
            <a:spLocks noChangeArrowheads="1"/>
          </p:cNvSpPr>
          <p:nvPr/>
        </p:nvSpPr>
        <p:spPr bwMode="auto">
          <a:xfrm>
            <a:off x="3633788" y="5609412"/>
            <a:ext cx="22050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Combien de nouveaux </a:t>
            </a:r>
            <a:r>
              <a:rPr lang="fr-FR" altLang="fr-FR" sz="1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adultes ?</a:t>
            </a:r>
            <a:endParaRPr lang="fr-FR" altLang="fr-FR" sz="1800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% </a:t>
            </a:r>
            <a:r>
              <a:rPr lang="fr-FR" altLang="fr-FR" sz="1800" b="1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de 2A</a:t>
            </a:r>
          </a:p>
        </p:txBody>
      </p:sp>
      <p:sp>
        <p:nvSpPr>
          <p:cNvPr id="81" name="ZoneTexte 32"/>
          <p:cNvSpPr txBox="1">
            <a:spLocks noChangeArrowheads="1"/>
          </p:cNvSpPr>
          <p:nvPr/>
        </p:nvSpPr>
        <p:spPr bwMode="auto">
          <a:xfrm>
            <a:off x="4410075" y="3052545"/>
            <a:ext cx="2775744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Quelle </a:t>
            </a:r>
            <a:r>
              <a:rPr lang="fr-FR" altLang="fr-FR" sz="1800" b="1" i="1" dirty="0" smtClean="0">
                <a:latin typeface="Tahoma" pitchFamily="34" charset="0"/>
              </a:rPr>
              <a:t>condition corporelle</a:t>
            </a:r>
            <a:r>
              <a:rPr lang="fr-FR" altLang="fr-FR" sz="1800" b="1" dirty="0" smtClean="0">
                <a:latin typeface="Tahoma" pitchFamily="34" charset="0"/>
              </a:rPr>
              <a:t> ?</a:t>
            </a:r>
            <a:endParaRPr lang="fr-FR" altLang="fr-FR" sz="1800" b="1" i="1" dirty="0" smtClean="0">
              <a:latin typeface="Tahoma" pitchFamily="34" charset="0"/>
            </a:endParaRPr>
          </a:p>
        </p:txBody>
      </p:sp>
      <p:sp>
        <p:nvSpPr>
          <p:cNvPr id="82" name="ZoneTexte 32"/>
          <p:cNvSpPr txBox="1">
            <a:spLocks noChangeArrowheads="1"/>
          </p:cNvSpPr>
          <p:nvPr/>
        </p:nvSpPr>
        <p:spPr bwMode="auto">
          <a:xfrm>
            <a:off x="15081" y="4995863"/>
            <a:ext cx="1883569" cy="92333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Quelle </a:t>
            </a:r>
            <a:r>
              <a:rPr lang="fr-FR" altLang="fr-FR" sz="1800" b="1" i="1" dirty="0" smtClean="0">
                <a:latin typeface="Tahoma" pitchFamily="34" charset="0"/>
              </a:rPr>
              <a:t>condition corporelle</a:t>
            </a:r>
            <a:r>
              <a:rPr lang="fr-FR" altLang="fr-FR" sz="1800" b="1" dirty="0" smtClean="0">
                <a:latin typeface="Tahoma" pitchFamily="34" charset="0"/>
              </a:rPr>
              <a:t> ?</a:t>
            </a:r>
            <a:endParaRPr lang="fr-FR" altLang="fr-FR" sz="1800" b="1" i="1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5" grpId="0"/>
      <p:bldP spid="66" grpId="0" animBg="1"/>
      <p:bldP spid="67" grpId="0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0"/>
            <a:ext cx="6567055" cy="688290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06194" y="180072"/>
            <a:ext cx="3238969" cy="8685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ysClr val="window" lastClr="FFFFFF"/>
                </a:solidFill>
                <a:latin typeface="Calibri Light" panose="020F0302020204030204"/>
              </a:rPr>
              <a:t>Possible grâce à…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1200" y="152699"/>
            <a:ext cx="621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Tous les bagueurs, aide-bagueurs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631" y="1441521"/>
            <a:ext cx="551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Persévérance sur le STOC Capture</a:t>
            </a:r>
          </a:p>
          <a:p>
            <a:r>
              <a:rPr lang="fr-FR" sz="2400" dirty="0" smtClean="0"/>
              <a:t>D</a:t>
            </a:r>
            <a:r>
              <a:rPr lang="fr-FR" sz="2400" dirty="0"/>
              <a:t>. </a:t>
            </a:r>
            <a:r>
              <a:rPr lang="fr-FR" sz="2400" dirty="0" smtClean="0"/>
              <a:t>Couvet, R. Julliard, </a:t>
            </a:r>
            <a:r>
              <a:rPr lang="fr-FR" sz="2400" dirty="0"/>
              <a:t>P. </a:t>
            </a:r>
            <a:r>
              <a:rPr lang="fr-FR" sz="2400" dirty="0" err="1" smtClean="0"/>
              <a:t>Fiquet</a:t>
            </a:r>
            <a:r>
              <a:rPr lang="fr-FR" sz="2400" dirty="0" smtClean="0"/>
              <a:t>, O. </a:t>
            </a:r>
            <a:r>
              <a:rPr lang="fr-FR" sz="2400" dirty="0" err="1" smtClean="0"/>
              <a:t>Dehorter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04256" y="2545229"/>
            <a:ext cx="52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Soutiens financiers à long terme</a:t>
            </a:r>
            <a:endParaRPr lang="fr-FR" sz="2400" dirty="0"/>
          </a:p>
        </p:txBody>
      </p:sp>
      <p:pic>
        <p:nvPicPr>
          <p:cNvPr id="10" name="Picture 16" descr="logo-np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18" y="5275514"/>
            <a:ext cx="1451616" cy="158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 descr="Fondation Biodiversit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94" y="5769879"/>
            <a:ext cx="14573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logo ministère de l'environnemen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" y="3006894"/>
            <a:ext cx="1249116" cy="1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5" y="3006893"/>
            <a:ext cx="1388967" cy="16042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52" y="3006892"/>
            <a:ext cx="1612319" cy="16042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4815" y="3398889"/>
            <a:ext cx="1742168" cy="8473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19" y="15984"/>
            <a:ext cx="1999852" cy="119676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73532" y="4822950"/>
            <a:ext cx="52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Soutien au projet DEMOSPACE</a:t>
            </a:r>
            <a:endParaRPr lang="fr-F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25" y="3483423"/>
            <a:ext cx="2286455" cy="22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827425" y="5823981"/>
            <a:ext cx="228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Manon GHISLAIN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(doctorante)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150" name="Picture 6" descr="Résultat de recherche d'images pour &quot;romain lorrillière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3396763"/>
            <a:ext cx="2286455" cy="228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611197" y="5828605"/>
            <a:ext cx="228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Romain LORRILLIERE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(chercheur)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vouloir des indicateurs locaux ?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6218230"/>
            <a:ext cx="1117600" cy="66879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33829" y="1400608"/>
            <a:ext cx="5805715" cy="2145268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Pour que vous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puissiez (enfin!) 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comparer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le fonctionnement des populations que vous suivez (station):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kern="0" baseline="0" dirty="0" smtClean="0">
                <a:solidFill>
                  <a:srgbClr val="292934"/>
                </a:solidFill>
                <a:latin typeface="Arial"/>
              </a:rPr>
              <a:t>À une REFERENCE nationale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Entre sites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3828" y="3760251"/>
            <a:ext cx="5805715" cy="1736646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Pour en inférer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de potentielles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particularités de votre site: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kern="0" baseline="0" dirty="0" smtClean="0">
                <a:solidFill>
                  <a:srgbClr val="292934"/>
                </a:solidFill>
                <a:latin typeface="Arial"/>
              </a:rPr>
              <a:t>Permanentes</a:t>
            </a:r>
            <a:r>
              <a:rPr lang="fr-FR" sz="2400" kern="0" baseline="0" dirty="0" smtClean="0">
                <a:solidFill>
                  <a:srgbClr val="292934"/>
                </a:solidFill>
                <a:latin typeface="Arial"/>
              </a:rPr>
              <a:t> </a:t>
            </a:r>
            <a:r>
              <a:rPr lang="fr-FR" sz="2400" kern="0" baseline="0" dirty="0" smtClean="0">
                <a:solidFill>
                  <a:srgbClr val="0070C0"/>
                </a:solidFill>
                <a:latin typeface="Arial"/>
              </a:rPr>
              <a:t>(difficile à interpréter)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54" y="1510764"/>
            <a:ext cx="44989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52344" y="1380137"/>
            <a:ext cx="4303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Nombre d’adultes de Fauvette à tête noire</a:t>
            </a:r>
          </a:p>
          <a:p>
            <a:pPr algn="ctr"/>
            <a:r>
              <a:rPr lang="fr-FR" dirty="0" smtClean="0"/>
              <a:t>Station 69 &amp; référence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4605112" y="3483651"/>
            <a:ext cx="4303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Nb adultes (+1A) / 120 m de filets – 6h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54598" y="5870889"/>
            <a:ext cx="4303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23" y="1291527"/>
            <a:ext cx="5172320" cy="51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Pourquoi vouloir des indicateurs locaux 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3829" y="1400608"/>
            <a:ext cx="5805715" cy="2145268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Pour que vous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puissiez (enfin!) 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comparer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le fonctionnement </a:t>
            </a:r>
            <a:r>
              <a:rPr lang="fr-FR" sz="2400" kern="0" dirty="0">
                <a:solidFill>
                  <a:srgbClr val="292934"/>
                </a:solidFill>
                <a:latin typeface="Arial"/>
              </a:rPr>
              <a:t>des populations que vous suivez (station):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kern="0" baseline="0" dirty="0" smtClean="0">
                <a:solidFill>
                  <a:srgbClr val="292934"/>
                </a:solidFill>
                <a:latin typeface="Arial"/>
              </a:rPr>
              <a:t>À une REFERENCE nationale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Entre sites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3828" y="3760251"/>
            <a:ext cx="5805715" cy="1736646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Pour en inférer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de potentielles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particularités de votre site: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kern="0" baseline="0" dirty="0" smtClean="0">
                <a:solidFill>
                  <a:srgbClr val="292934"/>
                </a:solidFill>
                <a:latin typeface="Arial"/>
              </a:rPr>
              <a:t>Permanentes</a:t>
            </a:r>
            <a:r>
              <a:rPr lang="fr-FR" sz="2400" kern="0" baseline="0" dirty="0" smtClean="0">
                <a:solidFill>
                  <a:srgbClr val="292934"/>
                </a:solidFill>
                <a:latin typeface="Arial"/>
              </a:rPr>
              <a:t> </a:t>
            </a:r>
            <a:r>
              <a:rPr lang="fr-FR" sz="2400" kern="0" baseline="0" dirty="0" smtClean="0">
                <a:solidFill>
                  <a:srgbClr val="0070C0"/>
                </a:solidFill>
                <a:latin typeface="Arial"/>
              </a:rPr>
              <a:t>(difficile à interpréter)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Arial"/>
              </a:rPr>
              <a:t>Certaines années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68456" y="1193409"/>
            <a:ext cx="4303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Productivité de station 104 </a:t>
            </a:r>
          </a:p>
          <a:p>
            <a:pPr algn="ctr"/>
            <a:r>
              <a:rPr lang="fr-FR" dirty="0" smtClean="0"/>
              <a:t>&amp; référence (3 sessions)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4605112" y="3483651"/>
            <a:ext cx="4303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% de </a:t>
            </a:r>
            <a:r>
              <a:rPr lang="fr-FR" dirty="0" err="1" smtClean="0"/>
              <a:t>juv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54598" y="6335337"/>
            <a:ext cx="4303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Années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20857" y="1992140"/>
            <a:ext cx="17854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Résidents &amp; migrateurs courte distance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006340" y="1992140"/>
            <a:ext cx="17854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Migrateurs longue distance</a:t>
            </a: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6218230"/>
            <a:ext cx="1117600" cy="6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Postulats pour cette approche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3830" y="3001608"/>
            <a:ext cx="3788228" cy="510778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PAS de test statistique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6218230"/>
            <a:ext cx="1117600" cy="668799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2068114"/>
            <a:ext cx="2520951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69263" y="3686616"/>
            <a:ext cx="510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de l’interprétation visuelle</a:t>
            </a:r>
            <a:endParaRPr lang="fr-FR" sz="2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33828" y="1557408"/>
            <a:ext cx="9550400" cy="510778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VOUS n’avez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rien à faire (enfin si… baguer… puis réfléchir !)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9262" y="2242415"/>
            <a:ext cx="747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CRBPO produit les indices pour vous, annuellement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62010" y="4303464"/>
            <a:ext cx="434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Mais donc pas de résultat de test (cf. </a:t>
            </a:r>
            <a:r>
              <a:rPr lang="fr-FR" sz="2400" dirty="0" err="1" smtClean="0"/>
              <a:t>signif</a:t>
            </a:r>
            <a:r>
              <a:rPr lang="fr-FR" sz="2400" dirty="0" smtClean="0"/>
              <a:t>. / pas </a:t>
            </a:r>
            <a:r>
              <a:rPr lang="fr-FR" sz="2400" dirty="0" err="1" smtClean="0"/>
              <a:t>signif</a:t>
            </a:r>
            <a:r>
              <a:rPr lang="fr-FR" sz="2400" dirty="0" smtClean="0"/>
              <a:t>…)</a:t>
            </a:r>
            <a:endParaRPr lang="fr-FR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907320" y="3804065"/>
            <a:ext cx="2937101" cy="3017154"/>
            <a:chOff x="155575" y="-1295400"/>
            <a:chExt cx="2456996" cy="2705100"/>
          </a:xfrm>
        </p:grpSpPr>
        <p:pic>
          <p:nvPicPr>
            <p:cNvPr id="3074" name="Picture 2" descr="Résultat de recherche d'images pour &quot;gros doute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36"/>
            <a:stretch/>
          </p:blipFill>
          <p:spPr bwMode="auto">
            <a:xfrm>
              <a:off x="155575" y="-1295400"/>
              <a:ext cx="2456996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ésultat de recherche d'images pour &quot;gros doute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0" t="84118"/>
            <a:stretch/>
          </p:blipFill>
          <p:spPr bwMode="auto">
            <a:xfrm>
              <a:off x="1352096" y="961174"/>
              <a:ext cx="1260475" cy="429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4581530"/>
            <a:ext cx="1763487" cy="14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312062" y="5707452"/>
            <a:ext cx="5450110" cy="510778"/>
          </a:xfrm>
          <a:prstGeom prst="roundRect">
            <a:avLst/>
          </a:prstGeom>
          <a:solidFill>
            <a:srgbClr val="FFC000"/>
          </a:solidFill>
          <a:ln w="26425" cap="flat" cmpd="sng" algn="ctr">
            <a:solidFill>
              <a:srgbClr val="808DA0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Mieux vaut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quelque chose que rien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6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Dans la suite du stage théorique…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6218230"/>
            <a:ext cx="1117600" cy="66879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369333"/>
            <a:ext cx="6698343" cy="502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715" y="180072"/>
            <a:ext cx="10515600" cy="86858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Dans la suite du stage théorique…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5" y="6218230"/>
            <a:ext cx="1117600" cy="6687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14" y="1325789"/>
            <a:ext cx="6805385" cy="51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07533" y="1628775"/>
            <a:ext cx="107632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altLang="fr-FR" sz="2400" b="1">
                <a:solidFill>
                  <a:srgbClr val="0000CC"/>
                </a:solidFill>
                <a:latin typeface="Tahoma" pitchFamily="34" charset="0"/>
              </a:rPr>
              <a:t>But</a:t>
            </a:r>
            <a:r>
              <a:rPr lang="fr-FR" altLang="fr-FR" sz="2400">
                <a:solidFill>
                  <a:srgbClr val="0000CC"/>
                </a:solidFill>
                <a:latin typeface="Tahoma" pitchFamily="34" charset="0"/>
              </a:rPr>
              <a:t>: permettre la modification d’habitat dans le cadre de plans de gestion pour que les données STOC Capture puissent servir à l’évaluation locale de l’</a:t>
            </a:r>
            <a:r>
              <a:rPr lang="fr-FR" altLang="fr-FR" sz="2400" b="1">
                <a:solidFill>
                  <a:srgbClr val="0000CC"/>
                </a:solidFill>
                <a:latin typeface="Tahoma" pitchFamily="34" charset="0"/>
              </a:rPr>
              <a:t>impact de la gestion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altLang="fr-FR" sz="2400" b="1">
                <a:solidFill>
                  <a:srgbClr val="0000CC"/>
                </a:solidFill>
                <a:latin typeface="Tahoma" pitchFamily="34" charset="0"/>
              </a:rPr>
              <a:t>Principe</a:t>
            </a:r>
            <a:r>
              <a:rPr lang="fr-FR" altLang="fr-FR" sz="2400">
                <a:solidFill>
                  <a:srgbClr val="0000CC"/>
                </a:solidFill>
                <a:latin typeface="Tahoma" pitchFamily="34" charset="0"/>
              </a:rPr>
              <a:t>: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fr-FR" altLang="fr-FR" sz="2000" u="sng">
                <a:solidFill>
                  <a:srgbClr val="0000CC"/>
                </a:solidFill>
                <a:latin typeface="Tahoma" pitchFamily="34" charset="0"/>
              </a:rPr>
              <a:t>Option minimale</a:t>
            </a:r>
            <a:r>
              <a:rPr lang="fr-FR" altLang="fr-FR" sz="2000">
                <a:solidFill>
                  <a:srgbClr val="0000CC"/>
                </a:solidFill>
                <a:latin typeface="Tahoma" pitchFamily="34" charset="0"/>
              </a:rPr>
              <a:t>: Comparaison </a:t>
            </a:r>
            <a:r>
              <a:rPr lang="fr-FR" altLang="fr-FR" sz="2000" b="1">
                <a:solidFill>
                  <a:srgbClr val="0000CC"/>
                </a:solidFill>
                <a:latin typeface="Tahoma" pitchFamily="34" charset="0"/>
              </a:rPr>
              <a:t>AVANT / APRES</a:t>
            </a:r>
          </a:p>
        </p:txBody>
      </p:sp>
      <p:cxnSp>
        <p:nvCxnSpPr>
          <p:cNvPr id="8201" name="Connecteur droit avec flèche 2"/>
          <p:cNvCxnSpPr>
            <a:cxnSpLocks noChangeShapeType="1"/>
          </p:cNvCxnSpPr>
          <p:nvPr/>
        </p:nvCxnSpPr>
        <p:spPr bwMode="auto">
          <a:xfrm flipV="1">
            <a:off x="1513417" y="5157795"/>
            <a:ext cx="9167283" cy="714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Connecteur droit 4"/>
          <p:cNvCxnSpPr>
            <a:cxnSpLocks noChangeShapeType="1"/>
          </p:cNvCxnSpPr>
          <p:nvPr/>
        </p:nvCxnSpPr>
        <p:spPr bwMode="auto">
          <a:xfrm>
            <a:off x="3325284" y="5119688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Connecteur droit 12"/>
          <p:cNvCxnSpPr>
            <a:cxnSpLocks noChangeShapeType="1"/>
          </p:cNvCxnSpPr>
          <p:nvPr/>
        </p:nvCxnSpPr>
        <p:spPr bwMode="auto">
          <a:xfrm>
            <a:off x="4754033" y="510381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Connecteur droit 13"/>
          <p:cNvCxnSpPr>
            <a:cxnSpLocks noChangeShapeType="1"/>
          </p:cNvCxnSpPr>
          <p:nvPr/>
        </p:nvCxnSpPr>
        <p:spPr bwMode="auto">
          <a:xfrm>
            <a:off x="6203951" y="510381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Connecteur droit 14"/>
          <p:cNvCxnSpPr>
            <a:cxnSpLocks noChangeShapeType="1"/>
          </p:cNvCxnSpPr>
          <p:nvPr/>
        </p:nvCxnSpPr>
        <p:spPr bwMode="auto">
          <a:xfrm>
            <a:off x="7645400" y="5100638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Connecteur droit 15"/>
          <p:cNvCxnSpPr>
            <a:cxnSpLocks noChangeShapeType="1"/>
          </p:cNvCxnSpPr>
          <p:nvPr/>
        </p:nvCxnSpPr>
        <p:spPr bwMode="auto">
          <a:xfrm>
            <a:off x="9074151" y="508476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ZoneTexte 5"/>
          <p:cNvSpPr txBox="1">
            <a:spLocks noChangeArrowheads="1"/>
          </p:cNvSpPr>
          <p:nvPr/>
        </p:nvSpPr>
        <p:spPr bwMode="auto">
          <a:xfrm rot="-5400000">
            <a:off x="2717540" y="4724810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2014</a:t>
            </a:r>
          </a:p>
        </p:txBody>
      </p:sp>
      <p:sp>
        <p:nvSpPr>
          <p:cNvPr id="8208" name="ZoneTexte 18"/>
          <p:cNvSpPr txBox="1">
            <a:spLocks noChangeArrowheads="1"/>
          </p:cNvSpPr>
          <p:nvPr/>
        </p:nvSpPr>
        <p:spPr bwMode="auto">
          <a:xfrm rot="-5400000">
            <a:off x="4145228" y="4723223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2015</a:t>
            </a:r>
          </a:p>
        </p:txBody>
      </p:sp>
      <p:sp>
        <p:nvSpPr>
          <p:cNvPr id="8209" name="ZoneTexte 19"/>
          <p:cNvSpPr txBox="1">
            <a:spLocks noChangeArrowheads="1"/>
          </p:cNvSpPr>
          <p:nvPr/>
        </p:nvSpPr>
        <p:spPr bwMode="auto">
          <a:xfrm rot="-5400000">
            <a:off x="5600436" y="4723222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2016</a:t>
            </a:r>
          </a:p>
        </p:txBody>
      </p:sp>
      <p:sp>
        <p:nvSpPr>
          <p:cNvPr id="8210" name="ZoneTexte 20"/>
          <p:cNvSpPr txBox="1">
            <a:spLocks noChangeArrowheads="1"/>
          </p:cNvSpPr>
          <p:nvPr/>
        </p:nvSpPr>
        <p:spPr bwMode="auto">
          <a:xfrm rot="-5400000">
            <a:off x="7027070" y="4723222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Tahoma" pitchFamily="34" charset="0"/>
              </a:rPr>
              <a:t>2017</a:t>
            </a:r>
          </a:p>
        </p:txBody>
      </p:sp>
      <p:sp>
        <p:nvSpPr>
          <p:cNvPr id="8211" name="ZoneTexte 21"/>
          <p:cNvSpPr txBox="1">
            <a:spLocks noChangeArrowheads="1"/>
          </p:cNvSpPr>
          <p:nvPr/>
        </p:nvSpPr>
        <p:spPr bwMode="auto">
          <a:xfrm rot="-5400000">
            <a:off x="8467462" y="4723223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Tahoma" pitchFamily="34" charset="0"/>
              </a:rPr>
              <a:t>2018</a:t>
            </a:r>
          </a:p>
        </p:txBody>
      </p:sp>
      <p:sp>
        <p:nvSpPr>
          <p:cNvPr id="8212" name="ZoneTexte 22"/>
          <p:cNvSpPr txBox="1">
            <a:spLocks noChangeArrowheads="1"/>
          </p:cNvSpPr>
          <p:nvPr/>
        </p:nvSpPr>
        <p:spPr bwMode="auto">
          <a:xfrm>
            <a:off x="52917" y="5056188"/>
            <a:ext cx="1631949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ahoma" pitchFamily="34" charset="0"/>
              </a:rPr>
              <a:t>Station</a:t>
            </a:r>
          </a:p>
        </p:txBody>
      </p:sp>
      <p:sp>
        <p:nvSpPr>
          <p:cNvPr id="7" name="Étoile à 5 branches 6"/>
          <p:cNvSpPr/>
          <p:nvPr/>
        </p:nvSpPr>
        <p:spPr bwMode="auto">
          <a:xfrm>
            <a:off x="6671735" y="5018088"/>
            <a:ext cx="480484" cy="277812"/>
          </a:xfrm>
          <a:prstGeom prst="star5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8214" name="ZoneTexte 7"/>
          <p:cNvSpPr txBox="1">
            <a:spLocks noChangeArrowheads="1"/>
          </p:cNvSpPr>
          <p:nvPr/>
        </p:nvSpPr>
        <p:spPr bwMode="auto">
          <a:xfrm>
            <a:off x="6191251" y="4675195"/>
            <a:ext cx="1536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ahoma" pitchFamily="34" charset="0"/>
              </a:rPr>
              <a:t>Gestion</a:t>
            </a:r>
          </a:p>
        </p:txBody>
      </p:sp>
      <p:sp>
        <p:nvSpPr>
          <p:cNvPr id="8215" name="Accolade fermante 8"/>
          <p:cNvSpPr>
            <a:spLocks/>
          </p:cNvSpPr>
          <p:nvPr/>
        </p:nvSpPr>
        <p:spPr bwMode="auto">
          <a:xfrm rot="5400000">
            <a:off x="4663281" y="3828786"/>
            <a:ext cx="369888" cy="3647016"/>
          </a:xfrm>
          <a:prstGeom prst="rightBrace">
            <a:avLst>
              <a:gd name="adj1" fmla="val 8319"/>
              <a:gd name="adj2" fmla="val 49398"/>
            </a:avLst>
          </a:prstGeom>
          <a:noFill/>
          <a:ln w="28575" algn="ctr">
            <a:solidFill>
              <a:srgbClr val="00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8216" name="ZoneTexte 27"/>
          <p:cNvSpPr txBox="1">
            <a:spLocks noChangeArrowheads="1"/>
          </p:cNvSpPr>
          <p:nvPr/>
        </p:nvSpPr>
        <p:spPr bwMode="auto">
          <a:xfrm>
            <a:off x="3888317" y="5837245"/>
            <a:ext cx="19896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0000CC"/>
                </a:solidFill>
                <a:latin typeface="Tahoma" pitchFamily="34" charset="0"/>
              </a:rPr>
              <a:t>STOC</a:t>
            </a:r>
          </a:p>
        </p:txBody>
      </p:sp>
      <p:sp>
        <p:nvSpPr>
          <p:cNvPr id="8217" name="ZoneTexte 28"/>
          <p:cNvSpPr txBox="1">
            <a:spLocks noChangeArrowheads="1"/>
          </p:cNvSpPr>
          <p:nvPr/>
        </p:nvSpPr>
        <p:spPr bwMode="auto">
          <a:xfrm>
            <a:off x="6864351" y="5837245"/>
            <a:ext cx="299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ahoma" pitchFamily="34" charset="0"/>
              </a:rPr>
              <a:t>STOC GESTION</a:t>
            </a:r>
          </a:p>
        </p:txBody>
      </p:sp>
      <p:sp>
        <p:nvSpPr>
          <p:cNvPr id="8218" name="Accolade fermante 30"/>
          <p:cNvSpPr>
            <a:spLocks/>
          </p:cNvSpPr>
          <p:nvPr/>
        </p:nvSpPr>
        <p:spPr bwMode="auto">
          <a:xfrm rot="5400000">
            <a:off x="8171393" y="4456116"/>
            <a:ext cx="361950" cy="2400300"/>
          </a:xfrm>
          <a:prstGeom prst="rightBrace">
            <a:avLst>
              <a:gd name="adj1" fmla="val 8313"/>
              <a:gd name="adj2" fmla="val 49398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8219" name="ZoneTexte 32"/>
          <p:cNvSpPr txBox="1">
            <a:spLocks noChangeArrowheads="1"/>
          </p:cNvSpPr>
          <p:nvPr/>
        </p:nvSpPr>
        <p:spPr bwMode="auto">
          <a:xfrm>
            <a:off x="2063751" y="6150888"/>
            <a:ext cx="86614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latin typeface="Tahoma" pitchFamily="34" charset="0"/>
              </a:rPr>
              <a:t>Avec données nationales </a:t>
            </a:r>
            <a:r>
              <a:rPr lang="fr-FR" altLang="fr-FR" sz="1800" b="1" dirty="0" smtClean="0">
                <a:latin typeface="Tahoma" pitchFamily="34" charset="0"/>
              </a:rPr>
              <a:t>servant </a:t>
            </a:r>
            <a:r>
              <a:rPr lang="fr-FR" altLang="fr-FR" sz="1800" b="1" dirty="0">
                <a:latin typeface="Tahoma" pitchFamily="34" charset="0"/>
              </a:rPr>
              <a:t>de </a:t>
            </a:r>
            <a:r>
              <a:rPr lang="fr-FR" altLang="fr-FR" sz="1800" b="1" dirty="0" smtClean="0">
                <a:latin typeface="Tahoma" pitchFamily="34" charset="0"/>
              </a:rPr>
              <a:t>REFERENCE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pour les variations </a:t>
            </a:r>
            <a:r>
              <a:rPr lang="fr-FR" altLang="fr-FR" sz="1800" b="1" dirty="0" err="1" smtClean="0">
                <a:latin typeface="Tahoma" pitchFamily="34" charset="0"/>
              </a:rPr>
              <a:t>inter-annuelles</a:t>
            </a:r>
            <a:endParaRPr lang="fr-FR" altLang="fr-FR" sz="1800" b="1" dirty="0">
              <a:latin typeface="Tahoma" pitchFamily="34" charset="0"/>
            </a:endParaRPr>
          </a:p>
        </p:txBody>
      </p:sp>
      <p:sp>
        <p:nvSpPr>
          <p:cNvPr id="8220" name="Flèche courbée vers le bas 33"/>
          <p:cNvSpPr>
            <a:spLocks noChangeArrowheads="1"/>
          </p:cNvSpPr>
          <p:nvPr/>
        </p:nvSpPr>
        <p:spPr bwMode="auto">
          <a:xfrm>
            <a:off x="6072717" y="4352932"/>
            <a:ext cx="1750483" cy="284163"/>
          </a:xfrm>
          <a:prstGeom prst="curvedDownArrow">
            <a:avLst>
              <a:gd name="adj1" fmla="val 25026"/>
              <a:gd name="adj2" fmla="val 50008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8221" name="Flèche courbée vers le bas 34"/>
          <p:cNvSpPr>
            <a:spLocks noChangeArrowheads="1"/>
          </p:cNvSpPr>
          <p:nvPr/>
        </p:nvSpPr>
        <p:spPr bwMode="auto">
          <a:xfrm rot="-5400000">
            <a:off x="1211792" y="5821363"/>
            <a:ext cx="1314450" cy="381000"/>
          </a:xfrm>
          <a:prstGeom prst="curvedDownArrow">
            <a:avLst>
              <a:gd name="adj1" fmla="val 24917"/>
              <a:gd name="adj2" fmla="val 49791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852715" y="180072"/>
            <a:ext cx="10515600" cy="8685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Dans la suite du STOC GESTION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5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/>
      <p:bldP spid="8207" grpId="0"/>
      <p:bldP spid="8208" grpId="0"/>
      <p:bldP spid="8209" grpId="0"/>
      <p:bldP spid="8210" grpId="0"/>
      <p:bldP spid="8211" grpId="0"/>
      <p:bldP spid="8212" grpId="0"/>
      <p:bldP spid="8214" grpId="0"/>
      <p:bldP spid="8215" grpId="0" animBg="1"/>
      <p:bldP spid="8216" grpId="0"/>
      <p:bldP spid="8217" grpId="0"/>
      <p:bldP spid="8218" grpId="0" animBg="1"/>
      <p:bldP spid="8219" grpId="0" animBg="1"/>
      <p:bldP spid="8220" grpId="0" animBg="1"/>
      <p:bldP spid="8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860800" y="1600200"/>
          <a:ext cx="7112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Graphique" r:id="rId3" imgW="5296680" imgH="3977640" progId="Excel.Chart.8">
                  <p:embed/>
                </p:oleObj>
              </mc:Choice>
              <mc:Fallback>
                <p:oleObj name="Graphique" r:id="rId3" imgW="5296680" imgH="39776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1600200"/>
                        <a:ext cx="7112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09600" y="1447801"/>
            <a:ext cx="2946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2400" b="1">
                <a:solidFill>
                  <a:srgbClr val="000099"/>
                </a:solidFill>
                <a:latin typeface="Arial" charset="0"/>
              </a:rPr>
              <a:t>Évolution de l’indice d’abondance du troglodyte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2400" b="1">
                <a:solidFill>
                  <a:srgbClr val="000099"/>
                </a:solidFill>
                <a:latin typeface="Arial" charset="0"/>
              </a:rPr>
              <a:t>(1996=100)</a:t>
            </a:r>
            <a:endParaRPr lang="en-GB" altLang="fr-FR" sz="2400" b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5689600" y="2971807"/>
            <a:ext cx="1930400" cy="773113"/>
            <a:chOff x="2688" y="1872"/>
            <a:chExt cx="912" cy="487"/>
          </a:xfrm>
        </p:grpSpPr>
        <p:pic>
          <p:nvPicPr>
            <p:cNvPr id="107528" name="Picture 6" descr="RatNoi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872"/>
              <a:ext cx="725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9" name="Line 7"/>
            <p:cNvSpPr>
              <a:spLocks noChangeShapeType="1"/>
            </p:cNvSpPr>
            <p:nvPr/>
          </p:nvSpPr>
          <p:spPr bwMode="auto">
            <a:xfrm>
              <a:off x="2784" y="1920"/>
              <a:ext cx="57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107530" name="Line 8"/>
            <p:cNvSpPr>
              <a:spLocks noChangeShapeType="1"/>
            </p:cNvSpPr>
            <p:nvPr/>
          </p:nvSpPr>
          <p:spPr bwMode="auto">
            <a:xfrm flipV="1">
              <a:off x="2736" y="1920"/>
              <a:ext cx="720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>
                <a:solidFill>
                  <a:srgbClr val="000000"/>
                </a:solidFill>
              </a:endParaRPr>
            </a:p>
          </p:txBody>
        </p:sp>
        <p:sp>
          <p:nvSpPr>
            <p:cNvPr id="107531" name="Line 9"/>
            <p:cNvSpPr>
              <a:spLocks noChangeShapeType="1"/>
            </p:cNvSpPr>
            <p:nvPr/>
          </p:nvSpPr>
          <p:spPr bwMode="auto">
            <a:xfrm>
              <a:off x="3408" y="2256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>
                <a:solidFill>
                  <a:srgbClr val="000000"/>
                </a:solidFill>
              </a:endParaRPr>
            </a:p>
          </p:txBody>
        </p:sp>
      </p:grpSp>
      <p:pic>
        <p:nvPicPr>
          <p:cNvPr id="107526" name="Picture 11" descr="wre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0847" r="13553" b="24980"/>
          <a:stretch>
            <a:fillRect/>
          </a:stretch>
        </p:blipFill>
        <p:spPr bwMode="auto">
          <a:xfrm>
            <a:off x="711200" y="3962400"/>
            <a:ext cx="2844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12"/>
          <p:cNvSpPr txBox="1">
            <a:spLocks noChangeArrowheads="1"/>
          </p:cNvSpPr>
          <p:nvPr/>
        </p:nvSpPr>
        <p:spPr bwMode="auto">
          <a:xfrm>
            <a:off x="4267200" y="6096007"/>
            <a:ext cx="751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fr-FR" sz="1800" b="1" i="1">
                <a:solidFill>
                  <a:srgbClr val="000099"/>
                </a:solidFill>
                <a:latin typeface="Arial" charset="0"/>
              </a:rPr>
              <a:t>Kerbiriou &amp; Julliard</a:t>
            </a:r>
            <a:endParaRPr lang="en-GB" altLang="fr-FR" sz="1800" b="1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52715" y="180072"/>
            <a:ext cx="10515600" cy="8685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Dans la suite du STOC GESTION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 rot="20153907">
            <a:off x="8795657" y="37338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 GB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20153907">
            <a:off x="8948057" y="43361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 FR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99962" y="175725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1007533" y="1736728"/>
            <a:ext cx="107632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fr-FR" altLang="fr-FR" sz="2000" u="sng" dirty="0" smtClean="0">
                <a:solidFill>
                  <a:srgbClr val="0000CC"/>
                </a:solidFill>
                <a:latin typeface="Tahoma" pitchFamily="34" charset="0"/>
              </a:rPr>
              <a:t>Option </a:t>
            </a:r>
            <a:r>
              <a:rPr lang="fr-FR" altLang="fr-FR" sz="2000" u="sng" dirty="0">
                <a:solidFill>
                  <a:srgbClr val="0000CC"/>
                </a:solidFill>
                <a:latin typeface="Tahoma" pitchFamily="34" charset="0"/>
              </a:rPr>
              <a:t>idéale</a:t>
            </a:r>
            <a:r>
              <a:rPr lang="fr-FR" altLang="fr-FR" sz="2000" dirty="0">
                <a:solidFill>
                  <a:srgbClr val="0000CC"/>
                </a:solidFill>
                <a:latin typeface="Tahoma" pitchFamily="34" charset="0"/>
              </a:rPr>
              <a:t>: Comparaison </a:t>
            </a:r>
            <a:r>
              <a:rPr lang="fr-FR" altLang="fr-FR" sz="2000" b="1" dirty="0">
                <a:solidFill>
                  <a:srgbClr val="0000CC"/>
                </a:solidFill>
                <a:latin typeface="Tahoma" pitchFamily="34" charset="0"/>
              </a:rPr>
              <a:t>AVANT / APRES </a:t>
            </a:r>
            <a:r>
              <a:rPr lang="fr-FR" altLang="fr-FR" sz="2000" dirty="0">
                <a:solidFill>
                  <a:srgbClr val="0000CC"/>
                </a:solidFill>
                <a:latin typeface="Tahoma" pitchFamily="34" charset="0"/>
              </a:rPr>
              <a:t>+ </a:t>
            </a:r>
            <a:r>
              <a:rPr lang="fr-FR" altLang="fr-FR" sz="2000" b="1" dirty="0">
                <a:solidFill>
                  <a:srgbClr val="0000CC"/>
                </a:solidFill>
                <a:latin typeface="Tahoma" pitchFamily="34" charset="0"/>
              </a:rPr>
              <a:t>AVEC / SANS</a:t>
            </a:r>
          </a:p>
        </p:txBody>
      </p:sp>
      <p:cxnSp>
        <p:nvCxnSpPr>
          <p:cNvPr id="108552" name="Connecteur droit avec flèche 2"/>
          <p:cNvCxnSpPr>
            <a:cxnSpLocks noChangeShapeType="1"/>
          </p:cNvCxnSpPr>
          <p:nvPr/>
        </p:nvCxnSpPr>
        <p:spPr bwMode="auto">
          <a:xfrm flipV="1">
            <a:off x="1513417" y="3471865"/>
            <a:ext cx="9167283" cy="73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3" name="Connecteur droit 4"/>
          <p:cNvCxnSpPr>
            <a:cxnSpLocks noChangeShapeType="1"/>
          </p:cNvCxnSpPr>
          <p:nvPr/>
        </p:nvCxnSpPr>
        <p:spPr bwMode="auto">
          <a:xfrm>
            <a:off x="3325284" y="343376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4" name="Connecteur droit 12"/>
          <p:cNvCxnSpPr>
            <a:cxnSpLocks noChangeShapeType="1"/>
          </p:cNvCxnSpPr>
          <p:nvPr/>
        </p:nvCxnSpPr>
        <p:spPr bwMode="auto">
          <a:xfrm>
            <a:off x="4754033" y="34194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5" name="Connecteur droit 13"/>
          <p:cNvCxnSpPr>
            <a:cxnSpLocks noChangeShapeType="1"/>
          </p:cNvCxnSpPr>
          <p:nvPr/>
        </p:nvCxnSpPr>
        <p:spPr bwMode="auto">
          <a:xfrm>
            <a:off x="6203951" y="341947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6" name="Connecteur droit 14"/>
          <p:cNvCxnSpPr>
            <a:cxnSpLocks noChangeShapeType="1"/>
          </p:cNvCxnSpPr>
          <p:nvPr/>
        </p:nvCxnSpPr>
        <p:spPr bwMode="auto">
          <a:xfrm>
            <a:off x="7645400" y="341471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57" name="Connecteur droit 15"/>
          <p:cNvCxnSpPr>
            <a:cxnSpLocks noChangeShapeType="1"/>
          </p:cNvCxnSpPr>
          <p:nvPr/>
        </p:nvCxnSpPr>
        <p:spPr bwMode="auto">
          <a:xfrm>
            <a:off x="9074151" y="3400425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58" name="ZoneTexte 5"/>
          <p:cNvSpPr txBox="1">
            <a:spLocks noChangeArrowheads="1"/>
          </p:cNvSpPr>
          <p:nvPr/>
        </p:nvSpPr>
        <p:spPr bwMode="auto">
          <a:xfrm rot="-5400000">
            <a:off x="2717536" y="3040472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2014</a:t>
            </a:r>
          </a:p>
        </p:txBody>
      </p:sp>
      <p:sp>
        <p:nvSpPr>
          <p:cNvPr id="108559" name="ZoneTexte 18"/>
          <p:cNvSpPr txBox="1">
            <a:spLocks noChangeArrowheads="1"/>
          </p:cNvSpPr>
          <p:nvPr/>
        </p:nvSpPr>
        <p:spPr bwMode="auto">
          <a:xfrm rot="-5400000">
            <a:off x="4145232" y="3038886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2015</a:t>
            </a:r>
          </a:p>
        </p:txBody>
      </p:sp>
      <p:sp>
        <p:nvSpPr>
          <p:cNvPr id="108560" name="ZoneTexte 19"/>
          <p:cNvSpPr txBox="1">
            <a:spLocks noChangeArrowheads="1"/>
          </p:cNvSpPr>
          <p:nvPr/>
        </p:nvSpPr>
        <p:spPr bwMode="auto">
          <a:xfrm rot="-5400000">
            <a:off x="5600440" y="30388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2016</a:t>
            </a:r>
          </a:p>
        </p:txBody>
      </p:sp>
      <p:sp>
        <p:nvSpPr>
          <p:cNvPr id="108561" name="ZoneTexte 20"/>
          <p:cNvSpPr txBox="1">
            <a:spLocks noChangeArrowheads="1"/>
          </p:cNvSpPr>
          <p:nvPr/>
        </p:nvSpPr>
        <p:spPr bwMode="auto">
          <a:xfrm rot="-5400000">
            <a:off x="7027073" y="30388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Tahoma" pitchFamily="34" charset="0"/>
              </a:rPr>
              <a:t>2017</a:t>
            </a:r>
          </a:p>
        </p:txBody>
      </p:sp>
      <p:sp>
        <p:nvSpPr>
          <p:cNvPr id="108562" name="ZoneTexte 21"/>
          <p:cNvSpPr txBox="1">
            <a:spLocks noChangeArrowheads="1"/>
          </p:cNvSpPr>
          <p:nvPr/>
        </p:nvSpPr>
        <p:spPr bwMode="auto">
          <a:xfrm rot="-5400000">
            <a:off x="8467465" y="3038886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FF0000"/>
                </a:solidFill>
                <a:latin typeface="Tahoma" pitchFamily="34" charset="0"/>
              </a:rPr>
              <a:t>2018</a:t>
            </a:r>
          </a:p>
        </p:txBody>
      </p:sp>
      <p:sp>
        <p:nvSpPr>
          <p:cNvPr id="108563" name="ZoneTexte 22"/>
          <p:cNvSpPr txBox="1">
            <a:spLocks noChangeArrowheads="1"/>
          </p:cNvSpPr>
          <p:nvPr/>
        </p:nvSpPr>
        <p:spPr bwMode="auto">
          <a:xfrm>
            <a:off x="52917" y="3371856"/>
            <a:ext cx="1631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ahoma" pitchFamily="34" charset="0"/>
              </a:rPr>
              <a:t>Station 1: GESTION</a:t>
            </a:r>
          </a:p>
        </p:txBody>
      </p:sp>
      <p:sp>
        <p:nvSpPr>
          <p:cNvPr id="7" name="Étoile à 5 branches 6"/>
          <p:cNvSpPr/>
          <p:nvPr/>
        </p:nvSpPr>
        <p:spPr bwMode="auto">
          <a:xfrm>
            <a:off x="6671735" y="3333754"/>
            <a:ext cx="480484" cy="277813"/>
          </a:xfrm>
          <a:prstGeom prst="star5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8565" name="ZoneTexte 7"/>
          <p:cNvSpPr txBox="1">
            <a:spLocks noChangeArrowheads="1"/>
          </p:cNvSpPr>
          <p:nvPr/>
        </p:nvSpPr>
        <p:spPr bwMode="auto">
          <a:xfrm>
            <a:off x="6191251" y="2989270"/>
            <a:ext cx="153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ahoma" pitchFamily="34" charset="0"/>
              </a:rPr>
              <a:t>Gestion</a:t>
            </a:r>
          </a:p>
        </p:txBody>
      </p:sp>
      <p:sp>
        <p:nvSpPr>
          <p:cNvPr id="108566" name="Accolade fermante 8"/>
          <p:cNvSpPr>
            <a:spLocks/>
          </p:cNvSpPr>
          <p:nvPr/>
        </p:nvSpPr>
        <p:spPr bwMode="auto">
          <a:xfrm rot="5400000">
            <a:off x="4657991" y="2148157"/>
            <a:ext cx="369888" cy="3636433"/>
          </a:xfrm>
          <a:prstGeom prst="rightBrace">
            <a:avLst>
              <a:gd name="adj1" fmla="val 8329"/>
              <a:gd name="adj2" fmla="val 49398"/>
            </a:avLst>
          </a:prstGeom>
          <a:noFill/>
          <a:ln w="28575" algn="ctr">
            <a:solidFill>
              <a:srgbClr val="00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8567" name="ZoneTexte 27"/>
          <p:cNvSpPr txBox="1">
            <a:spLocks noChangeArrowheads="1"/>
          </p:cNvSpPr>
          <p:nvPr/>
        </p:nvSpPr>
        <p:spPr bwMode="auto">
          <a:xfrm>
            <a:off x="3913717" y="4151320"/>
            <a:ext cx="198966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0000CC"/>
                </a:solidFill>
                <a:latin typeface="Tahoma" pitchFamily="34" charset="0"/>
              </a:rPr>
              <a:t>STOC</a:t>
            </a:r>
          </a:p>
        </p:txBody>
      </p:sp>
      <p:sp>
        <p:nvSpPr>
          <p:cNvPr id="108568" name="ZoneTexte 28"/>
          <p:cNvSpPr txBox="1">
            <a:spLocks noChangeArrowheads="1"/>
          </p:cNvSpPr>
          <p:nvPr/>
        </p:nvSpPr>
        <p:spPr bwMode="auto">
          <a:xfrm>
            <a:off x="6959600" y="4151320"/>
            <a:ext cx="299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ahoma" pitchFamily="34" charset="0"/>
              </a:rPr>
              <a:t>STOC GESTION</a:t>
            </a:r>
          </a:p>
        </p:txBody>
      </p:sp>
      <p:sp>
        <p:nvSpPr>
          <p:cNvPr id="108569" name="Accolade fermante 30"/>
          <p:cNvSpPr>
            <a:spLocks/>
          </p:cNvSpPr>
          <p:nvPr/>
        </p:nvSpPr>
        <p:spPr bwMode="auto">
          <a:xfrm rot="5400000">
            <a:off x="8288607" y="2887402"/>
            <a:ext cx="360363" cy="2167467"/>
          </a:xfrm>
          <a:prstGeom prst="rightBrace">
            <a:avLst>
              <a:gd name="adj1" fmla="val 8333"/>
              <a:gd name="adj2" fmla="val 49398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8571" name="ZoneTexte 29"/>
          <p:cNvSpPr txBox="1">
            <a:spLocks noChangeArrowheads="1"/>
          </p:cNvSpPr>
          <p:nvPr/>
        </p:nvSpPr>
        <p:spPr bwMode="auto">
          <a:xfrm>
            <a:off x="-317500" y="48402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ahoma" pitchFamily="34" charset="0"/>
              </a:rPr>
              <a:t>Station 2: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ahoma" pitchFamily="34" charset="0"/>
              </a:rPr>
              <a:t>référence locale (STOC Standard)</a:t>
            </a:r>
          </a:p>
        </p:txBody>
      </p:sp>
      <p:cxnSp>
        <p:nvCxnSpPr>
          <p:cNvPr id="108572" name="Connecteur droit avec flèche 31"/>
          <p:cNvCxnSpPr>
            <a:cxnSpLocks noChangeShapeType="1"/>
          </p:cNvCxnSpPr>
          <p:nvPr/>
        </p:nvCxnSpPr>
        <p:spPr bwMode="auto">
          <a:xfrm flipV="1">
            <a:off x="1536703" y="4984750"/>
            <a:ext cx="9167284" cy="714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3" name="Connecteur droit 32"/>
          <p:cNvCxnSpPr>
            <a:cxnSpLocks noChangeShapeType="1"/>
          </p:cNvCxnSpPr>
          <p:nvPr/>
        </p:nvCxnSpPr>
        <p:spPr bwMode="auto">
          <a:xfrm>
            <a:off x="3348567" y="4946650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4" name="Connecteur droit 33"/>
          <p:cNvCxnSpPr>
            <a:cxnSpLocks noChangeShapeType="1"/>
          </p:cNvCxnSpPr>
          <p:nvPr/>
        </p:nvCxnSpPr>
        <p:spPr bwMode="auto">
          <a:xfrm>
            <a:off x="4777317" y="493236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5" name="Connecteur droit 34"/>
          <p:cNvCxnSpPr>
            <a:cxnSpLocks noChangeShapeType="1"/>
          </p:cNvCxnSpPr>
          <p:nvPr/>
        </p:nvCxnSpPr>
        <p:spPr bwMode="auto">
          <a:xfrm>
            <a:off x="6229351" y="493236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6" name="Connecteur droit 35"/>
          <p:cNvCxnSpPr>
            <a:cxnSpLocks noChangeShapeType="1"/>
          </p:cNvCxnSpPr>
          <p:nvPr/>
        </p:nvCxnSpPr>
        <p:spPr bwMode="auto">
          <a:xfrm>
            <a:off x="7668684" y="4927600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77" name="Connecteur droit 36"/>
          <p:cNvCxnSpPr>
            <a:cxnSpLocks noChangeShapeType="1"/>
          </p:cNvCxnSpPr>
          <p:nvPr/>
        </p:nvCxnSpPr>
        <p:spPr bwMode="auto">
          <a:xfrm>
            <a:off x="9097433" y="4913313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78" name="ZoneTexte 37"/>
          <p:cNvSpPr txBox="1">
            <a:spLocks noChangeArrowheads="1"/>
          </p:cNvSpPr>
          <p:nvPr/>
        </p:nvSpPr>
        <p:spPr bwMode="auto">
          <a:xfrm rot="-5400000">
            <a:off x="2741084" y="4552566"/>
            <a:ext cx="1225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2014</a:t>
            </a:r>
          </a:p>
        </p:txBody>
      </p:sp>
      <p:sp>
        <p:nvSpPr>
          <p:cNvPr id="108579" name="ZoneTexte 38"/>
          <p:cNvSpPr txBox="1">
            <a:spLocks noChangeArrowheads="1"/>
          </p:cNvSpPr>
          <p:nvPr/>
        </p:nvSpPr>
        <p:spPr bwMode="auto">
          <a:xfrm rot="-5400000">
            <a:off x="4168515" y="45501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2015</a:t>
            </a:r>
          </a:p>
        </p:txBody>
      </p:sp>
      <p:sp>
        <p:nvSpPr>
          <p:cNvPr id="108580" name="ZoneTexte 39"/>
          <p:cNvSpPr txBox="1">
            <a:spLocks noChangeArrowheads="1"/>
          </p:cNvSpPr>
          <p:nvPr/>
        </p:nvSpPr>
        <p:spPr bwMode="auto">
          <a:xfrm rot="-5400000">
            <a:off x="5623724" y="45501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2016</a:t>
            </a:r>
          </a:p>
        </p:txBody>
      </p:sp>
      <p:sp>
        <p:nvSpPr>
          <p:cNvPr id="108581" name="ZoneTexte 40"/>
          <p:cNvSpPr txBox="1">
            <a:spLocks noChangeArrowheads="1"/>
          </p:cNvSpPr>
          <p:nvPr/>
        </p:nvSpPr>
        <p:spPr bwMode="auto">
          <a:xfrm rot="-5400000">
            <a:off x="7051414" y="45501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2017</a:t>
            </a:r>
          </a:p>
        </p:txBody>
      </p:sp>
      <p:sp>
        <p:nvSpPr>
          <p:cNvPr id="108582" name="ZoneTexte 41"/>
          <p:cNvSpPr txBox="1">
            <a:spLocks noChangeArrowheads="1"/>
          </p:cNvSpPr>
          <p:nvPr/>
        </p:nvSpPr>
        <p:spPr bwMode="auto">
          <a:xfrm rot="-5400000">
            <a:off x="8491807" y="4550185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>
                <a:solidFill>
                  <a:srgbClr val="0000CC"/>
                </a:solidFill>
                <a:latin typeface="Tahoma" pitchFamily="34" charset="0"/>
              </a:rPr>
              <a:t>2018</a:t>
            </a:r>
          </a:p>
        </p:txBody>
      </p:sp>
      <p:sp>
        <p:nvSpPr>
          <p:cNvPr id="108583" name="Accolade fermante 44"/>
          <p:cNvSpPr>
            <a:spLocks/>
          </p:cNvSpPr>
          <p:nvPr/>
        </p:nvSpPr>
        <p:spPr bwMode="auto">
          <a:xfrm rot="5400000">
            <a:off x="6162945" y="2179380"/>
            <a:ext cx="369887" cy="6599767"/>
          </a:xfrm>
          <a:prstGeom prst="rightBrace">
            <a:avLst>
              <a:gd name="adj1" fmla="val 8302"/>
              <a:gd name="adj2" fmla="val 49398"/>
            </a:avLst>
          </a:prstGeom>
          <a:noFill/>
          <a:ln w="28575" algn="ctr">
            <a:solidFill>
              <a:srgbClr val="00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8584" name="ZoneTexte 45"/>
          <p:cNvSpPr txBox="1">
            <a:spLocks noChangeArrowheads="1"/>
          </p:cNvSpPr>
          <p:nvPr/>
        </p:nvSpPr>
        <p:spPr bwMode="auto">
          <a:xfrm>
            <a:off x="5393267" y="5694370"/>
            <a:ext cx="199178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>
                <a:solidFill>
                  <a:srgbClr val="0000CC"/>
                </a:solidFill>
                <a:latin typeface="Tahoma" pitchFamily="34" charset="0"/>
              </a:rPr>
              <a:t>STOC</a:t>
            </a:r>
          </a:p>
        </p:txBody>
      </p:sp>
      <p:sp>
        <p:nvSpPr>
          <p:cNvPr id="108585" name="Flèche courbée vers le bas 1"/>
          <p:cNvSpPr>
            <a:spLocks noChangeArrowheads="1"/>
          </p:cNvSpPr>
          <p:nvPr/>
        </p:nvSpPr>
        <p:spPr bwMode="auto">
          <a:xfrm>
            <a:off x="6096000" y="2705107"/>
            <a:ext cx="1752600" cy="284163"/>
          </a:xfrm>
          <a:prstGeom prst="curvedDownArrow">
            <a:avLst>
              <a:gd name="adj1" fmla="val 25056"/>
              <a:gd name="adj2" fmla="val 50069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283" name="Flèche courbée vers le bas 48"/>
          <p:cNvSpPr>
            <a:spLocks noChangeArrowheads="1"/>
          </p:cNvSpPr>
          <p:nvPr/>
        </p:nvSpPr>
        <p:spPr bwMode="auto">
          <a:xfrm rot="-5400000">
            <a:off x="6689461" y="4011881"/>
            <a:ext cx="1312862" cy="378883"/>
          </a:xfrm>
          <a:prstGeom prst="curvedDownArrow">
            <a:avLst>
              <a:gd name="adj1" fmla="val 25026"/>
              <a:gd name="adj2" fmla="val 50009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284" name="Flèche courbée vers le bas 49"/>
          <p:cNvSpPr>
            <a:spLocks noChangeArrowheads="1"/>
          </p:cNvSpPr>
          <p:nvPr/>
        </p:nvSpPr>
        <p:spPr bwMode="auto">
          <a:xfrm rot="-5400000">
            <a:off x="5241665" y="4070619"/>
            <a:ext cx="1312863" cy="378883"/>
          </a:xfrm>
          <a:prstGeom prst="curvedDownArrow">
            <a:avLst>
              <a:gd name="adj1" fmla="val 25026"/>
              <a:gd name="adj2" fmla="val 50009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8588" name="Flèche courbée vers le bas 50"/>
          <p:cNvSpPr>
            <a:spLocks noChangeArrowheads="1"/>
          </p:cNvSpPr>
          <p:nvPr/>
        </p:nvSpPr>
        <p:spPr bwMode="auto">
          <a:xfrm rot="-5400000">
            <a:off x="1310218" y="5843061"/>
            <a:ext cx="1314450" cy="378884"/>
          </a:xfrm>
          <a:prstGeom prst="curvedDownArrow">
            <a:avLst>
              <a:gd name="adj1" fmla="val 25056"/>
              <a:gd name="adj2" fmla="val 50069"/>
              <a:gd name="adj3" fmla="val 25000"/>
            </a:avLst>
          </a:prstGeom>
          <a:noFill/>
          <a:ln w="28575" algn="ctr">
            <a:solidFill>
              <a:srgbClr val="CC00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852715" y="180072"/>
            <a:ext cx="10515600" cy="8685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Dans la suite du STOC GESTION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8" name="ZoneTexte 32"/>
          <p:cNvSpPr txBox="1">
            <a:spLocks noChangeArrowheads="1"/>
          </p:cNvSpPr>
          <p:nvPr/>
        </p:nvSpPr>
        <p:spPr bwMode="auto">
          <a:xfrm>
            <a:off x="2237919" y="6426654"/>
            <a:ext cx="86614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REFERENCE NATIONALE</a:t>
            </a:r>
          </a:p>
        </p:txBody>
      </p:sp>
      <p:sp>
        <p:nvSpPr>
          <p:cNvPr id="49" name="ZoneTexte 32"/>
          <p:cNvSpPr txBox="1">
            <a:spLocks noChangeArrowheads="1"/>
          </p:cNvSpPr>
          <p:nvPr/>
        </p:nvSpPr>
        <p:spPr bwMode="auto">
          <a:xfrm>
            <a:off x="6828520" y="5619629"/>
            <a:ext cx="4090458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latin typeface="Tahoma" pitchFamily="34" charset="0"/>
              </a:rPr>
              <a:t>REFERENCE LOCALE</a:t>
            </a:r>
          </a:p>
        </p:txBody>
      </p:sp>
    </p:spTree>
    <p:extLst>
      <p:ext uri="{BB962C8B-B14F-4D97-AF65-F5344CB8AC3E}">
        <p14:creationId xmlns:p14="http://schemas.microsoft.com/office/powerpoint/2010/main" val="23574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3" grpId="0" animBg="1"/>
      <p:bldP spid="10284" grpId="0" animBg="1"/>
      <p:bldP spid="108588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17554</TotalTime>
  <Words>490</Words>
  <Application>Microsoft Office PowerPoint</Application>
  <PresentationFormat>Personnalisé</PresentationFormat>
  <Paragraphs>115</Paragraphs>
  <Slides>11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Office Theme</vt:lpstr>
      <vt:lpstr>1_Modèle par défaut</vt:lpstr>
      <vt:lpstr>Graphique</vt:lpstr>
      <vt:lpstr>Atelier ‘Reporting STOC Capture’ Indicateurs locaux de fonctionnement des populations d’oiseaux communs  à partir de données de baguage</vt:lpstr>
      <vt:lpstr>Pourquoi vouloir des indicateurs locaux ?</vt:lpstr>
      <vt:lpstr>Pourquoi vouloir des indicateurs locaux ?</vt:lpstr>
      <vt:lpstr>Postulats pour cette approche</vt:lpstr>
      <vt:lpstr>Dans la suite du stage théorique…</vt:lpstr>
      <vt:lpstr>Dans la suite du stage théorique…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Réponses démographiques des oiseaux aux changements globaux dans l’espace : des tendances nationales à la gestion locale</dc:title>
  <dc:creator>Manon Ghislain</dc:creator>
  <cp:lastModifiedBy>Pierre-Yves HENRY</cp:lastModifiedBy>
  <cp:revision>508</cp:revision>
  <cp:lastPrinted>2017-03-09T09:34:44Z</cp:lastPrinted>
  <dcterms:created xsi:type="dcterms:W3CDTF">2014-01-27T13:19:02Z</dcterms:created>
  <dcterms:modified xsi:type="dcterms:W3CDTF">2017-03-09T09:42:52Z</dcterms:modified>
</cp:coreProperties>
</file>