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14" r:id="rId6"/>
    <p:sldId id="308" r:id="rId7"/>
    <p:sldId id="315" r:id="rId8"/>
    <p:sldId id="302" r:id="rId9"/>
    <p:sldId id="303" r:id="rId10"/>
    <p:sldId id="305" r:id="rId11"/>
    <p:sldId id="304" r:id="rId12"/>
    <p:sldId id="307" r:id="rId13"/>
    <p:sldId id="319" r:id="rId14"/>
    <p:sldId id="306" r:id="rId15"/>
    <p:sldId id="320" r:id="rId16"/>
    <p:sldId id="311" r:id="rId17"/>
    <p:sldId id="312" r:id="rId18"/>
    <p:sldId id="309" r:id="rId19"/>
    <p:sldId id="310" r:id="rId20"/>
    <p:sldId id="316" r:id="rId21"/>
    <p:sldId id="318" r:id="rId22"/>
    <p:sldId id="313" r:id="rId23"/>
    <p:sldId id="317" r:id="rId2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9"/>
    <a:srgbClr val="00FF00"/>
    <a:srgbClr val="0000CC"/>
    <a:srgbClr val="0066FF"/>
    <a:srgbClr val="0000FF"/>
    <a:srgbClr val="33CC33"/>
    <a:srgbClr val="99FF99"/>
    <a:srgbClr val="006600"/>
    <a:srgbClr val="69AFE3"/>
    <a:srgbClr val="6EB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2938" autoAdjust="0"/>
  </p:normalViewPr>
  <p:slideViewPr>
    <p:cSldViewPr snapToGrid="0" snapToObjects="1">
      <p:cViewPr varScale="1">
        <p:scale>
          <a:sx n="100" d="100"/>
          <a:sy n="100" d="100"/>
        </p:scale>
        <p:origin x="78" y="18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3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-Disque\_Olivier\Nature\Baguage\Sizerin%20FLASH\Base%20donn&#233;es\Extrait%20(6%20AG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1011174416559"/>
          <c:y val="4.9303432798975623E-2"/>
          <c:w val="0.86440606859009328"/>
          <c:h val="0.70172055855322368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AF7-48F0-9B08-0764E57F75B4}"/>
              </c:ext>
            </c:extLst>
          </c:dPt>
          <c:dLbls>
            <c:dLbl>
              <c:idx val="0"/>
              <c:layout>
                <c:manualLayout>
                  <c:x val="2.2473711508681489E-3"/>
                  <c:y val="-3.933504163732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F7-48F0-9B08-0764E57F75B4}"/>
                </c:ext>
              </c:extLst>
            </c:dLbl>
            <c:dLbl>
              <c:idx val="1"/>
              <c:layout>
                <c:manualLayout>
                  <c:x val="2.2473711508681489E-3"/>
                  <c:y val="-4.8076162001179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F7-48F0-9B08-0764E57F75B4}"/>
                </c:ext>
              </c:extLst>
            </c:dLbl>
            <c:dLbl>
              <c:idx val="2"/>
              <c:layout>
                <c:manualLayout>
                  <c:x val="-4.1201328471320381E-17"/>
                  <c:y val="-3.933504163732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F7-48F0-9B08-0764E57F75B4}"/>
                </c:ext>
              </c:extLst>
            </c:dLbl>
            <c:dLbl>
              <c:idx val="3"/>
              <c:layout>
                <c:manualLayout>
                  <c:x val="2.2473711508681077E-3"/>
                  <c:y val="-4.8076162001179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878398640110409E-2"/>
                      <c:h val="6.6454539635474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F7-48F0-9B08-0764E57F75B4}"/>
                </c:ext>
              </c:extLst>
            </c:dLbl>
            <c:dLbl>
              <c:idx val="4"/>
              <c:layout>
                <c:manualLayout>
                  <c:x val="-4.1201328471320381E-17"/>
                  <c:y val="-4.370560181925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F7-48F0-9B08-0764E57F75B4}"/>
                </c:ext>
              </c:extLst>
            </c:dLbl>
            <c:dLbl>
              <c:idx val="5"/>
              <c:layout>
                <c:manualLayout>
                  <c:x val="-4.1290806973657987E-17"/>
                  <c:y val="-9.7696338520260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F7-48F0-9B08-0764E57F75B4}"/>
                </c:ext>
              </c:extLst>
            </c:dLbl>
            <c:dLbl>
              <c:idx val="7"/>
              <c:layout>
                <c:manualLayout>
                  <c:x val="0"/>
                  <c:y val="-2.622336109155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F7-48F0-9B08-0764E57F75B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F7-48F0-9B08-0764E57F75B4}"/>
                </c:ext>
              </c:extLst>
            </c:dLbl>
            <c:dLbl>
              <c:idx val="9"/>
              <c:layout>
                <c:manualLayout>
                  <c:x val="0"/>
                  <c:y val="-3.933504163732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F7-48F0-9B08-0764E57F75B4}"/>
                </c:ext>
              </c:extLst>
            </c:dLbl>
            <c:dLbl>
              <c:idx val="10"/>
              <c:layout>
                <c:manualLayout>
                  <c:x val="0"/>
                  <c:y val="-8.881485320023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F7-48F0-9B08-0764E57F75B4}"/>
                </c:ext>
              </c:extLst>
            </c:dLbl>
            <c:dLbl>
              <c:idx val="11"/>
              <c:layout>
                <c:manualLayout>
                  <c:x val="0"/>
                  <c:y val="-0.10213708118027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F7-48F0-9B08-0764E57F75B4}"/>
                </c:ext>
              </c:extLst>
            </c:dLbl>
            <c:dLbl>
              <c:idx val="12"/>
              <c:layout>
                <c:manualLayout>
                  <c:x val="-8.2581613947315974E-17"/>
                  <c:y val="-9.769633852026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F7-48F0-9B08-0764E57F75B4}"/>
                </c:ext>
              </c:extLst>
            </c:dLbl>
            <c:dLbl>
              <c:idx val="13"/>
              <c:layout>
                <c:manualLayout>
                  <c:x val="2.2522518528317517E-3"/>
                  <c:y val="-8.881485320023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F7-48F0-9B08-0764E57F75B4}"/>
                </c:ext>
              </c:extLst>
            </c:dLbl>
            <c:dLbl>
              <c:idx val="14"/>
              <c:layout>
                <c:manualLayout>
                  <c:x val="0"/>
                  <c:y val="-3.9966683940106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F7-48F0-9B08-0764E57F75B4}"/>
                </c:ext>
              </c:extLst>
            </c:dLbl>
            <c:dLbl>
              <c:idx val="15"/>
              <c:layout>
                <c:manualLayout>
                  <c:x val="0"/>
                  <c:y val="-0.10213708118027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F7-48F0-9B08-0764E57F75B4}"/>
                </c:ext>
              </c:extLst>
            </c:dLbl>
            <c:dLbl>
              <c:idx val="16"/>
              <c:layout>
                <c:manualLayout>
                  <c:x val="0"/>
                  <c:y val="-5.328891192014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F7-48F0-9B08-0764E57F75B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F7-48F0-9B08-0764E57F75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capture FR'!$A$45:$A$62</c:f>
              <c:strCache>
                <c:ptCount val="18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  <c:pt idx="15">
                  <c:v>2015-2016</c:v>
                </c:pt>
                <c:pt idx="16">
                  <c:v>2016-2017</c:v>
                </c:pt>
                <c:pt idx="17">
                  <c:v>2017-2018</c:v>
                </c:pt>
              </c:strCache>
            </c:strRef>
          </c:cat>
          <c:val>
            <c:numRef>
              <c:f>'historique capture FR'!$N$45:$N$62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143</c:v>
                </c:pt>
                <c:pt idx="6">
                  <c:v>0</c:v>
                </c:pt>
                <c:pt idx="7">
                  <c:v>16</c:v>
                </c:pt>
                <c:pt idx="8">
                  <c:v>220</c:v>
                </c:pt>
                <c:pt idx="9">
                  <c:v>7</c:v>
                </c:pt>
                <c:pt idx="10">
                  <c:v>117</c:v>
                </c:pt>
                <c:pt idx="11">
                  <c:v>60</c:v>
                </c:pt>
                <c:pt idx="12">
                  <c:v>99</c:v>
                </c:pt>
                <c:pt idx="13">
                  <c:v>128</c:v>
                </c:pt>
                <c:pt idx="14">
                  <c:v>16</c:v>
                </c:pt>
                <c:pt idx="15">
                  <c:v>82</c:v>
                </c:pt>
                <c:pt idx="16">
                  <c:v>10</c:v>
                </c:pt>
                <c:pt idx="17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AF7-48F0-9B08-0764E57F75B4}"/>
            </c:ext>
          </c:extLst>
        </c:ser>
        <c:ser>
          <c:idx val="0"/>
          <c:order val="1"/>
          <c:invertIfNegative val="0"/>
          <c:dPt>
            <c:idx val="1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4-DAF7-48F0-9B08-0764E57F75B4}"/>
              </c:ext>
            </c:extLst>
          </c:dPt>
          <c:val>
            <c:numRef>
              <c:f>'historique capture FR'!$O$45:$O$62</c:f>
              <c:numCache>
                <c:formatCode>General</c:formatCode>
                <c:ptCount val="18"/>
                <c:pt idx="1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AF7-48F0-9B08-0764E57F75B4}"/>
            </c:ext>
          </c:extLst>
        </c:ser>
        <c:ser>
          <c:idx val="2"/>
          <c:order val="2"/>
          <c:invertIfNegative val="0"/>
          <c:val>
            <c:numRef>
              <c:f>'historique capture FR'!$P$45:$P$62</c:f>
              <c:numCache>
                <c:formatCode>General</c:formatCode>
                <c:ptCount val="18"/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AF7-48F0-9B08-0764E57F75B4}"/>
            </c:ext>
          </c:extLst>
        </c:ser>
        <c:ser>
          <c:idx val="3"/>
          <c:order val="3"/>
          <c:invertIfNegative val="0"/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DAF7-48F0-9B08-0764E57F75B4}"/>
              </c:ext>
            </c:extLst>
          </c:dPt>
          <c:val>
            <c:numRef>
              <c:f>'historique capture FR'!$Q$45:$Q$62</c:f>
              <c:numCache>
                <c:formatCode>General</c:formatCode>
                <c:ptCount val="18"/>
                <c:pt idx="1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AF7-48F0-9B08-0764E57F75B4}"/>
            </c:ext>
          </c:extLst>
        </c:ser>
        <c:ser>
          <c:idx val="4"/>
          <c:order val="4"/>
          <c:invertIfNegative val="0"/>
          <c:dPt>
            <c:idx val="8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C-DAF7-48F0-9B08-0764E57F75B4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B-DAF7-48F0-9B08-0764E57F75B4}"/>
              </c:ext>
            </c:extLst>
          </c:dPt>
          <c:val>
            <c:numRef>
              <c:f>'historique capture FR'!$R$45:$R$62</c:f>
              <c:numCache>
                <c:formatCode>General</c:formatCode>
                <c:ptCount val="18"/>
                <c:pt idx="8">
                  <c:v>174</c:v>
                </c:pt>
                <c:pt idx="17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AF7-48F0-9B08-0764E57F7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106904"/>
        <c:axId val="151106512"/>
      </c:barChart>
      <c:catAx>
        <c:axId val="151106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hiver</a:t>
                </a:r>
              </a:p>
            </c:rich>
          </c:tx>
          <c:layout>
            <c:manualLayout>
              <c:xMode val="edge"/>
              <c:yMode val="edge"/>
              <c:x val="0.91897603763636981"/>
              <c:y val="0.902126565215233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1106512"/>
        <c:crosses val="autoZero"/>
        <c:auto val="1"/>
        <c:lblAlgn val="ctr"/>
        <c:lblOffset val="100"/>
        <c:noMultiLvlLbl val="0"/>
      </c:catAx>
      <c:valAx>
        <c:axId val="151106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nombre</a:t>
                </a:r>
                <a:r>
                  <a:rPr lang="fr-FR" baseline="0"/>
                  <a:t> de données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4.5251023427578712E-3"/>
              <c:y val="3.963806847300046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1106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54E3-1497-0744-B040-5DF6365302EA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ACB88-655A-8D4C-8CE5-2E237B6CF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315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22894-B65C-E342-8D31-57D034836A37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5FA4-1F4D-404B-A8E0-BB6BD6487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90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15FA4-1F4D-404B-A8E0-BB6BD6487B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63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FA4-1F4D-404B-A8E0-BB6BD6487B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63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FA4-1F4D-404B-A8E0-BB6BD6487BB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48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8939" y="3169052"/>
            <a:ext cx="8366125" cy="184666"/>
          </a:xfrm>
        </p:spPr>
        <p:txBody>
          <a:bodyPr/>
          <a:lstStyle>
            <a:lvl1pPr marL="0" indent="0" algn="ctr">
              <a:spcAft>
                <a:spcPts val="1600"/>
              </a:spcAft>
              <a:buNone/>
              <a:defRPr sz="1200" b="0" cap="none" spc="-100"/>
            </a:lvl1pPr>
            <a:lvl2pPr algn="ctr">
              <a:lnSpc>
                <a:spcPts val="3200"/>
              </a:lnSpc>
              <a:spcAft>
                <a:spcPts val="1400"/>
              </a:spcAft>
              <a:defRPr sz="3400" b="1" spc="-100" baseline="0"/>
            </a:lvl2pPr>
            <a:lvl3pPr algn="ctr">
              <a:lnSpc>
                <a:spcPct val="100000"/>
              </a:lnSpc>
              <a:spcAft>
                <a:spcPts val="0"/>
              </a:spcAft>
              <a:defRPr sz="1200" spc="-1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8939" y="3549382"/>
            <a:ext cx="8366125" cy="839546"/>
          </a:xfrm>
        </p:spPr>
        <p:txBody>
          <a:bodyPr/>
          <a:lstStyle>
            <a:lvl1pPr marL="0" indent="0" algn="ctr">
              <a:lnSpc>
                <a:spcPts val="3200"/>
              </a:lnSpc>
              <a:spcAft>
                <a:spcPts val="0"/>
              </a:spcAft>
              <a:buNone/>
              <a:defRPr sz="3400" b="1" cap="none" spc="-100"/>
            </a:lvl1pPr>
            <a:lvl2pPr algn="ctr">
              <a:lnSpc>
                <a:spcPts val="3200"/>
              </a:lnSpc>
              <a:spcAft>
                <a:spcPts val="1400"/>
              </a:spcAft>
              <a:defRPr sz="3400" b="1" spc="-100" baseline="0"/>
            </a:lvl2pPr>
            <a:lvl3pPr algn="ctr">
              <a:lnSpc>
                <a:spcPct val="100000"/>
              </a:lnSpc>
              <a:spcAft>
                <a:spcPts val="0"/>
              </a:spcAft>
              <a:defRPr sz="1200" spc="-1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8939" y="4534510"/>
            <a:ext cx="8366125" cy="184666"/>
          </a:xfrm>
        </p:spPr>
        <p:txBody>
          <a:bodyPr/>
          <a:lstStyle>
            <a:lvl1pPr marL="0" indent="0" algn="ctr">
              <a:spcAft>
                <a:spcPts val="1600"/>
              </a:spcAft>
              <a:buNone/>
              <a:defRPr sz="1200" b="0" cap="none" spc="-100"/>
            </a:lvl1pPr>
            <a:lvl2pPr algn="ctr">
              <a:lnSpc>
                <a:spcPts val="3200"/>
              </a:lnSpc>
              <a:spcAft>
                <a:spcPts val="1400"/>
              </a:spcAft>
              <a:defRPr sz="3400" b="1" spc="-100" baseline="0"/>
            </a:lvl2pPr>
            <a:lvl3pPr algn="ctr">
              <a:lnSpc>
                <a:spcPct val="100000"/>
              </a:lnSpc>
              <a:spcAft>
                <a:spcPts val="0"/>
              </a:spcAft>
              <a:defRPr sz="1200" spc="-1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69902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234" y="826466"/>
            <a:ext cx="8092188" cy="397861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Aft>
                <a:spcPts val="100"/>
              </a:spcAft>
              <a:buFont typeface="Wingdings" panose="05000000000000000000" pitchFamily="2" charset="2"/>
              <a:buChar char="§"/>
              <a:defRPr lang="fr-FR" sz="2200" kern="0" cap="none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1800"/>
            </a:lvl3pPr>
            <a:lvl4pPr marL="1179513" indent="-285750">
              <a:spcAft>
                <a:spcPts val="200"/>
              </a:spcAft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13177" y="4875816"/>
            <a:ext cx="2133600" cy="150065"/>
          </a:xfrm>
        </p:spPr>
        <p:txBody>
          <a:bodyPr/>
          <a:lstStyle/>
          <a:p>
            <a:fld id="{59894E3C-CCE6-F242-84E3-BCBDD257A1E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450234" y="192651"/>
            <a:ext cx="8236565" cy="400110"/>
          </a:xfrm>
        </p:spPr>
        <p:txBody>
          <a:bodyPr/>
          <a:lstStyle>
            <a:lvl1pPr marL="0" indent="0" algn="l">
              <a:spcAft>
                <a:spcPts val="800"/>
              </a:spcAft>
              <a:buNone/>
              <a:defRPr sz="2600" cap="none"/>
            </a:lvl1pPr>
            <a:lvl2pPr algn="ctr">
              <a:defRPr sz="2400">
                <a:solidFill>
                  <a:srgbClr val="574C5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34D4085-F96F-4ADC-8BF8-42211D6BCD3A}"/>
              </a:ext>
            </a:extLst>
          </p:cNvPr>
          <p:cNvCxnSpPr>
            <a:cxnSpLocks/>
          </p:cNvCxnSpPr>
          <p:nvPr userDrawn="1"/>
        </p:nvCxnSpPr>
        <p:spPr>
          <a:xfrm>
            <a:off x="438150" y="709613"/>
            <a:ext cx="5591175" cy="0"/>
          </a:xfrm>
          <a:prstGeom prst="line">
            <a:avLst/>
          </a:prstGeom>
          <a:ln w="47625">
            <a:gradFill flip="none" rotWithShape="1">
              <a:gsLst>
                <a:gs pos="10626">
                  <a:srgbClr val="BADAF2"/>
                </a:gs>
                <a:gs pos="100000">
                  <a:srgbClr val="449CDC"/>
                </a:gs>
                <a:gs pos="23000">
                  <a:srgbClr val="69AFE3"/>
                </a:gs>
                <a:gs pos="46000">
                  <a:srgbClr val="6EB2E4"/>
                </a:gs>
                <a:gs pos="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0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98754"/>
            <a:ext cx="9144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781135"/>
            <a:ext cx="8092188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/>
              <a:t>Cliquez pour modifier les styles du texte</a:t>
            </a:r>
          </a:p>
          <a:p>
            <a:pPr marL="625475" lvl="1" indent="-342900" algn="just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/>
              <a:t>Deuxième niveau</a:t>
            </a:r>
          </a:p>
          <a:p>
            <a:pPr marL="903288" lvl="2" indent="-28575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00784"/>
            <a:ext cx="2133600" cy="1500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 spc="-1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9894E3C-CCE6-F242-84E3-BCBDD257A1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2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400" b="1" kern="1200" cap="all" spc="-1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lang="fr-FR" sz="2200" b="1" kern="0" cap="none" spc="-100" baseline="0" dirty="0" smtClean="0">
          <a:solidFill>
            <a:srgbClr val="449CDC"/>
          </a:solidFill>
          <a:latin typeface="+mn-lt"/>
          <a:ea typeface="+mn-ea"/>
          <a:cs typeface="+mn-cs"/>
        </a:defRPr>
      </a:lvl1pPr>
      <a:lvl2pPr marL="714375" indent="-342900" algn="just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lang="fr-FR" sz="2000" kern="0" spc="-1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03288" indent="-285750" algn="just" defTabSz="457200" rtl="0" eaLnBrk="1" latinLnBrk="0" hangingPunct="1">
        <a:spcBef>
          <a:spcPts val="0"/>
        </a:spcBef>
        <a:spcAft>
          <a:spcPts val="1800"/>
        </a:spcAft>
        <a:buFont typeface="Courier New" panose="02070309020205020404" pitchFamily="49" charset="0"/>
        <a:buChar char="o"/>
        <a:defRPr lang="fr-FR" sz="1800" kern="1200" spc="-100" dirty="0" smtClean="0">
          <a:solidFill>
            <a:srgbClr val="FF0000"/>
          </a:solidFill>
          <a:latin typeface="Verdana"/>
          <a:ea typeface="+mn-ea"/>
          <a:cs typeface="Verdana"/>
        </a:defRPr>
      </a:lvl3pPr>
      <a:lvl4pPr marL="0" indent="0" algn="just" defTabSz="457200" rtl="0" eaLnBrk="1" latinLnBrk="0" hangingPunct="1">
        <a:spcBef>
          <a:spcPts val="0"/>
        </a:spcBef>
        <a:spcAft>
          <a:spcPts val="400"/>
        </a:spcAft>
        <a:buFont typeface="Arial"/>
        <a:buNone/>
        <a:defRPr sz="1400" kern="1200" spc="-100">
          <a:solidFill>
            <a:schemeClr val="tx1"/>
          </a:solidFill>
          <a:latin typeface="Verdana"/>
          <a:ea typeface="+mn-ea"/>
          <a:cs typeface="Verdana"/>
        </a:defRPr>
      </a:lvl4pPr>
      <a:lvl5pPr marL="0" indent="0" algn="just" defTabSz="457200" rtl="0" eaLnBrk="1" latinLnBrk="0" hangingPunct="1">
        <a:spcBef>
          <a:spcPts val="0"/>
        </a:spcBef>
        <a:buFont typeface="Arial"/>
        <a:buNone/>
        <a:defRPr sz="1000" kern="1200" spc="-1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D128095-AF77-47B5-A7D6-019E2A129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8" y="-14596"/>
            <a:ext cx="7737144" cy="515809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703427" y="93526"/>
            <a:ext cx="7668133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/>
                </a:solidFill>
              </a:rPr>
              <a:t>Afflux de Sizerins cabarets (</a:t>
            </a:r>
            <a:r>
              <a:rPr lang="fr-FR" sz="2000" i="1" dirty="0" err="1">
                <a:solidFill>
                  <a:schemeClr val="tx1"/>
                </a:solidFill>
              </a:rPr>
              <a:t>Acanthis</a:t>
            </a:r>
            <a:r>
              <a:rPr lang="fr-FR" sz="2000" i="1" dirty="0">
                <a:solidFill>
                  <a:schemeClr val="tx1"/>
                </a:solidFill>
              </a:rPr>
              <a:t> cabaret)</a:t>
            </a:r>
            <a:r>
              <a:rPr lang="fr-FR" sz="2000" dirty="0">
                <a:solidFill>
                  <a:schemeClr val="tx1"/>
                </a:solidFill>
              </a:rPr>
              <a:t> et Sizerins Flammés (</a:t>
            </a:r>
            <a:r>
              <a:rPr lang="fr-FR" sz="2000" i="1" dirty="0" err="1">
                <a:solidFill>
                  <a:schemeClr val="tx1"/>
                </a:solidFill>
              </a:rPr>
              <a:t>Acanthis</a:t>
            </a:r>
            <a:r>
              <a:rPr lang="fr-FR" sz="2000" i="1" dirty="0">
                <a:solidFill>
                  <a:schemeClr val="tx1"/>
                </a:solidFill>
              </a:rPr>
              <a:t> </a:t>
            </a:r>
            <a:r>
              <a:rPr lang="fr-FR" sz="2000" i="1" dirty="0" err="1">
                <a:solidFill>
                  <a:schemeClr val="tx1"/>
                </a:solidFill>
              </a:rPr>
              <a:t>flammea</a:t>
            </a:r>
            <a:r>
              <a:rPr lang="fr-FR" sz="2000" i="1" dirty="0">
                <a:solidFill>
                  <a:schemeClr val="tx1"/>
                </a:solidFill>
              </a:rPr>
              <a:t>) </a:t>
            </a:r>
            <a:r>
              <a:rPr lang="fr-FR" sz="2000" dirty="0">
                <a:solidFill>
                  <a:schemeClr val="tx1"/>
                </a:solidFill>
              </a:rPr>
              <a:t>en France lors de l’hiver 2017-2018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E09E3B-3843-4F62-A050-C704B3CFBBD8}"/>
              </a:ext>
            </a:extLst>
          </p:cNvPr>
          <p:cNvSpPr/>
          <p:nvPr/>
        </p:nvSpPr>
        <p:spPr>
          <a:xfrm>
            <a:off x="1138686" y="781824"/>
            <a:ext cx="6797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+mj-lt"/>
                <a:ea typeface="Times New Roman" panose="02020603050405020304" pitchFamily="18" charset="0"/>
              </a:rPr>
              <a:t>Apport du baguage dans la compréhension du phénomène</a:t>
            </a:r>
            <a:endParaRPr lang="fr-FR" sz="28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95A51E-7126-4D88-AA9D-AFE2D391D394}"/>
              </a:ext>
            </a:extLst>
          </p:cNvPr>
          <p:cNvSpPr/>
          <p:nvPr/>
        </p:nvSpPr>
        <p:spPr>
          <a:xfrm>
            <a:off x="5853640" y="1223901"/>
            <a:ext cx="2334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+mj-lt"/>
                <a:ea typeface="Times New Roman" panose="02020603050405020304" pitchFamily="18" charset="0"/>
              </a:rPr>
              <a:t>Olivier POISSON &amp; </a:t>
            </a:r>
          </a:p>
          <a:p>
            <a:pPr algn="ctr"/>
            <a:r>
              <a:rPr lang="fr-FR" sz="1200" b="1" dirty="0">
                <a:latin typeface="+mj-lt"/>
                <a:ea typeface="Times New Roman" panose="02020603050405020304" pitchFamily="18" charset="0"/>
              </a:rPr>
              <a:t>Romain Provost</a:t>
            </a:r>
            <a:endParaRPr lang="fr-FR" sz="12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0E7CF-1702-4CF0-933F-4E2466D11E02}"/>
              </a:ext>
            </a:extLst>
          </p:cNvPr>
          <p:cNvSpPr/>
          <p:nvPr/>
        </p:nvSpPr>
        <p:spPr>
          <a:xfrm>
            <a:off x="648439" y="4912666"/>
            <a:ext cx="9804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latin typeface="+mj-lt"/>
                <a:ea typeface="Times New Roman" panose="02020603050405020304" pitchFamily="18" charset="0"/>
              </a:rPr>
              <a:t>© Albert </a:t>
            </a:r>
            <a:r>
              <a:rPr lang="fr-FR" sz="900" b="1" dirty="0" err="1">
                <a:latin typeface="+mj-lt"/>
                <a:ea typeface="Times New Roman" panose="02020603050405020304" pitchFamily="18" charset="0"/>
              </a:rPr>
              <a:t>Detey</a:t>
            </a:r>
            <a:endParaRPr lang="fr-FR" sz="9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4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061479-4EFB-4344-9818-E00738BD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75CDEC-3921-450E-A034-A1703697F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Résultats : distinction biométrique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E40876E7-8096-453B-AE8D-5F544C369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" y="777469"/>
            <a:ext cx="389248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1216F69-E328-4F94-9853-214F55B36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772138"/>
            <a:ext cx="3870524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C38B7D1-10C7-4538-9214-24825EB47073}"/>
              </a:ext>
            </a:extLst>
          </p:cNvPr>
          <p:cNvSpPr txBox="1">
            <a:spLocks/>
          </p:cNvSpPr>
          <p:nvPr/>
        </p:nvSpPr>
        <p:spPr>
          <a:xfrm>
            <a:off x="450234" y="3419151"/>
            <a:ext cx="8226088" cy="145666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/>
              <a:t>Distribution 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Autour des valeurs moyennes + décroissance régulière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Légère irrégularité dans zones de chevauchement</a:t>
            </a:r>
          </a:p>
        </p:txBody>
      </p:sp>
    </p:spTree>
    <p:extLst>
      <p:ext uri="{BB962C8B-B14F-4D97-AF65-F5344CB8AC3E}">
        <p14:creationId xmlns:p14="http://schemas.microsoft.com/office/powerpoint/2010/main" val="41841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061479-4EFB-4344-9818-E00738BD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75CDEC-3921-450E-A034-A1703697F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Résultats : distinction biométrique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08DAD789-AB63-47AC-A4ED-D9F98F563343}"/>
              </a:ext>
            </a:extLst>
          </p:cNvPr>
          <p:cNvSpPr txBox="1">
            <a:spLocks/>
          </p:cNvSpPr>
          <p:nvPr/>
        </p:nvSpPr>
        <p:spPr>
          <a:xfrm>
            <a:off x="438492" y="3606955"/>
            <a:ext cx="8226088" cy="129246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S. flammé globalement plus grand et plus lourd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Non systématique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Biais si identifié sur la base de la biométrie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4E31B3-DD6E-42A7-AB1B-A5D1175B8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63" y="749858"/>
            <a:ext cx="3985317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4CB02209-5AEC-42BF-AA9D-0BCE47644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1" y="743406"/>
            <a:ext cx="4014508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9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061479-4EFB-4344-9818-E00738BD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75CDEC-3921-450E-A034-A1703697F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234" y="192651"/>
            <a:ext cx="8496543" cy="800219"/>
          </a:xfrm>
        </p:spPr>
        <p:txBody>
          <a:bodyPr/>
          <a:lstStyle/>
          <a:p>
            <a:r>
              <a:rPr lang="fr-FR" dirty="0"/>
              <a:t>Résultats : distinction biométrique </a:t>
            </a:r>
            <a:r>
              <a:rPr lang="fr-FR" dirty="0">
                <a:sym typeface="Wingdings" panose="05000000000000000000" pitchFamily="2" charset="2"/>
              </a:rPr>
              <a:t> sexes indéterminés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D9AE67C-6198-499D-B87B-2D79C268E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4" y="814521"/>
            <a:ext cx="3851877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35382E-C55E-4739-AA84-345D7D061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16" y="814521"/>
            <a:ext cx="3752343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F0782744-DBF1-41DD-8824-D0FA4DAD5D88}"/>
              </a:ext>
            </a:extLst>
          </p:cNvPr>
          <p:cNvSpPr txBox="1">
            <a:spLocks/>
          </p:cNvSpPr>
          <p:nvPr/>
        </p:nvSpPr>
        <p:spPr>
          <a:xfrm>
            <a:off x="450234" y="3419151"/>
            <a:ext cx="8226088" cy="172434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/>
              <a:t>Constats 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Cabarets : sans doute les femelles 1A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Flammés : mâles ?</a:t>
            </a:r>
          </a:p>
          <a:p>
            <a:pPr lvl="1">
              <a:lnSpc>
                <a:spcPct val="12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0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885979-87FF-4967-87EA-82BABDE3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3177" y="4837628"/>
            <a:ext cx="2133600" cy="150065"/>
          </a:xfrm>
        </p:spPr>
        <p:txBody>
          <a:bodyPr/>
          <a:lstStyle/>
          <a:p>
            <a:fld id="{59894E3C-CCE6-F242-84E3-BCBDD257A1E1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19E150-58C1-4159-9963-678D484BA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Résultats : examen Sizerins d’âge connu (bagués)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85F6707-31C4-4A5C-89BD-73B4034D6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90" y="801715"/>
            <a:ext cx="2050029" cy="136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CC02AD-6B27-486E-B8CC-03542F3042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 bwMode="auto">
          <a:xfrm>
            <a:off x="3258635" y="801715"/>
            <a:ext cx="1880925" cy="13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BC75A7-30DC-44C9-9FD9-C05BB614A62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54" b="4970"/>
          <a:stretch/>
        </p:blipFill>
        <p:spPr bwMode="auto">
          <a:xfrm>
            <a:off x="5209876" y="801716"/>
            <a:ext cx="1486535" cy="13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7F29E8-6CBA-48B8-A256-101DD86CD4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8948" r="12733" b="8743"/>
          <a:stretch/>
        </p:blipFill>
        <p:spPr bwMode="auto">
          <a:xfrm>
            <a:off x="1139231" y="3668302"/>
            <a:ext cx="2053243" cy="13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5B5C908-4941-45F3-BCF7-4E334018EA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17606"/>
          <a:stretch/>
        </p:blipFill>
        <p:spPr bwMode="auto">
          <a:xfrm>
            <a:off x="3258635" y="3668302"/>
            <a:ext cx="1881755" cy="13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D95E26-14FB-4350-BC4B-7FA328F4D2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t="22917" r="9018" b="19311"/>
          <a:stretch/>
        </p:blipFill>
        <p:spPr bwMode="auto">
          <a:xfrm rot="16200000">
            <a:off x="5276470" y="3601708"/>
            <a:ext cx="1368000" cy="1501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5A89C3-A7F0-410B-A6C2-F0C61A6AB0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1" y="2235008"/>
            <a:ext cx="2052302" cy="136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060A78-8E65-4F1C-B815-8E6DF25F27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3347"/>
          <a:stretch/>
        </p:blipFill>
        <p:spPr bwMode="auto">
          <a:xfrm>
            <a:off x="3258635" y="2235008"/>
            <a:ext cx="1881754" cy="13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6EF976F-2BA6-41BC-8E8B-A7C439F1C61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r="30894" b="2485"/>
          <a:stretch/>
        </p:blipFill>
        <p:spPr bwMode="auto">
          <a:xfrm>
            <a:off x="5209876" y="2235008"/>
            <a:ext cx="1491615" cy="13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Légende : flèche courbée sans bordure 15">
            <a:extLst>
              <a:ext uri="{FF2B5EF4-FFF2-40B4-BE49-F238E27FC236}">
                <a16:creationId xmlns:a16="http://schemas.microsoft.com/office/drawing/2014/main" id="{37C9A769-0901-4234-A209-5FE393F19D85}"/>
              </a:ext>
            </a:extLst>
          </p:cNvPr>
          <p:cNvSpPr/>
          <p:nvPr/>
        </p:nvSpPr>
        <p:spPr>
          <a:xfrm>
            <a:off x="7130010" y="3402953"/>
            <a:ext cx="1749518" cy="400110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2875"/>
              <a:gd name="adj5" fmla="val -85988"/>
              <a:gd name="adj6" fmla="val -35746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Rectrices plutôt pointues</a:t>
            </a:r>
          </a:p>
        </p:txBody>
      </p:sp>
      <p:sp>
        <p:nvSpPr>
          <p:cNvPr id="17" name="Légende : flèche courbée sans bordure 16">
            <a:extLst>
              <a:ext uri="{FF2B5EF4-FFF2-40B4-BE49-F238E27FC236}">
                <a16:creationId xmlns:a16="http://schemas.microsoft.com/office/drawing/2014/main" id="{DAAA6423-4887-4128-B685-6F968C9A3015}"/>
              </a:ext>
            </a:extLst>
          </p:cNvPr>
          <p:cNvSpPr/>
          <p:nvPr/>
        </p:nvSpPr>
        <p:spPr>
          <a:xfrm>
            <a:off x="-11106" y="2627898"/>
            <a:ext cx="1177354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2A,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mâle probable</a:t>
            </a:r>
          </a:p>
        </p:txBody>
      </p:sp>
      <p:sp>
        <p:nvSpPr>
          <p:cNvPr id="18" name="Légende : flèche courbée sans bordure 17">
            <a:extLst>
              <a:ext uri="{FF2B5EF4-FFF2-40B4-BE49-F238E27FC236}">
                <a16:creationId xmlns:a16="http://schemas.microsoft.com/office/drawing/2014/main" id="{968D4D21-1C4F-4500-8F62-AFB3507F1506}"/>
              </a:ext>
            </a:extLst>
          </p:cNvPr>
          <p:cNvSpPr/>
          <p:nvPr/>
        </p:nvSpPr>
        <p:spPr>
          <a:xfrm>
            <a:off x="45503" y="1208561"/>
            <a:ext cx="1022472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+2A, mâle</a:t>
            </a:r>
          </a:p>
        </p:txBody>
      </p:sp>
      <p:sp>
        <p:nvSpPr>
          <p:cNvPr id="19" name="Légende : flèche courbée sans bordure 18">
            <a:extLst>
              <a:ext uri="{FF2B5EF4-FFF2-40B4-BE49-F238E27FC236}">
                <a16:creationId xmlns:a16="http://schemas.microsoft.com/office/drawing/2014/main" id="{5BAA9305-C997-44FD-B380-467FD31F10FF}"/>
              </a:ext>
            </a:extLst>
          </p:cNvPr>
          <p:cNvSpPr/>
          <p:nvPr/>
        </p:nvSpPr>
        <p:spPr>
          <a:xfrm>
            <a:off x="118025" y="4047235"/>
            <a:ext cx="919093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+2A, mâle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30ED3DA-E6F2-4B3C-9D1D-C92647AFF843}"/>
              </a:ext>
            </a:extLst>
          </p:cNvPr>
          <p:cNvCxnSpPr>
            <a:cxnSpLocks/>
          </p:cNvCxnSpPr>
          <p:nvPr/>
        </p:nvCxnSpPr>
        <p:spPr>
          <a:xfrm flipH="1">
            <a:off x="6541649" y="3560370"/>
            <a:ext cx="383674" cy="63647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égende : flèche courbée sans bordure 29">
            <a:extLst>
              <a:ext uri="{FF2B5EF4-FFF2-40B4-BE49-F238E27FC236}">
                <a16:creationId xmlns:a16="http://schemas.microsoft.com/office/drawing/2014/main" id="{A96412CE-B66C-47EA-900F-2AF4367B673F}"/>
              </a:ext>
            </a:extLst>
          </p:cNvPr>
          <p:cNvSpPr/>
          <p:nvPr/>
        </p:nvSpPr>
        <p:spPr>
          <a:xfrm>
            <a:off x="7161117" y="1111757"/>
            <a:ext cx="1749518" cy="400110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2875"/>
              <a:gd name="adj5" fmla="val 47325"/>
              <a:gd name="adj6" fmla="val -32479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Rectrices plutôt arrondies</a:t>
            </a:r>
          </a:p>
        </p:txBody>
      </p:sp>
      <p:sp>
        <p:nvSpPr>
          <p:cNvPr id="31" name="Légende : flèche courbée sans bordure 30">
            <a:extLst>
              <a:ext uri="{FF2B5EF4-FFF2-40B4-BE49-F238E27FC236}">
                <a16:creationId xmlns:a16="http://schemas.microsoft.com/office/drawing/2014/main" id="{CBFE9973-6FDD-4855-ADFB-41D2F1107607}"/>
              </a:ext>
            </a:extLst>
          </p:cNvPr>
          <p:cNvSpPr/>
          <p:nvPr/>
        </p:nvSpPr>
        <p:spPr>
          <a:xfrm>
            <a:off x="6813177" y="2227788"/>
            <a:ext cx="1749518" cy="400110"/>
          </a:xfrm>
          <a:prstGeom prst="callout2">
            <a:avLst>
              <a:gd name="adj1" fmla="val 8534"/>
              <a:gd name="adj2" fmla="val -4411"/>
              <a:gd name="adj3" fmla="val 13387"/>
              <a:gd name="adj4" fmla="val -98351"/>
              <a:gd name="adj5" fmla="val -214541"/>
              <a:gd name="adj6" fmla="val -164777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Pas de limites de mues GC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(30 % des 2A)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9224DE5-FD2F-44AF-A3E7-B333BB69092D}"/>
              </a:ext>
            </a:extLst>
          </p:cNvPr>
          <p:cNvCxnSpPr>
            <a:cxnSpLocks/>
          </p:cNvCxnSpPr>
          <p:nvPr/>
        </p:nvCxnSpPr>
        <p:spPr>
          <a:xfrm flipH="1">
            <a:off x="3857625" y="2296492"/>
            <a:ext cx="1202843" cy="62251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contenu 1">
            <a:extLst>
              <a:ext uri="{FF2B5EF4-FFF2-40B4-BE49-F238E27FC236}">
                <a16:creationId xmlns:a16="http://schemas.microsoft.com/office/drawing/2014/main" id="{C7CEC2E7-6632-40E5-B739-9329A022BB79}"/>
              </a:ext>
            </a:extLst>
          </p:cNvPr>
          <p:cNvSpPr txBox="1">
            <a:spLocks/>
          </p:cNvSpPr>
          <p:nvPr/>
        </p:nvSpPr>
        <p:spPr>
          <a:xfrm>
            <a:off x="6813177" y="3990536"/>
            <a:ext cx="2330823" cy="1175164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anose="05040102010807070707" pitchFamily="18" charset="2"/>
              <a:buChar char=""/>
            </a:pPr>
            <a:r>
              <a:rPr lang="fr-FR" dirty="0"/>
              <a:t>Critère à utiliser prudemment</a:t>
            </a:r>
          </a:p>
          <a:p>
            <a:pPr lvl="1" algn="l">
              <a:buFont typeface="Wingdings 3" panose="05040102010807070707" pitchFamily="18" charset="2"/>
              <a:buChar char=""/>
            </a:pPr>
            <a:r>
              <a:rPr lang="fr-FR" dirty="0"/>
              <a:t>Usure durant l’hiver</a:t>
            </a:r>
          </a:p>
        </p:txBody>
      </p:sp>
    </p:spTree>
    <p:extLst>
      <p:ext uri="{BB962C8B-B14F-4D97-AF65-F5344CB8AC3E}">
        <p14:creationId xmlns:p14="http://schemas.microsoft.com/office/powerpoint/2010/main" val="16116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1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1E030C-18B0-4C49-8CAE-56E8A8AE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5BDB20-9150-41D0-B0C5-F3EABDFDE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234" y="192651"/>
            <a:ext cx="8236565" cy="902811"/>
          </a:xfrm>
        </p:spPr>
        <p:txBody>
          <a:bodyPr/>
          <a:lstStyle/>
          <a:p>
            <a:r>
              <a:rPr lang="fr-FR" dirty="0"/>
              <a:t>Résultats : critères d'âge sur les rémiges secondaires ?</a:t>
            </a:r>
          </a:p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67395D3-8548-4A1C-A5B5-2168FF750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34" y="808038"/>
            <a:ext cx="3792112" cy="28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E6A3D5-A12E-4EB0-A2F5-C83BFD3E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85" y="808038"/>
            <a:ext cx="3947123" cy="2880000"/>
          </a:xfrm>
          <a:prstGeom prst="rect">
            <a:avLst/>
          </a:prstGeom>
        </p:spPr>
      </p:pic>
      <p:sp>
        <p:nvSpPr>
          <p:cNvPr id="8" name="Légende : flèche courbée sans bordure 7">
            <a:extLst>
              <a:ext uri="{FF2B5EF4-FFF2-40B4-BE49-F238E27FC236}">
                <a16:creationId xmlns:a16="http://schemas.microsoft.com/office/drawing/2014/main" id="{87F48CB1-587E-4233-8BDF-4B1C9F393F9B}"/>
              </a:ext>
            </a:extLst>
          </p:cNvPr>
          <p:cNvSpPr/>
          <p:nvPr/>
        </p:nvSpPr>
        <p:spPr>
          <a:xfrm>
            <a:off x="1245583" y="3715153"/>
            <a:ext cx="2201413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2A, mâle probable</a:t>
            </a:r>
          </a:p>
        </p:txBody>
      </p:sp>
      <p:sp>
        <p:nvSpPr>
          <p:cNvPr id="9" name="Légende : flèche courbée sans bordure 8">
            <a:extLst>
              <a:ext uri="{FF2B5EF4-FFF2-40B4-BE49-F238E27FC236}">
                <a16:creationId xmlns:a16="http://schemas.microsoft.com/office/drawing/2014/main" id="{6AB57C2F-8777-43F0-BBD5-8714D27BADC2}"/>
              </a:ext>
            </a:extLst>
          </p:cNvPr>
          <p:cNvSpPr/>
          <p:nvPr/>
        </p:nvSpPr>
        <p:spPr>
          <a:xfrm>
            <a:off x="6061625" y="3706683"/>
            <a:ext cx="1689510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+2A, mâle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3DCED07B-C601-468D-BE6C-4DAC70D5B63B}"/>
              </a:ext>
            </a:extLst>
          </p:cNvPr>
          <p:cNvSpPr txBox="1">
            <a:spLocks/>
          </p:cNvSpPr>
          <p:nvPr/>
        </p:nvSpPr>
        <p:spPr>
          <a:xfrm>
            <a:off x="446750" y="4071874"/>
            <a:ext cx="4121766" cy="101413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Couleur : brun-clair</a:t>
            </a:r>
          </a:p>
          <a:p>
            <a:pPr lvl="1"/>
            <a:r>
              <a:rPr lang="fr-FR" dirty="0"/>
              <a:t>Étroite, + dissymétrique</a:t>
            </a:r>
          </a:p>
          <a:p>
            <a:pPr lvl="1"/>
            <a:r>
              <a:rPr lang="fr-FR" dirty="0"/>
              <a:t>Inclusion convexe sur le rachis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C992B624-6712-43CE-A8A7-F052B900F04C}"/>
              </a:ext>
            </a:extLst>
          </p:cNvPr>
          <p:cNvSpPr txBox="1">
            <a:spLocks/>
          </p:cNvSpPr>
          <p:nvPr/>
        </p:nvSpPr>
        <p:spPr>
          <a:xfrm>
            <a:off x="4809163" y="4071874"/>
            <a:ext cx="4121766" cy="101413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Couleur : brun-sombre</a:t>
            </a:r>
          </a:p>
          <a:p>
            <a:pPr lvl="1"/>
            <a:r>
              <a:rPr lang="fr-FR" dirty="0"/>
              <a:t>Large, + symétrique</a:t>
            </a:r>
          </a:p>
          <a:p>
            <a:pPr lvl="1"/>
            <a:r>
              <a:rPr lang="fr-FR" dirty="0"/>
              <a:t>Extrémité plus droite, carrée</a:t>
            </a:r>
          </a:p>
        </p:txBody>
      </p:sp>
    </p:spTree>
    <p:extLst>
      <p:ext uri="{BB962C8B-B14F-4D97-AF65-F5344CB8AC3E}">
        <p14:creationId xmlns:p14="http://schemas.microsoft.com/office/powerpoint/2010/main" val="330926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F19FE1-3C9E-4B8D-9184-569ED94B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480FFA-526B-44A4-A4A8-8D472B48D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Résultats : provenance/destination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C3FCB08-412F-41A8-8849-9238F265F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34" y="808038"/>
            <a:ext cx="2830524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égende : flèche courbée sans bordure 7">
            <a:extLst>
              <a:ext uri="{FF2B5EF4-FFF2-40B4-BE49-F238E27FC236}">
                <a16:creationId xmlns:a16="http://schemas.microsoft.com/office/drawing/2014/main" id="{898E0EFC-8A97-48F6-A618-C504615AC3FB}"/>
              </a:ext>
            </a:extLst>
          </p:cNvPr>
          <p:cNvSpPr/>
          <p:nvPr/>
        </p:nvSpPr>
        <p:spPr>
          <a:xfrm>
            <a:off x="1121515" y="4110782"/>
            <a:ext cx="1487961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2000-2017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07B305E1-D25A-4FAA-A008-AEB50137A120}"/>
              </a:ext>
            </a:extLst>
          </p:cNvPr>
          <p:cNvSpPr txBox="1">
            <a:spLocks/>
          </p:cNvSpPr>
          <p:nvPr/>
        </p:nvSpPr>
        <p:spPr>
          <a:xfrm>
            <a:off x="6415128" y="794607"/>
            <a:ext cx="2609474" cy="3907540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Informations</a:t>
            </a:r>
          </a:p>
          <a:p>
            <a:pPr lvl="1"/>
            <a:r>
              <a:rPr lang="fr-FR" dirty="0"/>
              <a:t>Autant en un hiver que pour les 18 précédents</a:t>
            </a:r>
          </a:p>
          <a:p>
            <a:pPr lvl="2"/>
            <a:r>
              <a:rPr lang="fr-FR" dirty="0"/>
              <a:t>GBT : 23</a:t>
            </a:r>
          </a:p>
          <a:p>
            <a:pPr lvl="2"/>
            <a:r>
              <a:rPr lang="fr-FR" dirty="0"/>
              <a:t>NOS : 1</a:t>
            </a:r>
          </a:p>
          <a:p>
            <a:pPr lvl="2"/>
            <a:r>
              <a:rPr lang="fr-FR" dirty="0"/>
              <a:t>BLB : 2</a:t>
            </a:r>
          </a:p>
          <a:p>
            <a:endParaRPr lang="fr-FR" dirty="0"/>
          </a:p>
          <a:p>
            <a:r>
              <a:rPr lang="fr-FR" dirty="0"/>
              <a:t>2017-2018 : </a:t>
            </a:r>
          </a:p>
          <a:p>
            <a:pPr lvl="1" algn="l"/>
            <a:r>
              <a:rPr lang="fr-FR" dirty="0"/>
              <a:t>Majorité S. cabaret britanniques</a:t>
            </a:r>
          </a:p>
          <a:p>
            <a:pPr lvl="1" algn="l"/>
            <a:r>
              <a:rPr lang="fr-FR" dirty="0"/>
              <a:t>1 S. flammé norvégien</a:t>
            </a:r>
          </a:p>
          <a:p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770E172-7BB9-4B7A-9AAA-4E760767454A}"/>
              </a:ext>
            </a:extLst>
          </p:cNvPr>
          <p:cNvGrpSpPr/>
          <p:nvPr/>
        </p:nvGrpSpPr>
        <p:grpSpPr>
          <a:xfrm>
            <a:off x="3435067" y="790488"/>
            <a:ext cx="2825750" cy="3625360"/>
            <a:chOff x="3435067" y="790488"/>
            <a:chExt cx="2825750" cy="3625360"/>
          </a:xfrm>
        </p:grpSpPr>
        <p:sp>
          <p:nvSpPr>
            <p:cNvPr id="9" name="Légende : flèche courbée sans bordure 8">
              <a:extLst>
                <a:ext uri="{FF2B5EF4-FFF2-40B4-BE49-F238E27FC236}">
                  <a16:creationId xmlns:a16="http://schemas.microsoft.com/office/drawing/2014/main" id="{C05A240C-014D-4F08-8DB6-93D8F2287A31}"/>
                </a:ext>
              </a:extLst>
            </p:cNvPr>
            <p:cNvSpPr/>
            <p:nvPr/>
          </p:nvSpPr>
          <p:spPr>
            <a:xfrm>
              <a:off x="4103962" y="4110782"/>
              <a:ext cx="1487961" cy="305066"/>
            </a:xfrm>
            <a:prstGeom prst="callout2">
              <a:avLst>
                <a:gd name="adj1" fmla="val 37101"/>
                <a:gd name="adj2" fmla="val -4955"/>
                <a:gd name="adj3" fmla="val 37193"/>
                <a:gd name="adj4" fmla="val -15918"/>
                <a:gd name="adj5" fmla="val 86351"/>
                <a:gd name="adj6" fmla="val -21842"/>
              </a:avLst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2017-2018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D6C9745-402F-40EA-B5ED-42B160E9A18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35067" y="790488"/>
              <a:ext cx="2825750" cy="325755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823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85D127-97A6-476B-98AC-5FC5511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D86668-0D46-4CC0-9ABE-6431934EB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234" y="192651"/>
            <a:ext cx="8236565" cy="400110"/>
          </a:xfrm>
        </p:spPr>
        <p:txBody>
          <a:bodyPr/>
          <a:lstStyle/>
          <a:p>
            <a:r>
              <a:rPr lang="fr-FR" dirty="0"/>
              <a:t>Résultats : échelle européenne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3A9B14E-8007-464C-B1EF-23FE727CA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34" y="897541"/>
            <a:ext cx="3885424" cy="39782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E11D5A56-EF40-4958-9930-E5DDDEEA7059}"/>
              </a:ext>
            </a:extLst>
          </p:cNvPr>
          <p:cNvSpPr txBox="1">
            <a:spLocks/>
          </p:cNvSpPr>
          <p:nvPr/>
        </p:nvSpPr>
        <p:spPr>
          <a:xfrm>
            <a:off x="4423144" y="897540"/>
            <a:ext cx="4632079" cy="397827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Captures 2015 à 2017</a:t>
            </a:r>
          </a:p>
          <a:p>
            <a:pPr lvl="1"/>
            <a:r>
              <a:rPr lang="fr-FR" dirty="0"/>
              <a:t>Scandinavie &gt; 120 000 </a:t>
            </a:r>
            <a:r>
              <a:rPr lang="fr-FR" dirty="0">
                <a:sym typeface="Wingdings" panose="05000000000000000000" pitchFamily="2" charset="2"/>
              </a:rPr>
              <a:t> 1 contrôle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Royaume-Uni &gt; 66 000  23 contrôles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Rapport 50</a:t>
            </a:r>
          </a:p>
          <a:p>
            <a:pPr lvl="2"/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>
                <a:sym typeface="Wingdings" panose="05000000000000000000" pitchFamily="2" charset="2"/>
              </a:rPr>
              <a:t>2 espèces 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Migrations différentes …</a:t>
            </a:r>
          </a:p>
          <a:p>
            <a:pPr lvl="2" algn="l"/>
            <a:r>
              <a:rPr lang="fr-FR" dirty="0">
                <a:sym typeface="Wingdings" panose="05000000000000000000" pitchFamily="2" charset="2"/>
              </a:rPr>
              <a:t>….possible provenance plus lointaine pour S. Flammé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D40000-3EA3-49E0-8BFD-867BB902DEED}"/>
              </a:ext>
            </a:extLst>
          </p:cNvPr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539971" y="3906700"/>
            <a:ext cx="387350" cy="399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099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B0AE7D-D6F2-49C4-B2C4-74B7DAA3E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34" y="898791"/>
            <a:ext cx="8091488" cy="3345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742FB0-DF9D-430D-8BE2-3734035A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17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1C1178-F4E4-4F9E-821C-3CB3BBFE87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Quelques contrôles 1985 à 2017 (non exhaustif)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38EF4B42-13BB-4023-84EE-A245A8501F7A}"/>
              </a:ext>
            </a:extLst>
          </p:cNvPr>
          <p:cNvSpPr txBox="1">
            <a:spLocks/>
          </p:cNvSpPr>
          <p:nvPr/>
        </p:nvSpPr>
        <p:spPr>
          <a:xfrm>
            <a:off x="450234" y="4319741"/>
            <a:ext cx="8604989" cy="6311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2018 : 1 contrôle chinois au Danemark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34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Invasion Sizerin</a:t>
            </a:r>
          </a:p>
          <a:p>
            <a:pPr lvl="1"/>
            <a:r>
              <a:rPr lang="fr-FR" dirty="0"/>
              <a:t>Mise en œuvre efficace programme flash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Caractérisation du phénomène</a:t>
            </a:r>
          </a:p>
          <a:p>
            <a:pPr lvl="2"/>
            <a:r>
              <a:rPr lang="fr-FR" dirty="0"/>
              <a:t>Provenance/destination : + d’informations</a:t>
            </a:r>
          </a:p>
          <a:p>
            <a:pPr lvl="2"/>
            <a:r>
              <a:rPr lang="fr-FR" dirty="0"/>
              <a:t>Néanmoins reste difficile : durée de séjour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Amélioration expérience des bagueurs français</a:t>
            </a:r>
          </a:p>
          <a:p>
            <a:pPr lvl="2"/>
            <a:r>
              <a:rPr lang="fr-FR" dirty="0"/>
              <a:t>Appréhender les limites d’identification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dans l’attente d’une prochaine invasion pour en savoir plus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18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36112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15804E3-6A7F-4FD8-B6D3-4B9C63ED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92" y="963909"/>
            <a:ext cx="8491885" cy="3905452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Hubert Dugué, délégué régional Pays de Loire, pour la validation du projet</a:t>
            </a:r>
          </a:p>
          <a:p>
            <a:endParaRPr lang="fr-FR" dirty="0"/>
          </a:p>
          <a:p>
            <a:pPr algn="just"/>
            <a:r>
              <a:rPr lang="fr-FR" dirty="0"/>
              <a:t>Les bagueurs ayant participés au programme « Flash Sizerin », avec enthousiasme et persévérance, et ceux ayant contribués au travers des autres protocoles :</a:t>
            </a:r>
          </a:p>
          <a:p>
            <a:pPr marL="361950" indent="0" algn="just">
              <a:buNone/>
            </a:pPr>
            <a:r>
              <a:rPr lang="fr-FR" dirty="0"/>
              <a:t>Jean-Charles </a:t>
            </a:r>
            <a:r>
              <a:rPr lang="fr-FR" dirty="0" err="1"/>
              <a:t>Acheré</a:t>
            </a:r>
            <a:r>
              <a:rPr lang="fr-FR" dirty="0"/>
              <a:t>, Philippe Aubry, Simon-Pierre </a:t>
            </a:r>
            <a:r>
              <a:rPr lang="fr-FR" dirty="0" err="1"/>
              <a:t>Babski</a:t>
            </a:r>
            <a:r>
              <a:rPr lang="fr-FR" dirty="0"/>
              <a:t>, Marc Baumann, Yves </a:t>
            </a:r>
            <a:r>
              <a:rPr lang="fr-FR" dirty="0" err="1"/>
              <a:t>Beauvallet</a:t>
            </a:r>
            <a:r>
              <a:rPr lang="fr-FR" dirty="0"/>
              <a:t>, Julien </a:t>
            </a:r>
            <a:r>
              <a:rPr lang="fr-FR" dirty="0" err="1"/>
              <a:t>Birard</a:t>
            </a:r>
            <a:r>
              <a:rPr lang="fr-FR" dirty="0"/>
              <a:t>, Gérard </a:t>
            </a:r>
            <a:r>
              <a:rPr lang="fr-FR" dirty="0" err="1"/>
              <a:t>Boere</a:t>
            </a:r>
            <a:r>
              <a:rPr lang="fr-FR" dirty="0"/>
              <a:t>, Michel Borie, François </a:t>
            </a:r>
            <a:r>
              <a:rPr lang="fr-FR" dirty="0" err="1"/>
              <a:t>Bouzendorf</a:t>
            </a:r>
            <a:r>
              <a:rPr lang="fr-FR" dirty="0"/>
              <a:t>, Yann </a:t>
            </a:r>
            <a:r>
              <a:rPr lang="fr-FR" dirty="0" err="1"/>
              <a:t>Brilland</a:t>
            </a:r>
            <a:r>
              <a:rPr lang="fr-FR" dirty="0"/>
              <a:t>, Raphaël Bussière, Frédéric </a:t>
            </a:r>
            <a:r>
              <a:rPr lang="fr-FR" dirty="0" err="1"/>
              <a:t>Caloin</a:t>
            </a:r>
            <a:r>
              <a:rPr lang="fr-FR" dirty="0"/>
              <a:t>, Olivier </a:t>
            </a:r>
            <a:r>
              <a:rPr lang="fr-FR" dirty="0" err="1"/>
              <a:t>Caparros</a:t>
            </a:r>
            <a:r>
              <a:rPr lang="fr-FR" dirty="0"/>
              <a:t>, Pierre Caron, François Cavalier, Vincent </a:t>
            </a:r>
            <a:r>
              <a:rPr lang="fr-FR" dirty="0" err="1"/>
              <a:t>Cohez</a:t>
            </a:r>
            <a:r>
              <a:rPr lang="fr-FR" dirty="0"/>
              <a:t>, Xavier </a:t>
            </a:r>
            <a:r>
              <a:rPr lang="fr-FR" dirty="0" err="1"/>
              <a:t>Commecy</a:t>
            </a:r>
            <a:r>
              <a:rPr lang="fr-FR" dirty="0"/>
              <a:t>, Sylvain Courant, Christophe De Franceschi, Georges </a:t>
            </a:r>
            <a:r>
              <a:rPr lang="fr-FR" dirty="0" err="1"/>
              <a:t>Debever</a:t>
            </a:r>
            <a:r>
              <a:rPr lang="fr-FR" dirty="0"/>
              <a:t>, Charlotte </a:t>
            </a:r>
            <a:r>
              <a:rPr lang="fr-FR" dirty="0" err="1"/>
              <a:t>Debrabant</a:t>
            </a:r>
            <a:r>
              <a:rPr lang="fr-FR" dirty="0"/>
              <a:t>, Philippe Delaporte, Serge Deroo, Albert </a:t>
            </a:r>
            <a:r>
              <a:rPr lang="fr-FR" dirty="0" err="1"/>
              <a:t>Detey</a:t>
            </a:r>
            <a:r>
              <a:rPr lang="fr-FR" dirty="0"/>
              <a:t>, Michel </a:t>
            </a:r>
            <a:r>
              <a:rPr lang="fr-FR" dirty="0" err="1"/>
              <a:t>Dichamp</a:t>
            </a:r>
            <a:r>
              <a:rPr lang="fr-FR" dirty="0"/>
              <a:t>, Camille </a:t>
            </a:r>
            <a:r>
              <a:rPr lang="fr-FR" dirty="0" err="1"/>
              <a:t>Duponcheel</a:t>
            </a:r>
            <a:r>
              <a:rPr lang="fr-FR" dirty="0"/>
              <a:t>, Quentin </a:t>
            </a:r>
            <a:r>
              <a:rPr lang="fr-FR" dirty="0" err="1"/>
              <a:t>Dupriez</a:t>
            </a:r>
            <a:r>
              <a:rPr lang="fr-FR" dirty="0"/>
              <a:t>, Pierre </a:t>
            </a:r>
            <a:r>
              <a:rPr lang="fr-FR" dirty="0" err="1"/>
              <a:t>Durlet</a:t>
            </a:r>
            <a:r>
              <a:rPr lang="fr-FR" dirty="0"/>
              <a:t>, Simon Dutilleul, Pierre </a:t>
            </a:r>
            <a:r>
              <a:rPr lang="fr-FR" dirty="0" err="1"/>
              <a:t>Fiquet</a:t>
            </a:r>
            <a:r>
              <a:rPr lang="fr-FR" dirty="0"/>
              <a:t>, Amine </a:t>
            </a:r>
            <a:r>
              <a:rPr lang="fr-FR" dirty="0" err="1"/>
              <a:t>Flitti</a:t>
            </a:r>
            <a:r>
              <a:rPr lang="fr-FR" dirty="0"/>
              <a:t>, Patrick </a:t>
            </a:r>
            <a:r>
              <a:rPr lang="fr-FR" dirty="0" err="1"/>
              <a:t>Frebourg</a:t>
            </a:r>
            <a:r>
              <a:rPr lang="fr-FR" dirty="0"/>
              <a:t>, Lionel Frédéric, Philippe Frémeaux, Roger Garcin, Sébastien Gautier, Patrick Granet, Xavier </a:t>
            </a:r>
            <a:r>
              <a:rPr lang="fr-FR" dirty="0" err="1"/>
              <a:t>Gruwier</a:t>
            </a:r>
            <a:r>
              <a:rPr lang="fr-FR" dirty="0"/>
              <a:t>, Matthieu Guyot, Samuel Havet, Clément </a:t>
            </a:r>
            <a:r>
              <a:rPr lang="fr-FR" dirty="0" err="1"/>
              <a:t>Héroguel</a:t>
            </a:r>
            <a:r>
              <a:rPr lang="fr-FR" dirty="0"/>
              <a:t>, Christophe Hildebrand, Constant Hof, Henri </a:t>
            </a:r>
            <a:r>
              <a:rPr lang="fr-FR" dirty="0" err="1"/>
              <a:t>Jarnier</a:t>
            </a:r>
            <a:r>
              <a:rPr lang="fr-FR" dirty="0"/>
              <a:t>, Loïc </a:t>
            </a:r>
            <a:r>
              <a:rPr lang="fr-FR" dirty="0" err="1"/>
              <a:t>Jomat</a:t>
            </a:r>
            <a:r>
              <a:rPr lang="fr-FR" dirty="0"/>
              <a:t>, Marie </a:t>
            </a:r>
            <a:r>
              <a:rPr lang="fr-FR" dirty="0" err="1"/>
              <a:t>Jouvel</a:t>
            </a:r>
            <a:r>
              <a:rPr lang="fr-FR" dirty="0"/>
              <a:t>, Romain Julliard, Christian </a:t>
            </a:r>
            <a:r>
              <a:rPr lang="fr-FR" dirty="0" err="1"/>
              <a:t>Kerbiriou</a:t>
            </a:r>
            <a:r>
              <a:rPr lang="fr-FR" dirty="0"/>
              <a:t>, Paul </a:t>
            </a:r>
            <a:r>
              <a:rPr lang="fr-FR" dirty="0" err="1"/>
              <a:t>Koënig</a:t>
            </a:r>
            <a:r>
              <a:rPr lang="fr-FR" dirty="0"/>
              <a:t>, Julien Laignel, David </a:t>
            </a:r>
            <a:r>
              <a:rPr lang="fr-FR" dirty="0" err="1"/>
              <a:t>Lavogiez</a:t>
            </a:r>
            <a:r>
              <a:rPr lang="fr-FR" dirty="0"/>
              <a:t>, Philippe </a:t>
            </a:r>
            <a:r>
              <a:rPr lang="fr-FR" dirty="0" err="1"/>
              <a:t>Legay</a:t>
            </a:r>
            <a:r>
              <a:rPr lang="fr-FR" dirty="0"/>
              <a:t>, André Lemaire, Jacques </a:t>
            </a:r>
            <a:r>
              <a:rPr lang="fr-FR" dirty="0" err="1"/>
              <a:t>Lemore</a:t>
            </a:r>
            <a:r>
              <a:rPr lang="fr-FR" dirty="0"/>
              <a:t>, Maxime </a:t>
            </a:r>
            <a:r>
              <a:rPr lang="fr-FR" dirty="0" err="1"/>
              <a:t>Leuchtmann</a:t>
            </a:r>
            <a:r>
              <a:rPr lang="fr-FR" dirty="0"/>
              <a:t>, Matthieu </a:t>
            </a:r>
            <a:r>
              <a:rPr lang="fr-FR" dirty="0" err="1"/>
              <a:t>Lorthiois</a:t>
            </a:r>
            <a:r>
              <a:rPr lang="fr-FR" dirty="0"/>
              <a:t>, Jean-Paul </a:t>
            </a:r>
            <a:r>
              <a:rPr lang="fr-FR" dirty="0" err="1"/>
              <a:t>Marcq</a:t>
            </a:r>
            <a:r>
              <a:rPr lang="fr-FR" dirty="0"/>
              <a:t>, Jean </a:t>
            </a:r>
            <a:r>
              <a:rPr lang="fr-FR" dirty="0" err="1"/>
              <a:t>Meguin</a:t>
            </a:r>
            <a:r>
              <a:rPr lang="fr-FR" dirty="0"/>
              <a:t>, Julien </a:t>
            </a:r>
            <a:r>
              <a:rPr lang="fr-FR" dirty="0" err="1"/>
              <a:t>Mérot</a:t>
            </a:r>
            <a:r>
              <a:rPr lang="fr-FR" dirty="0"/>
              <a:t>, Pascal </a:t>
            </a:r>
            <a:r>
              <a:rPr lang="fr-FR" dirty="0" err="1"/>
              <a:t>Miguet</a:t>
            </a:r>
            <a:r>
              <a:rPr lang="fr-FR" dirty="0"/>
              <a:t>, Francis </a:t>
            </a:r>
            <a:r>
              <a:rPr lang="fr-FR" dirty="0" err="1"/>
              <a:t>Montel</a:t>
            </a:r>
            <a:r>
              <a:rPr lang="fr-FR" dirty="0"/>
              <a:t>, Aymeric Mousseau, Sylvie </a:t>
            </a:r>
            <a:r>
              <a:rPr lang="fr-FR" dirty="0" err="1"/>
              <a:t>Nabais</a:t>
            </a:r>
            <a:r>
              <a:rPr lang="fr-FR" dirty="0"/>
              <a:t>, Grégory Place, Thierry Printemps, Willy </a:t>
            </a:r>
            <a:r>
              <a:rPr lang="fr-FR" dirty="0" err="1"/>
              <a:t>Raitière</a:t>
            </a:r>
            <a:r>
              <a:rPr lang="fr-FR" dirty="0"/>
              <a:t>, Jean-Guy Robin, Franck Salmon, Bertrand </a:t>
            </a:r>
            <a:r>
              <a:rPr lang="fr-FR" dirty="0" err="1"/>
              <a:t>Scaar</a:t>
            </a:r>
            <a:r>
              <a:rPr lang="fr-FR" dirty="0"/>
              <a:t>, Hubert </a:t>
            </a:r>
            <a:r>
              <a:rPr lang="fr-FR" dirty="0" err="1"/>
              <a:t>Seignez</a:t>
            </a:r>
            <a:r>
              <a:rPr lang="fr-FR" dirty="0"/>
              <a:t>, Didier </a:t>
            </a:r>
            <a:r>
              <a:rPr lang="fr-FR" dirty="0" err="1"/>
              <a:t>Sénécal</a:t>
            </a:r>
            <a:r>
              <a:rPr lang="fr-FR" dirty="0"/>
              <a:t>, Rice Shanna, Arnaud </a:t>
            </a:r>
            <a:r>
              <a:rPr lang="fr-FR" dirty="0" err="1"/>
              <a:t>Sponga</a:t>
            </a:r>
            <a:r>
              <a:rPr lang="fr-FR" dirty="0"/>
              <a:t>, Vincent Ternois, </a:t>
            </a:r>
            <a:r>
              <a:rPr lang="fr-FR" dirty="0" err="1"/>
              <a:t>Pèire</a:t>
            </a:r>
            <a:r>
              <a:rPr lang="fr-FR" dirty="0"/>
              <a:t> </a:t>
            </a:r>
            <a:r>
              <a:rPr lang="fr-FR" dirty="0" err="1"/>
              <a:t>Thouy</a:t>
            </a:r>
            <a:r>
              <a:rPr lang="fr-FR" dirty="0"/>
              <a:t>, Stéphan Tillo, Fabien </a:t>
            </a:r>
            <a:r>
              <a:rPr lang="fr-FR" dirty="0" err="1"/>
              <a:t>Toulotte</a:t>
            </a:r>
            <a:r>
              <a:rPr lang="fr-FR" dirty="0"/>
              <a:t>, Jean-Michel Vasseur et Maxime </a:t>
            </a:r>
            <a:r>
              <a:rPr lang="fr-FR" dirty="0" err="1"/>
              <a:t>Zucca</a:t>
            </a:r>
            <a:r>
              <a:rPr lang="fr-FR" dirty="0"/>
              <a:t> </a:t>
            </a:r>
          </a:p>
          <a:p>
            <a:pPr marL="361950" indent="0"/>
            <a:endParaRPr lang="fr-FR" dirty="0"/>
          </a:p>
          <a:p>
            <a:r>
              <a:rPr lang="fr-FR" dirty="0"/>
              <a:t>Albert Detey, Christian </a:t>
            </a:r>
            <a:r>
              <a:rPr lang="fr-FR" dirty="0" err="1"/>
              <a:t>Kerihuel</a:t>
            </a:r>
            <a:r>
              <a:rPr lang="fr-FR" dirty="0"/>
              <a:t>, Lionel Frédéric, Stephan Tillo et Christophe De Franceschi pour la mise à disposition de leurs photographies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43E59F-D408-4450-9A71-69B8837F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CD0762-CFF5-43E3-B280-DB90DA378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Remerciements</a:t>
            </a:r>
          </a:p>
        </p:txBody>
      </p:sp>
    </p:spTree>
    <p:extLst>
      <p:ext uri="{BB962C8B-B14F-4D97-AF65-F5344CB8AC3E}">
        <p14:creationId xmlns:p14="http://schemas.microsoft.com/office/powerpoint/2010/main" val="280308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DF9A78E-FB79-4DC4-9223-F65E78FC0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Afflux de Sizerins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Dès octobre, nord de la France, puis fin novembre dans des régions moins habituelles</a:t>
            </a:r>
          </a:p>
          <a:p>
            <a:pPr lvl="1"/>
            <a:r>
              <a:rPr lang="fr-FR" dirty="0"/>
              <a:t>Nord de l’Europe : augmentation du nombre de captures</a:t>
            </a:r>
          </a:p>
          <a:p>
            <a:endParaRPr lang="fr-FR" dirty="0"/>
          </a:p>
          <a:p>
            <a:r>
              <a:rPr lang="fr-FR" dirty="0"/>
              <a:t>Programme « Flash »</a:t>
            </a:r>
          </a:p>
          <a:p>
            <a:pPr lvl="1"/>
            <a:r>
              <a:rPr lang="fr-FR" dirty="0"/>
              <a:t>Ouvert du 22/12/2017 au 30/04/2018 avec deux objectifs :</a:t>
            </a:r>
          </a:p>
          <a:p>
            <a:pPr lvl="1"/>
            <a:r>
              <a:rPr lang="fr-FR" dirty="0"/>
              <a:t>Baguer un maximum de sizerins</a:t>
            </a:r>
          </a:p>
          <a:p>
            <a:pPr lvl="2"/>
            <a:r>
              <a:rPr lang="fr-FR" dirty="0"/>
              <a:t>Répéter plusieurs séances sur un même site</a:t>
            </a:r>
          </a:p>
          <a:p>
            <a:pPr lvl="2"/>
            <a:r>
              <a:rPr lang="fr-FR" dirty="0"/>
              <a:t>Caractériser le phénomène : S. cabaret, S. flammé, âges, sexe, origines</a:t>
            </a:r>
          </a:p>
          <a:p>
            <a:endParaRPr lang="fr-FR" dirty="0"/>
          </a:p>
          <a:p>
            <a:r>
              <a:rPr lang="fr-FR" dirty="0"/>
              <a:t>Données</a:t>
            </a:r>
          </a:p>
          <a:p>
            <a:pPr lvl="1"/>
            <a:r>
              <a:rPr lang="fr-FR" dirty="0"/>
              <a:t>Oiseaux bagués</a:t>
            </a:r>
          </a:p>
          <a:p>
            <a:pPr lvl="1"/>
            <a:r>
              <a:rPr lang="fr-FR" dirty="0"/>
              <a:t>Biométries (LP, MA, TA,…)</a:t>
            </a:r>
          </a:p>
          <a:p>
            <a:pPr lvl="1"/>
            <a:r>
              <a:rPr lang="fr-FR" dirty="0"/>
              <a:t>État des réserves de graisses</a:t>
            </a:r>
          </a:p>
          <a:p>
            <a:pPr lvl="1"/>
            <a:r>
              <a:rPr lang="fr-FR" dirty="0"/>
              <a:t>Photographies S. flammés : profils, ailes ouvertes, dos, croupion,…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907962-AC7D-413E-AD60-CA4B053E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B48414-2D5E-4583-9E30-C91859FB3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38156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09B33FE-A65A-4811-A37A-4BB9A120E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8A8BD7-E0D7-4E72-BA84-8DA67D5E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20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7FCDA9-247D-4E39-958C-B7886926E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12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8BBF18-23E2-4939-B1B7-CF7ADAF8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8963A7-C74E-44E0-816E-345007C35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2566640-C842-429E-98D4-449C0D7E8FD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5170" r="17817" b="5643"/>
          <a:stretch/>
        </p:blipFill>
        <p:spPr bwMode="auto">
          <a:xfrm>
            <a:off x="468025" y="840548"/>
            <a:ext cx="3608675" cy="2939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A8C0FC-46D9-42A0-9AED-1B2BDD3F0C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3878" r="8327" b="3067"/>
          <a:stretch/>
        </p:blipFill>
        <p:spPr bwMode="auto">
          <a:xfrm>
            <a:off x="4712335" y="838136"/>
            <a:ext cx="3608674" cy="2941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Légende : flèche courbée sans bordure 8">
            <a:extLst>
              <a:ext uri="{FF2B5EF4-FFF2-40B4-BE49-F238E27FC236}">
                <a16:creationId xmlns:a16="http://schemas.microsoft.com/office/drawing/2014/main" id="{4C8E38BA-D93C-4991-8BF5-4E2D388BF974}"/>
              </a:ext>
            </a:extLst>
          </p:cNvPr>
          <p:cNvSpPr/>
          <p:nvPr/>
        </p:nvSpPr>
        <p:spPr>
          <a:xfrm>
            <a:off x="2719665" y="3748350"/>
            <a:ext cx="1487961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2875"/>
              <a:gd name="adj5" fmla="val -231195"/>
              <a:gd name="adj6" fmla="val 7362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S. Flammé</a:t>
            </a:r>
          </a:p>
        </p:txBody>
      </p:sp>
      <p:sp>
        <p:nvSpPr>
          <p:cNvPr id="11" name="Légende : flèche courbée sans bordure 10">
            <a:extLst>
              <a:ext uri="{FF2B5EF4-FFF2-40B4-BE49-F238E27FC236}">
                <a16:creationId xmlns:a16="http://schemas.microsoft.com/office/drawing/2014/main" id="{58E16831-EB0D-4C1B-BD69-8B16B95EFCA1}"/>
              </a:ext>
            </a:extLst>
          </p:cNvPr>
          <p:cNvSpPr/>
          <p:nvPr/>
        </p:nvSpPr>
        <p:spPr>
          <a:xfrm>
            <a:off x="714691" y="3777064"/>
            <a:ext cx="1487961" cy="305066"/>
          </a:xfrm>
          <a:prstGeom prst="callout2">
            <a:avLst>
              <a:gd name="adj1" fmla="val 37101"/>
              <a:gd name="adj2" fmla="val -4955"/>
              <a:gd name="adj3" fmla="val 34225"/>
              <a:gd name="adj4" fmla="val -13484"/>
              <a:gd name="adj5" fmla="val -272742"/>
              <a:gd name="adj6" fmla="val 12839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S. Cabaret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157044-24D1-4CFA-8308-2340861C7288}"/>
              </a:ext>
            </a:extLst>
          </p:cNvPr>
          <p:cNvSpPr txBox="1">
            <a:spLocks/>
          </p:cNvSpPr>
          <p:nvPr/>
        </p:nvSpPr>
        <p:spPr>
          <a:xfrm>
            <a:off x="337121" y="4082130"/>
            <a:ext cx="8092188" cy="1060387"/>
          </a:xfrm>
          <a:prstGeom prst="rect">
            <a:avLst/>
          </a:prstGeom>
        </p:spPr>
        <p:txBody>
          <a:bodyPr vert="horz" wrap="square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fr-FR" dirty="0"/>
              <a:t>Critères : couleur plumage, biométrie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fr-FR" dirty="0"/>
              <a:t>Couleur plumage : légère évolution au cours de l’hiver, notamment GC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fr-FR" dirty="0"/>
              <a:t>Existence de cas intermédiaires et recouvrement </a:t>
            </a:r>
            <a:r>
              <a:rPr lang="fr-FR" dirty="0">
                <a:sym typeface="Wingdings" panose="05000000000000000000" pitchFamily="2" charset="2"/>
              </a:rPr>
              <a:t> impossible à trancher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ym typeface="Wingdings" panose="05000000000000000000" pitchFamily="2" charset="2"/>
              </a:rPr>
              <a:t>Plus facile à relativiser avec les deux espèces en même temps !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B5633-796E-4D0B-9D9A-21C52D5C6762}"/>
              </a:ext>
            </a:extLst>
          </p:cNvPr>
          <p:cNvSpPr/>
          <p:nvPr/>
        </p:nvSpPr>
        <p:spPr>
          <a:xfrm>
            <a:off x="7191326" y="3782610"/>
            <a:ext cx="12379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latin typeface="+mj-lt"/>
                <a:ea typeface="Times New Roman" panose="02020603050405020304" pitchFamily="18" charset="0"/>
              </a:rPr>
              <a:t>© Lionel Frédéric</a:t>
            </a:r>
            <a:endParaRPr lang="fr-FR" sz="9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CC797E-D778-4B0E-8AF0-E484D013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079B79-1D25-47D9-92F6-D0A231892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Méthode : capture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D14854-B082-4E2B-81AE-EEE05D4C2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4" y="529387"/>
            <a:ext cx="3789353" cy="28459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89BFB4-4CD5-4864-8EEF-1312019F0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4" y="2834452"/>
            <a:ext cx="3794537" cy="2845903"/>
          </a:xfrm>
          <a:prstGeom prst="rect">
            <a:avLst/>
          </a:prstGeom>
        </p:spPr>
      </p:pic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43C62FCA-D13E-474F-AA3E-62A2226E1E97}"/>
              </a:ext>
            </a:extLst>
          </p:cNvPr>
          <p:cNvSpPr txBox="1">
            <a:spLocks/>
          </p:cNvSpPr>
          <p:nvPr/>
        </p:nvSpPr>
        <p:spPr>
          <a:xfrm>
            <a:off x="4783035" y="880682"/>
            <a:ext cx="4044094" cy="399513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Sites</a:t>
            </a:r>
          </a:p>
          <a:p>
            <a:pPr lvl="1" algn="l"/>
            <a:r>
              <a:rPr lang="fr-FR" dirty="0"/>
              <a:t>Variés : boulaies, parcs, carrières, champs, fermes, mangeoires… ….pourvu qu’il y ait des graines</a:t>
            </a:r>
          </a:p>
          <a:p>
            <a:pPr lvl="1"/>
            <a:endParaRPr lang="fr-FR" dirty="0"/>
          </a:p>
          <a:p>
            <a:r>
              <a:rPr lang="fr-FR" dirty="0"/>
              <a:t>Repasse 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En migration </a:t>
            </a:r>
            <a:r>
              <a:rPr lang="fr-FR" dirty="0">
                <a:sym typeface="Wingdings" panose="05000000000000000000" pitchFamily="2" charset="2"/>
              </a:rPr>
              <a:t> utile en protocole </a:t>
            </a:r>
            <a:r>
              <a:rPr lang="fr-FR" dirty="0" err="1">
                <a:sym typeface="Wingdings" panose="05000000000000000000" pitchFamily="2" charset="2"/>
              </a:rPr>
              <a:t>Phéno</a:t>
            </a:r>
            <a:endParaRPr lang="fr-FR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fr-FR" dirty="0">
                <a:sym typeface="Wingdings" panose="05000000000000000000" pitchFamily="2" charset="2"/>
              </a:rPr>
              <a:t>En hiver  : sans effet !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ym typeface="Wingdings" panose="05000000000000000000" pitchFamily="2" charset="2"/>
              </a:rPr>
              <a:t>Fin d’hiver : à nouveau utile ?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2079B-C49F-4E10-835A-D59498B01ECD}"/>
              </a:ext>
            </a:extLst>
          </p:cNvPr>
          <p:cNvSpPr/>
          <p:nvPr/>
        </p:nvSpPr>
        <p:spPr>
          <a:xfrm rot="16200000">
            <a:off x="-859152" y="4072737"/>
            <a:ext cx="2087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latin typeface="+mj-lt"/>
                <a:ea typeface="Times New Roman" panose="02020603050405020304" pitchFamily="18" charset="0"/>
              </a:rPr>
              <a:t>© Christophe De </a:t>
            </a:r>
            <a:r>
              <a:rPr lang="fr-FR" sz="900" b="1" dirty="0" err="1">
                <a:latin typeface="+mj-lt"/>
                <a:ea typeface="Times New Roman" panose="02020603050405020304" pitchFamily="18" charset="0"/>
              </a:rPr>
              <a:t>Franchesi</a:t>
            </a:r>
            <a:r>
              <a:rPr lang="fr-FR" sz="900" b="1" dirty="0">
                <a:latin typeface="+mj-lt"/>
                <a:ea typeface="Times New Roman" panose="02020603050405020304" pitchFamily="18" charset="0"/>
              </a:rPr>
              <a:t>, Stephan Tillo</a:t>
            </a:r>
            <a:endParaRPr lang="fr-FR" sz="9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Espace réservé du contenu 19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44430"/>
              </p:ext>
            </p:extLst>
          </p:nvPr>
        </p:nvGraphicFramePr>
        <p:xfrm>
          <a:off x="0" y="708549"/>
          <a:ext cx="6336000" cy="302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5DA871-6FD9-45C5-AEDC-40A31DE2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17D23E-9566-4586-82F4-81F527048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Résultats : historique données de baguages 2000-2018</a:t>
            </a:r>
          </a:p>
        </p:txBody>
      </p:sp>
      <p:sp>
        <p:nvSpPr>
          <p:cNvPr id="14" name="Légende : flèche courbée sans bordure 13">
            <a:extLst>
              <a:ext uri="{FF2B5EF4-FFF2-40B4-BE49-F238E27FC236}">
                <a16:creationId xmlns:a16="http://schemas.microsoft.com/office/drawing/2014/main" id="{3491F481-314B-4FF1-91E1-DA01C6604CB0}"/>
              </a:ext>
            </a:extLst>
          </p:cNvPr>
          <p:cNvSpPr/>
          <p:nvPr/>
        </p:nvSpPr>
        <p:spPr>
          <a:xfrm>
            <a:off x="6689129" y="1053392"/>
            <a:ext cx="1380932" cy="305066"/>
          </a:xfrm>
          <a:prstGeom prst="callout2">
            <a:avLst>
              <a:gd name="adj1" fmla="val 37101"/>
              <a:gd name="adj2" fmla="val -4955"/>
              <a:gd name="adj3" fmla="val 40160"/>
              <a:gd name="adj4" fmla="val -27478"/>
              <a:gd name="adj5" fmla="val 130851"/>
              <a:gd name="adj6" fmla="val -4734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Flash : 303</a:t>
            </a:r>
          </a:p>
        </p:txBody>
      </p:sp>
      <p:sp>
        <p:nvSpPr>
          <p:cNvPr id="15" name="Légende : flèche courbée sans bordure 14">
            <a:extLst>
              <a:ext uri="{FF2B5EF4-FFF2-40B4-BE49-F238E27FC236}">
                <a16:creationId xmlns:a16="http://schemas.microsoft.com/office/drawing/2014/main" id="{263131F5-7406-488E-9655-908235D416D0}"/>
              </a:ext>
            </a:extLst>
          </p:cNvPr>
          <p:cNvSpPr/>
          <p:nvPr/>
        </p:nvSpPr>
        <p:spPr>
          <a:xfrm>
            <a:off x="6742643" y="1436241"/>
            <a:ext cx="1380932" cy="305066"/>
          </a:xfrm>
          <a:prstGeom prst="callout2">
            <a:avLst>
              <a:gd name="adj1" fmla="val 37101"/>
              <a:gd name="adj2" fmla="val -4955"/>
              <a:gd name="adj3" fmla="val 40160"/>
              <a:gd name="adj4" fmla="val -27478"/>
              <a:gd name="adj5" fmla="val 222671"/>
              <a:gd name="adj6" fmla="val -5188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Autres : 13</a:t>
            </a:r>
          </a:p>
        </p:txBody>
      </p:sp>
      <p:sp>
        <p:nvSpPr>
          <p:cNvPr id="16" name="Légende : flèche courbée sans bordure 15">
            <a:extLst>
              <a:ext uri="{FF2B5EF4-FFF2-40B4-BE49-F238E27FC236}">
                <a16:creationId xmlns:a16="http://schemas.microsoft.com/office/drawing/2014/main" id="{4F98229B-12A7-4CB2-ACEA-3C4D3F4CEC34}"/>
              </a:ext>
            </a:extLst>
          </p:cNvPr>
          <p:cNvSpPr/>
          <p:nvPr/>
        </p:nvSpPr>
        <p:spPr>
          <a:xfrm>
            <a:off x="6689129" y="2862251"/>
            <a:ext cx="1380932" cy="305066"/>
          </a:xfrm>
          <a:prstGeom prst="callout2">
            <a:avLst>
              <a:gd name="adj1" fmla="val 37101"/>
              <a:gd name="adj2" fmla="val -4955"/>
              <a:gd name="adj3" fmla="val 40160"/>
              <a:gd name="adj4" fmla="val -27478"/>
              <a:gd name="adj5" fmla="val -23764"/>
              <a:gd name="adj6" fmla="val -4790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Phéno</a:t>
            </a:r>
            <a:r>
              <a:rPr lang="fr-FR" dirty="0">
                <a:solidFill>
                  <a:schemeClr val="tx1"/>
                </a:solidFill>
              </a:rPr>
              <a:t> : 213</a:t>
            </a:r>
          </a:p>
        </p:txBody>
      </p:sp>
      <p:sp>
        <p:nvSpPr>
          <p:cNvPr id="17" name="Légende : flèche courbée sans bordure 16">
            <a:extLst>
              <a:ext uri="{FF2B5EF4-FFF2-40B4-BE49-F238E27FC236}">
                <a16:creationId xmlns:a16="http://schemas.microsoft.com/office/drawing/2014/main" id="{92B58AEA-C467-48A4-9BC7-457DB2709ADE}"/>
              </a:ext>
            </a:extLst>
          </p:cNvPr>
          <p:cNvSpPr/>
          <p:nvPr/>
        </p:nvSpPr>
        <p:spPr>
          <a:xfrm>
            <a:off x="6738629" y="2327930"/>
            <a:ext cx="1563331" cy="305066"/>
          </a:xfrm>
          <a:prstGeom prst="callout2">
            <a:avLst>
              <a:gd name="adj1" fmla="val 37101"/>
              <a:gd name="adj2" fmla="val -4955"/>
              <a:gd name="adj3" fmla="val 40160"/>
              <a:gd name="adj4" fmla="val -27478"/>
              <a:gd name="adj5" fmla="val -17520"/>
              <a:gd name="adj6" fmla="val -4435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Mangeoire : 53</a:t>
            </a:r>
          </a:p>
        </p:txBody>
      </p:sp>
      <p:sp>
        <p:nvSpPr>
          <p:cNvPr id="18" name="Légende : flèche courbée sans bordure 17">
            <a:extLst>
              <a:ext uri="{FF2B5EF4-FFF2-40B4-BE49-F238E27FC236}">
                <a16:creationId xmlns:a16="http://schemas.microsoft.com/office/drawing/2014/main" id="{95194552-892B-4D92-A575-D11A89512B01}"/>
              </a:ext>
            </a:extLst>
          </p:cNvPr>
          <p:cNvSpPr/>
          <p:nvPr/>
        </p:nvSpPr>
        <p:spPr>
          <a:xfrm>
            <a:off x="6653411" y="1922496"/>
            <a:ext cx="1380932" cy="305066"/>
          </a:xfrm>
          <a:prstGeom prst="callout2">
            <a:avLst>
              <a:gd name="adj1" fmla="val 37101"/>
              <a:gd name="adj2" fmla="val -4955"/>
              <a:gd name="adj3" fmla="val 40160"/>
              <a:gd name="adj4" fmla="val -27478"/>
              <a:gd name="adj5" fmla="val 83810"/>
              <a:gd name="adj6" fmla="val -4511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Voie : 1</a:t>
            </a:r>
          </a:p>
        </p:txBody>
      </p:sp>
      <p:sp>
        <p:nvSpPr>
          <p:cNvPr id="19" name="Espace réservé du contenu 7">
            <a:extLst>
              <a:ext uri="{FF2B5EF4-FFF2-40B4-BE49-F238E27FC236}">
                <a16:creationId xmlns:a16="http://schemas.microsoft.com/office/drawing/2014/main" id="{55E05B7B-300B-455B-BB5F-58DE1D2766BA}"/>
              </a:ext>
            </a:extLst>
          </p:cNvPr>
          <p:cNvSpPr txBox="1">
            <a:spLocks/>
          </p:cNvSpPr>
          <p:nvPr/>
        </p:nvSpPr>
        <p:spPr>
          <a:xfrm>
            <a:off x="450235" y="3900979"/>
            <a:ext cx="5689838" cy="1049870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Font typeface="Wingdings 3" panose="05040102010807070707" pitchFamily="18" charset="2"/>
              <a:buChar char=""/>
            </a:pPr>
            <a:r>
              <a:rPr lang="fr-FR" dirty="0"/>
              <a:t>Total le plus important depuis 2000 </a:t>
            </a:r>
          </a:p>
          <a:p>
            <a:pPr lvl="1">
              <a:spcAft>
                <a:spcPts val="300"/>
              </a:spcAft>
            </a:pPr>
            <a:r>
              <a:rPr lang="fr-FR" dirty="0"/>
              <a:t>Lien avec l’afflux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Wingdings 3" panose="05040102010807070707" pitchFamily="18" charset="2"/>
              <a:buChar char=""/>
            </a:pPr>
            <a:r>
              <a:rPr lang="fr-FR" dirty="0"/>
              <a:t>Efficacité du « flash » /afflux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C663FA-C066-4ACC-985C-D1D22D95784A}"/>
              </a:ext>
            </a:extLst>
          </p:cNvPr>
          <p:cNvSpPr txBox="1"/>
          <p:nvPr/>
        </p:nvSpPr>
        <p:spPr>
          <a:xfrm>
            <a:off x="5770038" y="951845"/>
            <a:ext cx="401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583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8B64FB-7765-465D-B619-33E708D06049}"/>
              </a:ext>
            </a:extLst>
          </p:cNvPr>
          <p:cNvSpPr txBox="1"/>
          <p:nvPr/>
        </p:nvSpPr>
        <p:spPr>
          <a:xfrm>
            <a:off x="3048467" y="1495086"/>
            <a:ext cx="401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394</a:t>
            </a:r>
          </a:p>
        </p:txBody>
      </p:sp>
      <p:sp>
        <p:nvSpPr>
          <p:cNvPr id="3" name="Rectangle 2"/>
          <p:cNvSpPr/>
          <p:nvPr/>
        </p:nvSpPr>
        <p:spPr>
          <a:xfrm>
            <a:off x="5910355" y="1216818"/>
            <a:ext cx="121300" cy="1770451"/>
          </a:xfrm>
          <a:prstGeom prst="rect">
            <a:avLst/>
          </a:prstGeom>
          <a:solidFill>
            <a:srgbClr val="00A6D9"/>
          </a:solidFill>
          <a:ln>
            <a:solidFill>
              <a:srgbClr val="00A6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78F8FC-F3CF-489B-8B10-655101B07555}"/>
              </a:ext>
            </a:extLst>
          </p:cNvPr>
          <p:cNvSpPr/>
          <p:nvPr/>
        </p:nvSpPr>
        <p:spPr>
          <a:xfrm>
            <a:off x="3176355" y="1788748"/>
            <a:ext cx="111600" cy="576000"/>
          </a:xfrm>
          <a:prstGeom prst="rect">
            <a:avLst/>
          </a:prstGeom>
          <a:solidFill>
            <a:srgbClr val="00A6D9"/>
          </a:solidFill>
          <a:ln>
            <a:solidFill>
              <a:srgbClr val="00A6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6E9DA6-EC99-4AFA-9742-FDF6D1E2DB3E}"/>
              </a:ext>
            </a:extLst>
          </p:cNvPr>
          <p:cNvSpPr txBox="1"/>
          <p:nvPr/>
        </p:nvSpPr>
        <p:spPr>
          <a:xfrm>
            <a:off x="3295154" y="1856334"/>
            <a:ext cx="891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Flash : 174</a:t>
            </a:r>
          </a:p>
        </p:txBody>
      </p:sp>
      <p:sp>
        <p:nvSpPr>
          <p:cNvPr id="23" name="Légende : flèche courbée sans bordure 22">
            <a:extLst>
              <a:ext uri="{FF2B5EF4-FFF2-40B4-BE49-F238E27FC236}">
                <a16:creationId xmlns:a16="http://schemas.microsoft.com/office/drawing/2014/main" id="{96362D5C-CA01-4C19-8F56-34FB7AE71DBD}"/>
              </a:ext>
            </a:extLst>
          </p:cNvPr>
          <p:cNvSpPr/>
          <p:nvPr/>
        </p:nvSpPr>
        <p:spPr>
          <a:xfrm>
            <a:off x="4995043" y="646779"/>
            <a:ext cx="774995" cy="246221"/>
          </a:xfrm>
          <a:prstGeom prst="callout2">
            <a:avLst>
              <a:gd name="adj1" fmla="val 37101"/>
              <a:gd name="adj2" fmla="val -4955"/>
              <a:gd name="adj3" fmla="val 40160"/>
              <a:gd name="adj4" fmla="val -27478"/>
              <a:gd name="adj5" fmla="val -39238"/>
              <a:gd name="adj6" fmla="val -589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B,C, R</a:t>
            </a:r>
          </a:p>
        </p:txBody>
      </p:sp>
    </p:spTree>
    <p:extLst>
      <p:ext uri="{BB962C8B-B14F-4D97-AF65-F5344CB8AC3E}">
        <p14:creationId xmlns:p14="http://schemas.microsoft.com/office/powerpoint/2010/main" val="29334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  <p:bldP spid="22" grpId="0" animBg="1"/>
      <p:bldP spid="6" grpId="0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696B8F-27AE-4A30-92A0-346AF1C0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0D1172-22AE-4DBA-960F-AA309706C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Résultats : géographies des données hiver 2017-2018</a:t>
            </a: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72EFD5FE-17E1-43E7-8AC0-30043B4F2367}"/>
              </a:ext>
            </a:extLst>
          </p:cNvPr>
          <p:cNvSpPr txBox="1">
            <a:spLocks/>
          </p:cNvSpPr>
          <p:nvPr/>
        </p:nvSpPr>
        <p:spPr>
          <a:xfrm>
            <a:off x="4753068" y="897541"/>
            <a:ext cx="3789353" cy="390754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Différence selon les régions</a:t>
            </a:r>
          </a:p>
          <a:p>
            <a:pPr lvl="1"/>
            <a:r>
              <a:rPr lang="fr-FR" dirty="0"/>
              <a:t>Nord </a:t>
            </a:r>
            <a:r>
              <a:rPr lang="fr-FR" dirty="0">
                <a:sym typeface="Wingdings" panose="05000000000000000000" pitchFamily="2" charset="2"/>
              </a:rPr>
              <a:t> région habituellement concernée par les afflux</a:t>
            </a:r>
            <a:endParaRPr lang="fr-FR" dirty="0"/>
          </a:p>
          <a:p>
            <a:pPr lvl="1"/>
            <a:r>
              <a:rPr lang="fr-FR" dirty="0"/>
              <a:t>Centre, ouest et Lozère : plus inhabituel</a:t>
            </a:r>
          </a:p>
          <a:p>
            <a:pPr marL="282575" lvl="1" indent="0">
              <a:buNone/>
            </a:pPr>
            <a:endParaRPr lang="fr-FR" dirty="0"/>
          </a:p>
          <a:p>
            <a:pPr marL="282575" lvl="1" indent="0">
              <a:buNone/>
            </a:pPr>
            <a:r>
              <a:rPr lang="fr-FR" dirty="0"/>
              <a:t>….à relativiser avec le biais de la pression de baguage et présence des Sizerins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9B5FD5B0-1C1B-4859-B940-3CE3E772B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5151"/>
            <a:ext cx="4753068" cy="43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696B8F-27AE-4A30-92A0-346AF1C0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0D1172-22AE-4DBA-960F-AA309706C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Résultats : captures des deux espèces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B81854-F44C-468A-B34B-4914152A9F5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7" r="5673" b="3676"/>
          <a:stretch/>
        </p:blipFill>
        <p:spPr bwMode="auto">
          <a:xfrm>
            <a:off x="5425755" y="794924"/>
            <a:ext cx="3051175" cy="1621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E2ACDD-73D6-4B77-9C8A-AEAC6A7BD7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20803" r="1544" b="12916"/>
          <a:stretch/>
        </p:blipFill>
        <p:spPr bwMode="auto">
          <a:xfrm>
            <a:off x="312479" y="2880685"/>
            <a:ext cx="3341545" cy="17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CCDD7E-63D9-4029-99CE-E1724650CB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" r="-78" b="6365"/>
          <a:stretch/>
        </p:blipFill>
        <p:spPr bwMode="auto">
          <a:xfrm>
            <a:off x="5425755" y="2880685"/>
            <a:ext cx="3225600" cy="1828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Espace réservé du contenu 10">
            <a:extLst>
              <a:ext uri="{FF2B5EF4-FFF2-40B4-BE49-F238E27FC236}">
                <a16:creationId xmlns:a16="http://schemas.microsoft.com/office/drawing/2014/main" id="{7DA3F02F-F348-4496-A880-1C16FB3CA04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8" r="5607" b="6355"/>
          <a:stretch/>
        </p:blipFill>
        <p:spPr bwMode="auto">
          <a:xfrm>
            <a:off x="450234" y="790951"/>
            <a:ext cx="3083727" cy="1625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Légende : flèche courbée sans bordure 8">
            <a:extLst>
              <a:ext uri="{FF2B5EF4-FFF2-40B4-BE49-F238E27FC236}">
                <a16:creationId xmlns:a16="http://schemas.microsoft.com/office/drawing/2014/main" id="{DD293BE2-ED46-40A8-A656-7B727FE35BCC}"/>
              </a:ext>
            </a:extLst>
          </p:cNvPr>
          <p:cNvSpPr/>
          <p:nvPr/>
        </p:nvSpPr>
        <p:spPr>
          <a:xfrm>
            <a:off x="3735878" y="1298766"/>
            <a:ext cx="1487961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95254"/>
              <a:gd name="adj6" fmla="val -28535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S. Cabaret</a:t>
            </a:r>
          </a:p>
        </p:txBody>
      </p:sp>
      <p:sp>
        <p:nvSpPr>
          <p:cNvPr id="10" name="Légende : flèche courbée sans bordure 9">
            <a:extLst>
              <a:ext uri="{FF2B5EF4-FFF2-40B4-BE49-F238E27FC236}">
                <a16:creationId xmlns:a16="http://schemas.microsoft.com/office/drawing/2014/main" id="{058C4302-1F81-467C-9436-580BE6E8DA26}"/>
              </a:ext>
            </a:extLst>
          </p:cNvPr>
          <p:cNvSpPr/>
          <p:nvPr/>
        </p:nvSpPr>
        <p:spPr>
          <a:xfrm>
            <a:off x="3735877" y="3261563"/>
            <a:ext cx="1487961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S. Flammé</a:t>
            </a:r>
          </a:p>
        </p:txBody>
      </p:sp>
      <p:sp>
        <p:nvSpPr>
          <p:cNvPr id="11" name="Légende : flèche courbée sans bordure 10">
            <a:extLst>
              <a:ext uri="{FF2B5EF4-FFF2-40B4-BE49-F238E27FC236}">
                <a16:creationId xmlns:a16="http://schemas.microsoft.com/office/drawing/2014/main" id="{C022CE2F-1FCD-4025-A817-40B19A739708}"/>
              </a:ext>
            </a:extLst>
          </p:cNvPr>
          <p:cNvSpPr/>
          <p:nvPr/>
        </p:nvSpPr>
        <p:spPr>
          <a:xfrm>
            <a:off x="1248115" y="2462371"/>
            <a:ext cx="1487961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mâles (adulte)</a:t>
            </a:r>
          </a:p>
        </p:txBody>
      </p:sp>
      <p:sp>
        <p:nvSpPr>
          <p:cNvPr id="15" name="Légende : flèche courbée sans bordure 14">
            <a:extLst>
              <a:ext uri="{FF2B5EF4-FFF2-40B4-BE49-F238E27FC236}">
                <a16:creationId xmlns:a16="http://schemas.microsoft.com/office/drawing/2014/main" id="{A7EE87F3-5FEE-46C0-AF8A-501921D5520E}"/>
              </a:ext>
            </a:extLst>
          </p:cNvPr>
          <p:cNvSpPr/>
          <p:nvPr/>
        </p:nvSpPr>
        <p:spPr>
          <a:xfrm>
            <a:off x="6190642" y="2462371"/>
            <a:ext cx="1776408" cy="305066"/>
          </a:xfrm>
          <a:prstGeom prst="callout2">
            <a:avLst>
              <a:gd name="adj1" fmla="val 37101"/>
              <a:gd name="adj2" fmla="val -4955"/>
              <a:gd name="adj3" fmla="val 37193"/>
              <a:gd name="adj4" fmla="val -15918"/>
              <a:gd name="adj5" fmla="val 86351"/>
              <a:gd name="adj6" fmla="val -21842"/>
            </a:avLst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femelles (adulte)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F63711-1D2D-4C12-92B7-1D5D9CF385B6}"/>
              </a:ext>
            </a:extLst>
          </p:cNvPr>
          <p:cNvSpPr/>
          <p:nvPr/>
        </p:nvSpPr>
        <p:spPr>
          <a:xfrm>
            <a:off x="7056363" y="362370"/>
            <a:ext cx="2087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latin typeface="+mj-lt"/>
                <a:ea typeface="Times New Roman" panose="02020603050405020304" pitchFamily="18" charset="0"/>
              </a:rPr>
              <a:t>© Christophe De </a:t>
            </a:r>
            <a:r>
              <a:rPr lang="fr-FR" sz="900" b="1" dirty="0" err="1">
                <a:latin typeface="+mj-lt"/>
                <a:ea typeface="Times New Roman" panose="02020603050405020304" pitchFamily="18" charset="0"/>
              </a:rPr>
              <a:t>Franchesi</a:t>
            </a:r>
            <a:r>
              <a:rPr lang="fr-FR" sz="900" b="1" dirty="0">
                <a:latin typeface="+mj-lt"/>
                <a:ea typeface="Times New Roman" panose="02020603050405020304" pitchFamily="18" charset="0"/>
              </a:rPr>
              <a:t>, Stephan Tillo, Olivier Poisson</a:t>
            </a:r>
            <a:endParaRPr lang="fr-FR" sz="9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0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62087B3-41C4-4B24-BB67-0456338294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587" y="862770"/>
            <a:ext cx="4623660" cy="42807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696B8F-27AE-4A30-92A0-346AF1C0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0D1172-22AE-4DBA-960F-AA309706C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Résultats : répartition des espèces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76677C33-8428-49AC-80D4-AE2D69934E2E}"/>
              </a:ext>
            </a:extLst>
          </p:cNvPr>
          <p:cNvSpPr txBox="1">
            <a:spLocks/>
          </p:cNvSpPr>
          <p:nvPr/>
        </p:nvSpPr>
        <p:spPr>
          <a:xfrm>
            <a:off x="450234" y="910099"/>
            <a:ext cx="3789353" cy="390754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Globale (nb oiseaux)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66 % S. cabaret (304)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12 % S. flammé (66)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23 % S. </a:t>
            </a:r>
            <a:r>
              <a:rPr lang="fr-FR" dirty="0" err="1"/>
              <a:t>sp</a:t>
            </a:r>
            <a:r>
              <a:rPr lang="fr-FR" dirty="0"/>
              <a:t> (112)</a:t>
            </a:r>
          </a:p>
          <a:p>
            <a:pPr lvl="1"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dirty="0"/>
              <a:t>Troupes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Mixtes ou spécifiques (cabaret et flammé)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Mélanges d’oiseaux à l’échelle européenne (ou plus ?)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S. cabaret </a:t>
            </a:r>
            <a:r>
              <a:rPr lang="fr-FR" dirty="0">
                <a:sym typeface="Wingdings" panose="05000000000000000000" pitchFamily="2" charset="2"/>
              </a:rPr>
              <a:t> partout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ym typeface="Wingdings" panose="05000000000000000000" pitchFamily="2" charset="2"/>
              </a:rPr>
              <a:t>S. flammé  nord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3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04B887-8F43-4092-BBF6-D04AABFD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0A95BB-20A5-484A-A977-3C181158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234" y="192651"/>
            <a:ext cx="8236565" cy="400110"/>
          </a:xfrm>
        </p:spPr>
        <p:txBody>
          <a:bodyPr/>
          <a:lstStyle/>
          <a:p>
            <a:r>
              <a:rPr lang="fr-FR" dirty="0"/>
              <a:t>Résultats : âge et sexe ratio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FAA9702-BA79-4DEF-9A8F-76BB26A409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34" y="855818"/>
            <a:ext cx="3826491" cy="21826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EB061C5-1967-4571-8F7A-03BB49A1A6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31630" y="855818"/>
            <a:ext cx="4262136" cy="2182657"/>
          </a:xfrm>
          <a:prstGeom prst="rect">
            <a:avLst/>
          </a:prstGeom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08DAD789-AB63-47AC-A4ED-D9F98F563343}"/>
              </a:ext>
            </a:extLst>
          </p:cNvPr>
          <p:cNvSpPr txBox="1">
            <a:spLocks/>
          </p:cNvSpPr>
          <p:nvPr/>
        </p:nvSpPr>
        <p:spPr>
          <a:xfrm>
            <a:off x="450234" y="3301532"/>
            <a:ext cx="8226088" cy="1724349"/>
          </a:xfrm>
          <a:prstGeom prst="rect">
            <a:avLst/>
          </a:prstGeom>
        </p:spPr>
        <p:txBody>
          <a:bodyPr vert="horz" wrap="square" lIns="0" tIns="0" rIns="0" bIns="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 lang="fr-FR" sz="2200" b="1" kern="0" cap="none" spc="-100" baseline="0" dirty="0" smtClean="0">
                <a:solidFill>
                  <a:srgbClr val="449CDC"/>
                </a:solidFill>
                <a:latin typeface="+mn-lt"/>
                <a:ea typeface="+mn-ea"/>
                <a:cs typeface="+mn-cs"/>
              </a:defRPr>
            </a:lvl1pPr>
            <a:lvl2pPr marL="625475" indent="-34290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  <a:defRPr lang="fr-FR" sz="2000" kern="0" spc="-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3288" indent="-28575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lang="fr-FR" sz="1800" kern="1200" spc="-100">
                <a:solidFill>
                  <a:srgbClr val="FF0000"/>
                </a:solidFill>
                <a:latin typeface="Verdana"/>
                <a:ea typeface="+mn-ea"/>
                <a:cs typeface="Verdana"/>
              </a:defRPr>
            </a:lvl3pPr>
            <a:lvl4pPr marL="1179513" indent="-285750" algn="just" defTabSz="457200" rtl="0" eaLnBrk="1" latinLnBrk="0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4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0" indent="0" algn="just" defTabSz="457200" rtl="0" eaLnBrk="1" latinLnBrk="0" hangingPunct="1">
              <a:spcBef>
                <a:spcPts val="0"/>
              </a:spcBef>
              <a:buFont typeface="Arial"/>
              <a:buNone/>
              <a:defRPr sz="1000" kern="1200" spc="-1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/>
              <a:t>Age ratio 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Cabaret : 1A/2A majoritaires (54 %)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Flammé : +1A/+2A majoritaires (62 %)</a:t>
            </a:r>
          </a:p>
          <a:p>
            <a:pPr>
              <a:lnSpc>
                <a:spcPct val="120000"/>
              </a:lnSpc>
            </a:pPr>
            <a:r>
              <a:rPr lang="fr-FR" dirty="0"/>
              <a:t>Sexe ratio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1A/2A : majorité mâle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certains mâles et femelles non distinguables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ym typeface="Wingdings" panose="05000000000000000000" pitchFamily="2" charset="2"/>
              </a:rPr>
              <a:t>+1A/+2A : plus équilibré</a:t>
            </a:r>
          </a:p>
          <a:p>
            <a:pPr lvl="1">
              <a:lnSpc>
                <a:spcPct val="120000"/>
              </a:lnSpc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5973F3-9EA0-496F-AE9A-EF90298CBBDD}"/>
              </a:ext>
            </a:extLst>
          </p:cNvPr>
          <p:cNvSpPr txBox="1"/>
          <p:nvPr/>
        </p:nvSpPr>
        <p:spPr>
          <a:xfrm>
            <a:off x="657225" y="84271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S. cabaret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2F7D61-E4CB-413E-A0C0-47825DACA405}"/>
              </a:ext>
            </a:extLst>
          </p:cNvPr>
          <p:cNvSpPr txBox="1"/>
          <p:nvPr/>
        </p:nvSpPr>
        <p:spPr>
          <a:xfrm>
            <a:off x="4800600" y="85581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S. flammé</a:t>
            </a:r>
          </a:p>
        </p:txBody>
      </p:sp>
    </p:spTree>
    <p:extLst>
      <p:ext uri="{BB962C8B-B14F-4D97-AF65-F5344CB8AC3E}">
        <p14:creationId xmlns:p14="http://schemas.microsoft.com/office/powerpoint/2010/main" val="8399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par défaut">
  <a:themeElements>
    <a:clrScheme name="RTE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6D9"/>
      </a:accent1>
      <a:accent2>
        <a:srgbClr val="EC775C"/>
      </a:accent2>
      <a:accent3>
        <a:srgbClr val="00518B"/>
      </a:accent3>
      <a:accent4>
        <a:srgbClr val="DC0059"/>
      </a:accent4>
      <a:accent5>
        <a:srgbClr val="38B6BC"/>
      </a:accent5>
      <a:accent6>
        <a:srgbClr val="574C52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56E1257F796418FDDCB6521785605" ma:contentTypeVersion="1" ma:contentTypeDescription="Crée un document." ma:contentTypeScope="" ma:versionID="3026ed385192c0203b34c2b10c7638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f08dff7dbdcd5b87e03b2a99e5c2db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F306DD-3037-448C-A044-024F3EF72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FE01E09-EDD7-453A-A10A-4CABAEA8DC7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8BC6D6-3BD9-4971-9632-2FDB1D52A9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752</Words>
  <Application>Microsoft Office PowerPoint</Application>
  <PresentationFormat>Affichage à l'écran (16:9)</PresentationFormat>
  <Paragraphs>196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Verdana</vt:lpstr>
      <vt:lpstr>Wingdings</vt:lpstr>
      <vt:lpstr>Wingdings 3</vt:lpstr>
      <vt:lpstr>Thème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 S</dc:creator>
  <cp:lastModifiedBy>maison</cp:lastModifiedBy>
  <cp:revision>298</cp:revision>
  <dcterms:created xsi:type="dcterms:W3CDTF">2016-12-28T11:42:57Z</dcterms:created>
  <dcterms:modified xsi:type="dcterms:W3CDTF">2019-03-15T19:56:39Z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0x010100C9656E1257F796418FDDCB6521785605</vt:lpwstr>
  </property>
</Properties>
</file>