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NRS" initials="CNR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83" autoAdjust="0"/>
  </p:normalViewPr>
  <p:slideViewPr>
    <p:cSldViewPr>
      <p:cViewPr>
        <p:scale>
          <a:sx n="140" d="100"/>
          <a:sy n="140" d="100"/>
        </p:scale>
        <p:origin x="-8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5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5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92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7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7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5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56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27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2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AD87-EBAC-46EC-B64B-4FDC40FDE584}" type="datetimeFigureOut">
              <a:rPr lang="fr-FR" smtClean="0"/>
              <a:t>09/03/2017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FAD9F-1196-43D9-A273-32756C6C1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8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7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944961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oiseaux morts ou blessés à la capture</a:t>
            </a:r>
            <a:endParaRPr lang="fr-F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4700736"/>
            <a:ext cx="7992888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préliminaire 2014-2016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5895" y="390832"/>
            <a:ext cx="1366585" cy="136658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377863"/>
            <a:ext cx="1224136" cy="141979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0832"/>
            <a:ext cx="2304256" cy="137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INSISTER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encore auprès des bagueurs de participer et de noter systématiquement les oiseaux morts à la capture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 ne s’agit pas d’une évaluation individuelle de la pratique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L’estimation de l’impact du baguage</a:t>
            </a:r>
          </a:p>
          <a:p>
            <a:pPr algn="just"/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</a:t>
            </a:r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obligatoire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conditionne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l’avenir</a:t>
            </a:r>
          </a:p>
          <a:p>
            <a:pPr algn="just"/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l’activité à l’échelle nationale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8264" y="3573016"/>
            <a:ext cx="1871585" cy="226401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CRBPO doit estimer l’impact direct du baguage sur les oiseaux capturés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Raisons règlementaires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Ministères, CNPN, Comité d’éthique imposent la transparence sur l’impact de la pratique. Condition pour pérenniser le baguage des oiseaux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Raisons scientifiques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Evaluer l’impact permet d’ajuster les protocoles, de faire évoluer la pratique et de mieux interpréter les résultats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études pilotes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816404" y="1572816"/>
            <a:ext cx="4076076" cy="2288232"/>
          </a:xfrm>
        </p:spPr>
        <p:txBody>
          <a:bodyPr>
            <a:noAutofit/>
          </a:bodyPr>
          <a:lstStyle/>
          <a:p>
            <a:pPr algn="l"/>
            <a:r>
              <a:rPr lang="fr-FR" sz="1400" dirty="0">
                <a:solidFill>
                  <a:schemeClr val="tx1"/>
                </a:solidFill>
              </a:rPr>
              <a:t>22 centrales de baguage USA + Canada</a:t>
            </a:r>
          </a:p>
          <a:p>
            <a:pPr algn="l"/>
            <a:r>
              <a:rPr lang="fr-FR" sz="1400" dirty="0">
                <a:solidFill>
                  <a:schemeClr val="tx1"/>
                </a:solidFill>
              </a:rPr>
              <a:t>0,59  % oiseaux </a:t>
            </a:r>
            <a:r>
              <a:rPr lang="fr-FR" sz="1400" dirty="0" smtClean="0">
                <a:solidFill>
                  <a:schemeClr val="tx1"/>
                </a:solidFill>
              </a:rPr>
              <a:t>blessés / </a:t>
            </a:r>
            <a:r>
              <a:rPr lang="fr-FR" sz="1400" b="1" u="sng" dirty="0" smtClean="0">
                <a:solidFill>
                  <a:srgbClr val="FF0000"/>
                </a:solidFill>
              </a:rPr>
              <a:t>0,23 </a:t>
            </a:r>
            <a:r>
              <a:rPr lang="fr-FR" sz="1400" b="1" u="sng" dirty="0">
                <a:solidFill>
                  <a:srgbClr val="FF0000"/>
                </a:solidFill>
              </a:rPr>
              <a:t>% oiseaux morts</a:t>
            </a:r>
          </a:p>
          <a:p>
            <a:pPr algn="l"/>
            <a:r>
              <a:rPr lang="fr-FR" sz="1400" u="sng" dirty="0">
                <a:solidFill>
                  <a:schemeClr val="tx1"/>
                </a:solidFill>
              </a:rPr>
              <a:t>Grands oiseaux </a:t>
            </a:r>
            <a:r>
              <a:rPr lang="fr-FR" sz="1400" dirty="0">
                <a:solidFill>
                  <a:schemeClr val="tx1"/>
                </a:solidFill>
              </a:rPr>
              <a:t>plus sensibles : prédation, pattes cassées/blessées, coupures</a:t>
            </a:r>
          </a:p>
          <a:p>
            <a:pPr algn="l"/>
            <a:r>
              <a:rPr lang="fr-FR" sz="1400" u="sng" dirty="0">
                <a:solidFill>
                  <a:schemeClr val="tx1"/>
                </a:solidFill>
              </a:rPr>
              <a:t>Petits oiseaux </a:t>
            </a:r>
            <a:r>
              <a:rPr lang="fr-FR" sz="1400" dirty="0">
                <a:solidFill>
                  <a:schemeClr val="tx1"/>
                </a:solidFill>
              </a:rPr>
              <a:t>plus sensibles : stress, blessure liée au maillage, étranglement, ailes froissées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</a:rPr>
              <a:t>Certaines espèces </a:t>
            </a:r>
            <a:r>
              <a:rPr lang="fr-FR" sz="1400" dirty="0">
                <a:solidFill>
                  <a:schemeClr val="tx1"/>
                </a:solidFill>
              </a:rPr>
              <a:t>plus sensibles que d’autres aux blessures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6" t="-545" b="-2715"/>
          <a:stretch/>
        </p:blipFill>
        <p:spPr bwMode="auto">
          <a:xfrm>
            <a:off x="295105" y="1556792"/>
            <a:ext cx="456492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5105" y="4005064"/>
            <a:ext cx="4564927" cy="153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4816404" y="4005064"/>
            <a:ext cx="4076076" cy="1933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400" u="sng" dirty="0">
                <a:solidFill>
                  <a:schemeClr val="tx1"/>
                </a:solidFill>
              </a:rPr>
              <a:t>Blessures par bagues plastiques </a:t>
            </a:r>
            <a:r>
              <a:rPr lang="fr-FR" sz="1400" dirty="0">
                <a:solidFill>
                  <a:schemeClr val="tx1"/>
                </a:solidFill>
              </a:rPr>
              <a:t>: inflammations par accumulation de matériel entre la bague et la patte, inflammations par contact direct bague/patte-doigts, ongles pris dans la bague, bague plastique enchâssée dans la bague </a:t>
            </a:r>
            <a:r>
              <a:rPr lang="fr-FR" sz="1400" dirty="0" smtClean="0">
                <a:solidFill>
                  <a:schemeClr val="tx1"/>
                </a:solidFill>
              </a:rPr>
              <a:t>métal</a:t>
            </a:r>
            <a:endParaRPr lang="fr-FR" sz="1400" dirty="0">
              <a:solidFill>
                <a:schemeClr val="tx1"/>
              </a:solidFill>
            </a:endParaRPr>
          </a:p>
          <a:p>
            <a:pPr algn="l"/>
            <a:r>
              <a:rPr lang="fr-FR" sz="1400" u="sng" dirty="0">
                <a:solidFill>
                  <a:schemeClr val="tx1"/>
                </a:solidFill>
              </a:rPr>
              <a:t>Blessures par bagues métal </a:t>
            </a:r>
            <a:r>
              <a:rPr lang="fr-FR" sz="1400" dirty="0">
                <a:solidFill>
                  <a:schemeClr val="tx1"/>
                </a:solidFill>
              </a:rPr>
              <a:t>: bords tranchants de la bague, bague trop petite par rapport au diamètre de la </a:t>
            </a:r>
            <a:r>
              <a:rPr lang="fr-FR" sz="1400" dirty="0" smtClean="0">
                <a:solidFill>
                  <a:schemeClr val="tx1"/>
                </a:solidFill>
              </a:rPr>
              <a:t>patte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 de la base 2010-2016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 REPR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vivant et en bonne santé et relâché par un bagueur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 REPR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tué ou très abîmé par un bagueur lors de la capture ou de la manipulation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2010 et 2013 (avant obligation) :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données seulement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(fournies par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bagueurs)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2014 et 2016 :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 données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(fournies par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bagueurs)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9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préliminaire de la base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COND REPR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 REPR 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mortalité liée au baguage en France </a:t>
            </a:r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serait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0,029%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(2014-2016) soit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fois moins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celle estimée aux USA + Canada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 ! Hum !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critique du résultat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2014 et 2016,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bagueurs ont bagués (B) 933184 oiseaux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2014 et 2016, les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bagueurs qui ont bagués (B) plus de 100 oiseaux, ont posé 931082 bagues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67% des bagueurs « actifs » posent 99,75% des bagues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bagueurs « actifs »</a:t>
            </a:r>
            <a:b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(&gt;100 bagues/an)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Seuls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bagueurs « actifs » sur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ont noté des oiseaux morts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baguage soit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bagueurs qui notent des oiseaux morts participent à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l’effort de baguage (</a:t>
            </a:r>
            <a:r>
              <a:rPr lang="fr-FR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365891 bagues)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79%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bagueurs qui n’ont pas noté d’oiseaux morts 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participent à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dans l’effort de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baguage 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565191 </a:t>
            </a:r>
            <a:r>
              <a:rPr lang="fr-F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bagues)</a:t>
            </a:r>
          </a:p>
          <a:p>
            <a:pPr algn="just"/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Interprétation du résultat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bagueurs « actifs » qui posent plus de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5000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bagues/an n’ont noté </a:t>
            </a:r>
            <a:r>
              <a:rPr lang="fr-FR" sz="2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aucun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oiseau mort entre 2014 et 2016.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D’après l’étude américaine, le ratio est de 2 à 3 oiseaux morts pour 1000 oiseaux bagués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 ! Hum !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fr-F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Oiseaux morts indirectement</a:t>
            </a:r>
            <a:endParaRPr lang="fr-FR" sz="3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344816" cy="3793976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les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oiseaux notés morts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baguage entre </a:t>
            </a:r>
            <a:r>
              <a:rPr lang="fr-F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et 2016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0,18%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phénomène météorologique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0,18%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noyé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0,18%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contusions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0,37% aucune information sur la mort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0,55% torpeur, famine, soif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0,55% chaleur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0,55% tués par un arthropode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2,41%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tués par un mammifère sauvage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2,59%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emmêlé/infecté par la bague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2,96%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tués par un chat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3,71% tués par un oiseau (autres)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3,89%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tués par un animal inconnu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16,32% tués par un rapace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65,49% tués par le bagueur</a:t>
            </a:r>
          </a:p>
          <a:p>
            <a:pPr algn="just"/>
            <a:endParaRPr lang="fr-F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078" y="5938723"/>
            <a:ext cx="762402" cy="7624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453" y="5949280"/>
            <a:ext cx="682931" cy="79208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490614" y="3140968"/>
            <a:ext cx="33298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65,5% bagueurs</a:t>
            </a:r>
          </a:p>
          <a:p>
            <a:r>
              <a:rPr lang="fr-FR" sz="3200" dirty="0" smtClean="0"/>
              <a:t>30% animaux</a:t>
            </a:r>
          </a:p>
          <a:p>
            <a:r>
              <a:rPr lang="fr-FR" sz="3200" dirty="0" smtClean="0"/>
              <a:t>3% autres</a:t>
            </a:r>
          </a:p>
          <a:p>
            <a:r>
              <a:rPr lang="fr-FR" sz="3200" dirty="0" smtClean="0"/>
              <a:t>1,5% météorologie</a:t>
            </a:r>
            <a:endParaRPr lang="fr-FR" sz="32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7" y="5924345"/>
            <a:ext cx="1298039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1049</TotalTime>
  <Words>512</Words>
  <Application>Microsoft Office PowerPoint</Application>
  <PresentationFormat>Affichage à l'écran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Les oiseaux morts ou blessés à la capture</vt:lpstr>
      <vt:lpstr>Contexte</vt:lpstr>
      <vt:lpstr>2 études pilotes</vt:lpstr>
      <vt:lpstr>Extraction de la base 2010-2016</vt:lpstr>
      <vt:lpstr>Analyse préliminaire de la base</vt:lpstr>
      <vt:lpstr>Analyse critique du résultat</vt:lpstr>
      <vt:lpstr>Les bagueurs « actifs » (&gt;100 bagues/an)</vt:lpstr>
      <vt:lpstr>Interprétation du résultat</vt:lpstr>
      <vt:lpstr>Oiseaux morts indirectement</vt:lpstr>
      <vt:lpstr>Conclusion</vt:lpstr>
    </vt:vector>
  </TitlesOfParts>
  <Company>MNHN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pratique de la qualification mention « Bagueur généraliste »</dc:title>
  <dc:creator>CNRS</dc:creator>
  <cp:lastModifiedBy>CNRS</cp:lastModifiedBy>
  <cp:revision>151</cp:revision>
  <dcterms:created xsi:type="dcterms:W3CDTF">2015-12-22T09:49:48Z</dcterms:created>
  <dcterms:modified xsi:type="dcterms:W3CDTF">2017-03-09T16:20:30Z</dcterms:modified>
</cp:coreProperties>
</file>