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97.jpg" ContentType="image/pn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66"/>
  </p:notesMasterIdLst>
  <p:sldIdLst>
    <p:sldId id="256" r:id="rId2"/>
    <p:sldId id="257" r:id="rId3"/>
    <p:sldId id="266" r:id="rId4"/>
    <p:sldId id="360" r:id="rId5"/>
    <p:sldId id="403" r:id="rId6"/>
    <p:sldId id="371" r:id="rId7"/>
    <p:sldId id="405" r:id="rId8"/>
    <p:sldId id="373" r:id="rId9"/>
    <p:sldId id="265" r:id="rId10"/>
    <p:sldId id="387" r:id="rId11"/>
    <p:sldId id="388" r:id="rId12"/>
    <p:sldId id="404" r:id="rId13"/>
    <p:sldId id="379" r:id="rId14"/>
    <p:sldId id="290" r:id="rId15"/>
    <p:sldId id="343" r:id="rId16"/>
    <p:sldId id="321" r:id="rId17"/>
    <p:sldId id="421" r:id="rId18"/>
    <p:sldId id="335" r:id="rId19"/>
    <p:sldId id="389" r:id="rId20"/>
    <p:sldId id="402" r:id="rId21"/>
    <p:sldId id="275" r:id="rId22"/>
    <p:sldId id="392" r:id="rId23"/>
    <p:sldId id="365" r:id="rId24"/>
    <p:sldId id="400" r:id="rId25"/>
    <p:sldId id="279" r:id="rId26"/>
    <p:sldId id="317" r:id="rId27"/>
    <p:sldId id="364" r:id="rId28"/>
    <p:sldId id="363" r:id="rId29"/>
    <p:sldId id="401" r:id="rId30"/>
    <p:sldId id="367" r:id="rId31"/>
    <p:sldId id="399" r:id="rId32"/>
    <p:sldId id="394" r:id="rId33"/>
    <p:sldId id="395" r:id="rId34"/>
    <p:sldId id="393" r:id="rId35"/>
    <p:sldId id="366" r:id="rId36"/>
    <p:sldId id="396" r:id="rId37"/>
    <p:sldId id="397" r:id="rId38"/>
    <p:sldId id="380" r:id="rId39"/>
    <p:sldId id="381" r:id="rId40"/>
    <p:sldId id="382" r:id="rId41"/>
    <p:sldId id="419" r:id="rId42"/>
    <p:sldId id="284" r:id="rId43"/>
    <p:sldId id="286" r:id="rId44"/>
    <p:sldId id="287" r:id="rId45"/>
    <p:sldId id="398" r:id="rId46"/>
    <p:sldId id="344" r:id="rId47"/>
    <p:sldId id="420" r:id="rId48"/>
    <p:sldId id="316" r:id="rId49"/>
    <p:sldId id="433" r:id="rId50"/>
    <p:sldId id="369" r:id="rId51"/>
    <p:sldId id="434" r:id="rId52"/>
    <p:sldId id="439" r:id="rId53"/>
    <p:sldId id="438" r:id="rId54"/>
    <p:sldId id="437" r:id="rId55"/>
    <p:sldId id="440" r:id="rId56"/>
    <p:sldId id="441" r:id="rId57"/>
    <p:sldId id="274" r:id="rId58"/>
    <p:sldId id="341" r:id="rId59"/>
    <p:sldId id="377" r:id="rId60"/>
    <p:sldId id="355" r:id="rId61"/>
    <p:sldId id="270" r:id="rId62"/>
    <p:sldId id="291" r:id="rId63"/>
    <p:sldId id="292" r:id="rId64"/>
    <p:sldId id="293" r:id="rId6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100" d="100"/>
          <a:sy n="100" d="100"/>
        </p:scale>
        <p:origin x="97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PhD\bilan%20donn&#233;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73720955260612E-2"/>
          <c:y val="6.2472290085298948E-2"/>
          <c:w val="0.93032589411109579"/>
          <c:h val="0.84808732347193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per year'!$A$8</c:f>
              <c:strCache>
                <c:ptCount val="1"/>
                <c:pt idx="0">
                  <c:v>Données biométriques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'data per year'!$B$7:$AA$7</c:f>
              <c:numCache>
                <c:formatCode>General</c:formatCode>
                <c:ptCount val="26"/>
                <c:pt idx="0">
                  <c:v>1988</c:v>
                </c:pt>
                <c:pt idx="1">
                  <c:v>1989</c:v>
                </c:pt>
                <c:pt idx="2">
                  <c:v>1990</c:v>
                </c:pt>
                <c:pt idx="3">
                  <c:v>1991</c:v>
                </c:pt>
                <c:pt idx="4">
                  <c:v>1992</c:v>
                </c:pt>
                <c:pt idx="5">
                  <c:v>1993</c:v>
                </c:pt>
                <c:pt idx="6">
                  <c:v>1994</c:v>
                </c:pt>
                <c:pt idx="7">
                  <c:v>1995</c:v>
                </c:pt>
                <c:pt idx="8">
                  <c:v>1996</c:v>
                </c:pt>
                <c:pt idx="9">
                  <c:v>1997</c:v>
                </c:pt>
                <c:pt idx="10">
                  <c:v>1998</c:v>
                </c:pt>
                <c:pt idx="11">
                  <c:v>1999</c:v>
                </c:pt>
                <c:pt idx="12">
                  <c:v>2000</c:v>
                </c:pt>
                <c:pt idx="13">
                  <c:v>2001</c:v>
                </c:pt>
                <c:pt idx="14">
                  <c:v>2002</c:v>
                </c:pt>
                <c:pt idx="15">
                  <c:v>2003</c:v>
                </c:pt>
                <c:pt idx="16">
                  <c:v>2004</c:v>
                </c:pt>
                <c:pt idx="17">
                  <c:v>2005</c:v>
                </c:pt>
                <c:pt idx="18">
                  <c:v>2006</c:v>
                </c:pt>
                <c:pt idx="19">
                  <c:v>2007</c:v>
                </c:pt>
                <c:pt idx="20">
                  <c:v>2008</c:v>
                </c:pt>
                <c:pt idx="21">
                  <c:v>2009</c:v>
                </c:pt>
                <c:pt idx="22">
                  <c:v>2010</c:v>
                </c:pt>
                <c:pt idx="23">
                  <c:v>2011</c:v>
                </c:pt>
                <c:pt idx="24">
                  <c:v>2012</c:v>
                </c:pt>
                <c:pt idx="25">
                  <c:v>2013</c:v>
                </c:pt>
              </c:numCache>
            </c:numRef>
          </c:cat>
          <c:val>
            <c:numRef>
              <c:f>'data per year'!$B$8:$AA$8</c:f>
              <c:numCache>
                <c:formatCode>General</c:formatCode>
                <c:ptCount val="26"/>
                <c:pt idx="0">
                  <c:v>0</c:v>
                </c:pt>
                <c:pt idx="1">
                  <c:v>298</c:v>
                </c:pt>
                <c:pt idx="2">
                  <c:v>485</c:v>
                </c:pt>
                <c:pt idx="3">
                  <c:v>672</c:v>
                </c:pt>
                <c:pt idx="4">
                  <c:v>1002</c:v>
                </c:pt>
                <c:pt idx="5">
                  <c:v>1472</c:v>
                </c:pt>
                <c:pt idx="6">
                  <c:v>1083</c:v>
                </c:pt>
                <c:pt idx="7">
                  <c:v>1123</c:v>
                </c:pt>
                <c:pt idx="8">
                  <c:v>1455</c:v>
                </c:pt>
                <c:pt idx="9">
                  <c:v>1417</c:v>
                </c:pt>
                <c:pt idx="10">
                  <c:v>1844</c:v>
                </c:pt>
                <c:pt idx="11">
                  <c:v>2474</c:v>
                </c:pt>
                <c:pt idx="12">
                  <c:v>6882</c:v>
                </c:pt>
                <c:pt idx="13">
                  <c:v>8758</c:v>
                </c:pt>
                <c:pt idx="14">
                  <c:v>11913</c:v>
                </c:pt>
                <c:pt idx="15">
                  <c:v>13255</c:v>
                </c:pt>
                <c:pt idx="16">
                  <c:v>15250</c:v>
                </c:pt>
                <c:pt idx="17">
                  <c:v>13271</c:v>
                </c:pt>
                <c:pt idx="18">
                  <c:v>12719</c:v>
                </c:pt>
                <c:pt idx="19">
                  <c:v>19981</c:v>
                </c:pt>
                <c:pt idx="20">
                  <c:v>17080</c:v>
                </c:pt>
                <c:pt idx="21">
                  <c:v>16636</c:v>
                </c:pt>
                <c:pt idx="22">
                  <c:v>17973</c:v>
                </c:pt>
                <c:pt idx="23">
                  <c:v>15682</c:v>
                </c:pt>
                <c:pt idx="24">
                  <c:v>12982</c:v>
                </c:pt>
                <c:pt idx="25">
                  <c:v>8343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7663176"/>
        <c:axId val="209171848"/>
      </c:barChart>
      <c:catAx>
        <c:axId val="20766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9171848"/>
        <c:crosses val="autoZero"/>
        <c:auto val="1"/>
        <c:lblAlgn val="ctr"/>
        <c:lblOffset val="100"/>
        <c:noMultiLvlLbl val="0"/>
      </c:catAx>
      <c:valAx>
        <c:axId val="209171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766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0.18444</cdr:x>
      <cdr:y>0.37889</cdr:y>
    </cdr:from>
    <cdr:to>
      <cdr:x>0.51092</cdr:x>
      <cdr:y>0.61554</cdr:y>
    </cdr:to>
    <cdr:sp macro="" textlink="">
      <cdr:nvSpPr>
        <cdr:cNvPr id="2" name="Flèche droite 1"/>
        <cdr:cNvSpPr/>
      </cdr:nvSpPr>
      <cdr:spPr>
        <a:xfrm xmlns:a="http://schemas.openxmlformats.org/drawingml/2006/main" rot="2522447">
          <a:off x="853080" y="924163"/>
          <a:ext cx="1510106" cy="57720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fr-FR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r-F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03440-E5E0-4958-8002-49B1EE73F4F7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89B5B-2B07-4780-8DCC-262756C064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182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4C9388A-AEB9-43C8-8B1C-34C34F229059}" type="slidenum">
              <a:rPr lang="fr-FR" altLang="fr-FR" smtClean="0">
                <a:latin typeface="Calibri" panose="020F0502020204030204" pitchFamily="34" charset="0"/>
              </a:rPr>
              <a:pPr/>
              <a:t>12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70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smtClean="0"/>
          </a:p>
        </p:txBody>
      </p:sp>
      <p:sp>
        <p:nvSpPr>
          <p:cNvPr id="276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C4C9388A-AEB9-43C8-8B1C-34C34F229059}" type="slidenum">
              <a:rPr lang="fr-FR" altLang="fr-FR" smtClean="0">
                <a:latin typeface="Calibri" panose="020F0502020204030204" pitchFamily="34" charset="0"/>
              </a:rPr>
              <a:pPr/>
              <a:t>13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2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89B5B-2B07-4780-8DCC-262756C064BD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925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89B5B-2B07-4780-8DCC-262756C064BD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78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81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577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5935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922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9386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45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047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09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7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38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55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47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00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7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53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54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BC600-469C-4420-ADFC-DC9E461BB123}" type="datetimeFigureOut">
              <a:rPr lang="fr-FR" smtClean="0"/>
              <a:t>19/03/2016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C5592E-96D4-4DB9-8C59-9232C199AE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71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0.png"/><Relationship Id="rId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3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0.png"/><Relationship Id="rId7" Type="http://schemas.openxmlformats.org/officeDocument/2006/relationships/image" Target="../media/image51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9.png"/><Relationship Id="rId7" Type="http://schemas.openxmlformats.org/officeDocument/2006/relationships/image" Target="../media/image62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33.png"/><Relationship Id="rId9" Type="http://schemas.openxmlformats.org/officeDocument/2006/relationships/image" Target="../media/image6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74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6.png"/><Relationship Id="rId7" Type="http://schemas.openxmlformats.org/officeDocument/2006/relationships/image" Target="../media/image79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29.png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2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89.png"/><Relationship Id="rId4" Type="http://schemas.openxmlformats.org/officeDocument/2006/relationships/image" Target="../media/image25.png"/><Relationship Id="rId9" Type="http://schemas.openxmlformats.org/officeDocument/2006/relationships/image" Target="../media/image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10" Type="http://schemas.openxmlformats.org/officeDocument/2006/relationships/image" Target="../media/image67.png"/><Relationship Id="rId4" Type="http://schemas.openxmlformats.org/officeDocument/2006/relationships/image" Target="../media/image32.jpeg"/><Relationship Id="rId9" Type="http://schemas.openxmlformats.org/officeDocument/2006/relationships/image" Target="../media/image51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562708" y="-328246"/>
            <a:ext cx="9706708" cy="2389553"/>
          </a:xfrm>
          <a:solidFill>
            <a:schemeClr val="tx1"/>
          </a:solidFill>
        </p:spPr>
        <p:txBody>
          <a:bodyPr/>
          <a:lstStyle/>
          <a:p>
            <a:r>
              <a:rPr lang="fr-FR" sz="4000" dirty="0" smtClean="0">
                <a:solidFill>
                  <a:schemeClr val="bg1"/>
                </a:solidFill>
              </a:rPr>
              <a:t>Body size </a:t>
            </a:r>
            <a:r>
              <a:rPr lang="fr-FR" sz="4000" dirty="0" err="1" smtClean="0">
                <a:solidFill>
                  <a:schemeClr val="bg1"/>
                </a:solidFill>
              </a:rPr>
              <a:t>response</a:t>
            </a:r>
            <a:r>
              <a:rPr lang="fr-FR" sz="4000" dirty="0" smtClean="0">
                <a:solidFill>
                  <a:schemeClr val="bg1"/>
                </a:solidFill>
              </a:rPr>
              <a:t> to global changes:</a:t>
            </a:r>
            <a:br>
              <a:rPr lang="fr-FR" sz="4000" dirty="0" smtClean="0">
                <a:solidFill>
                  <a:schemeClr val="bg1"/>
                </a:solidFill>
              </a:rPr>
            </a:br>
            <a:r>
              <a:rPr lang="fr-FR" sz="4000" dirty="0" err="1" smtClean="0">
                <a:solidFill>
                  <a:schemeClr val="bg1"/>
                </a:solidFill>
              </a:rPr>
              <a:t>Testing</a:t>
            </a:r>
            <a:r>
              <a:rPr lang="fr-FR" sz="4000" dirty="0" smtClean="0">
                <a:solidFill>
                  <a:schemeClr val="bg1"/>
                </a:solidFill>
              </a:rPr>
              <a:t> the </a:t>
            </a:r>
            <a:r>
              <a:rPr lang="fr-FR" sz="4000" dirty="0" err="1" smtClean="0">
                <a:solidFill>
                  <a:schemeClr val="bg1"/>
                </a:solidFill>
              </a:rPr>
              <a:t>explanatory</a:t>
            </a:r>
            <a:r>
              <a:rPr lang="fr-FR" sz="4000" dirty="0" smtClean="0">
                <a:solidFill>
                  <a:schemeClr val="bg1"/>
                </a:solidFill>
              </a:rPr>
              <a:t> power of </a:t>
            </a:r>
            <a:r>
              <a:rPr lang="fr-FR" sz="4000" dirty="0" err="1" smtClean="0">
                <a:solidFill>
                  <a:schemeClr val="bg1"/>
                </a:solidFill>
              </a:rPr>
              <a:t>environmental</a:t>
            </a:r>
            <a:r>
              <a:rPr lang="fr-FR" sz="4000" dirty="0" smtClean="0">
                <a:solidFill>
                  <a:schemeClr val="bg1"/>
                </a:solidFill>
              </a:rPr>
              <a:t> anomalies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7369" y="2896824"/>
            <a:ext cx="7786255" cy="1314884"/>
          </a:xfrm>
        </p:spPr>
        <p:txBody>
          <a:bodyPr>
            <a:normAutofit fontScale="92500" lnSpcReduction="20000"/>
          </a:bodyPr>
          <a:lstStyle/>
          <a:p>
            <a:r>
              <a:rPr lang="fr-FR" sz="4700" dirty="0"/>
              <a:t>Nicolas Dubos</a:t>
            </a:r>
          </a:p>
          <a:p>
            <a:r>
              <a:rPr lang="fr-FR" dirty="0" smtClean="0"/>
              <a:t>Isabelle </a:t>
            </a:r>
            <a:r>
              <a:rPr lang="fr-FR" dirty="0"/>
              <a:t>Le </a:t>
            </a:r>
            <a:r>
              <a:rPr lang="fr-FR" dirty="0" smtClean="0"/>
              <a:t>Viol, Alexandre Robert, Céline </a:t>
            </a:r>
            <a:r>
              <a:rPr lang="fr-FR" dirty="0" err="1" smtClean="0"/>
              <a:t>Teplitsky</a:t>
            </a:r>
            <a:r>
              <a:rPr lang="fr-FR" dirty="0" smtClean="0"/>
              <a:t>, </a:t>
            </a:r>
            <a:r>
              <a:rPr lang="fr-FR" dirty="0"/>
              <a:t>Olivier </a:t>
            </a:r>
            <a:r>
              <a:rPr lang="fr-FR" dirty="0" err="1" smtClean="0"/>
              <a:t>Dehorter</a:t>
            </a:r>
            <a:r>
              <a:rPr lang="fr-FR" dirty="0" smtClean="0"/>
              <a:t>,</a:t>
            </a:r>
          </a:p>
          <a:p>
            <a:r>
              <a:rPr lang="fr-FR" dirty="0" smtClean="0"/>
              <a:t>Manon Ghislain, Romain Julliard &amp; </a:t>
            </a:r>
            <a:r>
              <a:rPr lang="fr-FR" dirty="0"/>
              <a:t>Pierre Yves </a:t>
            </a:r>
            <a:r>
              <a:rPr lang="fr-FR" dirty="0" smtClean="0"/>
              <a:t>Henry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55" y="5533417"/>
            <a:ext cx="2239774" cy="847329"/>
          </a:xfrm>
          <a:prstGeom prst="rect">
            <a:avLst/>
          </a:prstGeom>
        </p:spPr>
      </p:pic>
      <p:pic>
        <p:nvPicPr>
          <p:cNvPr id="6" name="Picture 6" descr="http://upload.wikimedia.org/wikipedia/fr/thumb/0/0f/CNRS_fr_quadri.svg/1012px-CNRS_fr_quadri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42" y="5533417"/>
            <a:ext cx="929326" cy="9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upload.wikimedia.org/wikipedia/fr/f/f4/Logo_mnh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68" y="5533417"/>
            <a:ext cx="814613" cy="9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6" y="5881856"/>
            <a:ext cx="2924188" cy="9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humanitesenvironnementales.fr/uploads/images/actualite/400/1-10608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30603" r="145" b="31227"/>
          <a:stretch/>
        </p:blipFill>
        <p:spPr bwMode="auto">
          <a:xfrm>
            <a:off x="167369" y="4833085"/>
            <a:ext cx="3250166" cy="102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60" y="213503"/>
            <a:ext cx="6347713" cy="1320800"/>
          </a:xfrm>
        </p:spPr>
        <p:txBody>
          <a:bodyPr/>
          <a:lstStyle/>
          <a:p>
            <a:r>
              <a:rPr lang="fr-FR" dirty="0" err="1" smtClean="0"/>
              <a:t>Research</a:t>
            </a:r>
            <a:r>
              <a:rPr lang="fr-FR" dirty="0" smtClean="0"/>
              <a:t>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02" y="983404"/>
            <a:ext cx="8257069" cy="6006480"/>
          </a:xfrm>
        </p:spPr>
        <p:txBody>
          <a:bodyPr>
            <a:noAutofit/>
          </a:bodyPr>
          <a:lstStyle/>
          <a:p>
            <a:r>
              <a:rPr lang="fr-FR" sz="2400" u="sng" dirty="0" smtClean="0"/>
              <a:t>1. Temporal trend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u="sng" dirty="0" smtClean="0"/>
              <a:t>2. Driver / </a:t>
            </a:r>
            <a:r>
              <a:rPr lang="fr-FR" sz="2400" u="sng" dirty="0" err="1" smtClean="0"/>
              <a:t>Mechanism</a:t>
            </a:r>
            <a:endParaRPr lang="fr-FR" sz="2400" u="sng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7623143" y="4642021"/>
            <a:ext cx="1312046" cy="252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7630287" y="3829308"/>
            <a:ext cx="15956" cy="8380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9"/>
          <p:cNvSpPr txBox="1">
            <a:spLocks noChangeArrowheads="1"/>
          </p:cNvSpPr>
          <p:nvPr/>
        </p:nvSpPr>
        <p:spPr bwMode="auto">
          <a:xfrm>
            <a:off x="6792362" y="4813573"/>
            <a:ext cx="25146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Environmental</a:t>
            </a:r>
            <a:r>
              <a:rPr lang="fr-FR" altLang="fr-FR" sz="16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variable</a:t>
            </a:r>
            <a:endParaRPr lang="fr-FR" altLang="fr-FR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ZoneTexte 10"/>
          <p:cNvSpPr txBox="1">
            <a:spLocks noChangeArrowheads="1"/>
          </p:cNvSpPr>
          <p:nvPr/>
        </p:nvSpPr>
        <p:spPr bwMode="auto">
          <a:xfrm>
            <a:off x="7049261" y="4287506"/>
            <a:ext cx="5738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Size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2528456" y="4068779"/>
            <a:ext cx="10306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 smtClean="0">
                <a:latin typeface="Arial Rounded MT Bold" panose="020F0704030504030204" pitchFamily="34" charset="0"/>
              </a:rPr>
              <a:t>OR</a:t>
            </a:r>
            <a:endParaRPr lang="fr-FR" sz="2700" b="1" dirty="0">
              <a:latin typeface="Arial Rounded MT Bold" panose="020F0704030504030204" pitchFamily="34" charset="0"/>
            </a:endParaRPr>
          </a:p>
        </p:txBody>
      </p:sp>
      <p:pic>
        <p:nvPicPr>
          <p:cNvPr id="16" name="Picture 2" descr="http://www.google.fr/url?source=imglanding&amp;ct=img&amp;q=http://www.vulgarisation-scientifique.com/wiki/uploads/Thermometre_schema.png&amp;sa=X&amp;ved=0CAkQ8wdqFQoTCNeXpvOogsYCFQQ-FAodtjQAnQ&amp;usg=AFQjCNE08uFCXqLdUCzk8R34i84Veckv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87" y="3638967"/>
            <a:ext cx="378336" cy="13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5816579" y="4074012"/>
            <a:ext cx="103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Arial Rounded MT Bold" panose="020F0704030504030204" pitchFamily="34" charset="0"/>
              </a:rPr>
              <a:t>?</a:t>
            </a:r>
            <a:endParaRPr lang="fr-FR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877495" y="3877247"/>
            <a:ext cx="53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Arial Rounded MT Bold" panose="020F0704030504030204" pitchFamily="34" charset="0"/>
              </a:rPr>
              <a:t>?</a:t>
            </a:r>
            <a:endParaRPr lang="fr-FR" sz="4400" b="1" dirty="0">
              <a:latin typeface="Arial Rounded MT Bold" panose="020F070403050403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03" y="3638967"/>
            <a:ext cx="1964566" cy="1572239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984141" y="1817614"/>
            <a:ext cx="6705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atin typeface="Arial Rounded MT Bold" panose="020F0704030504030204" pitchFamily="34" charset="0"/>
              </a:rPr>
              <a:t>Size </a:t>
            </a:r>
            <a:r>
              <a:rPr lang="fr-FR" sz="2000" i="1" dirty="0" err="1" smtClean="0">
                <a:latin typeface="Arial Rounded MT Bold" panose="020F0704030504030204" pitchFamily="34" charset="0"/>
              </a:rPr>
              <a:t>decline</a:t>
            </a:r>
            <a:r>
              <a:rPr lang="fr-FR" sz="2000" i="1" dirty="0" smtClean="0">
                <a:latin typeface="Arial Rounded MT Bold" panose="020F0704030504030204" pitchFamily="34" charset="0"/>
              </a:rPr>
              <a:t>  in </a:t>
            </a:r>
            <a:r>
              <a:rPr lang="fr-FR" sz="2000" i="1" dirty="0" err="1" smtClean="0">
                <a:latin typeface="Arial Rounded MT Bold" panose="020F0704030504030204" pitchFamily="34" charset="0"/>
              </a:rPr>
              <a:t>temperate</a:t>
            </a:r>
            <a:r>
              <a:rPr lang="fr-FR" sz="2000" i="1" dirty="0" smtClean="0">
                <a:latin typeface="Arial Rounded MT Bold" panose="020F0704030504030204" pitchFamily="34" charset="0"/>
              </a:rPr>
              <a:t> </a:t>
            </a:r>
            <a:r>
              <a:rPr lang="fr-FR" sz="2000" i="1" dirty="0" err="1" smtClean="0">
                <a:latin typeface="Arial Rounded MT Bold" panose="020F0704030504030204" pitchFamily="34" charset="0"/>
              </a:rPr>
              <a:t>climate</a:t>
            </a:r>
            <a:r>
              <a:rPr lang="fr-FR" sz="2000" i="1" dirty="0" smtClean="0">
                <a:latin typeface="Arial Rounded MT Bold" panose="020F0704030504030204" pitchFamily="34" charset="0"/>
              </a:rPr>
              <a:t> (France )?</a:t>
            </a:r>
            <a:endParaRPr lang="fr-FR" sz="2000" i="1" dirty="0">
              <a:latin typeface="Arial Rounded MT Bold" panose="020F0704030504030204" pitchFamily="34" charset="0"/>
            </a:endParaRPr>
          </a:p>
        </p:txBody>
      </p:sp>
      <p:pic>
        <p:nvPicPr>
          <p:cNvPr id="36" name="Picture 2" descr="http://turbulus.com/images/stories/coloriages_imprimer/oiseau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12" y="977397"/>
            <a:ext cx="679967" cy="62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http://turbulus.com/images/stories/coloriages_imprimer/oiseau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17" y="1132868"/>
            <a:ext cx="428837" cy="39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Connecteur droit 37"/>
          <p:cNvCxnSpPr/>
          <p:nvPr/>
        </p:nvCxnSpPr>
        <p:spPr>
          <a:xfrm>
            <a:off x="3628283" y="912425"/>
            <a:ext cx="2271311" cy="2067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3628283" y="1510495"/>
            <a:ext cx="2461856" cy="1719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èche droite 39"/>
          <p:cNvSpPr/>
          <p:nvPr/>
        </p:nvSpPr>
        <p:spPr>
          <a:xfrm>
            <a:off x="4667193" y="1119204"/>
            <a:ext cx="570615" cy="34626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95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9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60" y="213503"/>
            <a:ext cx="6347713" cy="1320800"/>
          </a:xfrm>
        </p:spPr>
        <p:txBody>
          <a:bodyPr/>
          <a:lstStyle/>
          <a:p>
            <a:r>
              <a:rPr lang="fr-FR" dirty="0" err="1" smtClean="0"/>
              <a:t>Research</a:t>
            </a:r>
            <a:r>
              <a:rPr lang="fr-FR" dirty="0" smtClean="0"/>
              <a:t>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02" y="983404"/>
            <a:ext cx="8257069" cy="6006480"/>
          </a:xfrm>
        </p:spPr>
        <p:txBody>
          <a:bodyPr>
            <a:noAutofit/>
          </a:bodyPr>
          <a:lstStyle/>
          <a:p>
            <a:r>
              <a:rPr lang="fr-FR" sz="2400" u="sng" dirty="0" smtClean="0"/>
              <a:t>1. Temporal trend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r>
              <a:rPr lang="fr-FR" sz="2400" u="sng" dirty="0" smtClean="0"/>
              <a:t>2. Driver / </a:t>
            </a:r>
            <a:r>
              <a:rPr lang="fr-FR" sz="2400" u="sng" dirty="0" err="1" smtClean="0"/>
              <a:t>Mechanism</a:t>
            </a:r>
            <a:r>
              <a:rPr lang="fr-FR" sz="2400" u="sng" dirty="0" smtClean="0"/>
              <a:t> 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r>
              <a:rPr lang="fr-FR" sz="2400" u="sng" dirty="0" smtClean="0"/>
              <a:t>3. Comparative </a:t>
            </a:r>
            <a:r>
              <a:rPr lang="fr-FR" sz="2400" u="sng" dirty="0" err="1" smtClean="0"/>
              <a:t>study</a:t>
            </a:r>
            <a:endParaRPr lang="fr-FR" sz="2400" u="sng" dirty="0" smtClean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" name="Picture 8" descr="http://img.nundafoto.net/-/data/gallery/photos/7/17/3857l-fauvette-a-tete-noire-sylvia-atricapi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7822" y="4274377"/>
            <a:ext cx="1993749" cy="141782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http://www.oiseaux.net/photos/jean-claude.jamoulle/images/merle.noir.jcja.10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7260" y="5415517"/>
            <a:ext cx="2073179" cy="144248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7820" y="3155050"/>
            <a:ext cx="2218197" cy="1435102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7" name="Picture 12" descr="http://birdsofkazakhstan.com/wp-content/uploads/2009/12/Acrocephalus-scirpaceus-Fetisovo-Mangghystau-province-Kazakhstan-1-September-2010-Patrick-Palmen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7260" y="2151037"/>
            <a:ext cx="1994311" cy="132758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raoulkonanz.com/Portfolio/oisMesanges/slides/05_MesangeBleu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0045" y="1115289"/>
            <a:ext cx="1993749" cy="1329166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rene.dumoulin.oiseaux.net/images/pouillot.fitis.redu.3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8304" y="123434"/>
            <a:ext cx="1772222" cy="1329167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/>
          <p:cNvSpPr txBox="1"/>
          <p:nvPr/>
        </p:nvSpPr>
        <p:spPr>
          <a:xfrm>
            <a:off x="984141" y="1817614"/>
            <a:ext cx="6705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atin typeface="Arial Rounded MT Bold" panose="020F0704030504030204" pitchFamily="34" charset="0"/>
              </a:rPr>
              <a:t>Size </a:t>
            </a:r>
            <a:r>
              <a:rPr lang="fr-FR" sz="2000" i="1" dirty="0" err="1" smtClean="0">
                <a:latin typeface="Arial Rounded MT Bold" panose="020F0704030504030204" pitchFamily="34" charset="0"/>
              </a:rPr>
              <a:t>decline</a:t>
            </a:r>
            <a:r>
              <a:rPr lang="fr-FR" sz="2000" i="1" dirty="0" smtClean="0">
                <a:latin typeface="Arial Rounded MT Bold" panose="020F0704030504030204" pitchFamily="34" charset="0"/>
              </a:rPr>
              <a:t>  in </a:t>
            </a:r>
            <a:r>
              <a:rPr lang="fr-FR" sz="2000" i="1" dirty="0" err="1" smtClean="0">
                <a:latin typeface="Arial Rounded MT Bold" panose="020F0704030504030204" pitchFamily="34" charset="0"/>
              </a:rPr>
              <a:t>temperate</a:t>
            </a:r>
            <a:r>
              <a:rPr lang="fr-FR" sz="2000" i="1" dirty="0" smtClean="0">
                <a:latin typeface="Arial Rounded MT Bold" panose="020F0704030504030204" pitchFamily="34" charset="0"/>
              </a:rPr>
              <a:t> </a:t>
            </a:r>
            <a:r>
              <a:rPr lang="fr-FR" sz="2000" i="1" dirty="0" err="1" smtClean="0">
                <a:latin typeface="Arial Rounded MT Bold" panose="020F0704030504030204" pitchFamily="34" charset="0"/>
              </a:rPr>
              <a:t>climate</a:t>
            </a:r>
            <a:r>
              <a:rPr lang="fr-FR" sz="2000" i="1" dirty="0" smtClean="0">
                <a:latin typeface="Arial Rounded MT Bold" panose="020F0704030504030204" pitchFamily="34" charset="0"/>
              </a:rPr>
              <a:t> (France )?</a:t>
            </a:r>
            <a:endParaRPr lang="fr-FR" sz="2000" i="1" dirty="0">
              <a:latin typeface="Arial Rounded MT Bold" panose="020F0704030504030204" pitchFamily="34" charset="0"/>
            </a:endParaRPr>
          </a:p>
        </p:txBody>
      </p:sp>
      <p:pic>
        <p:nvPicPr>
          <p:cNvPr id="36" name="Picture 2" descr="http://turbulus.com/images/stories/coloriages_imprimer/oiseau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12" y="977397"/>
            <a:ext cx="679967" cy="62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http://turbulus.com/images/stories/coloriages_imprimer/oiseau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17" y="1132868"/>
            <a:ext cx="428837" cy="39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Connecteur droit 37"/>
          <p:cNvCxnSpPr/>
          <p:nvPr/>
        </p:nvCxnSpPr>
        <p:spPr>
          <a:xfrm>
            <a:off x="3628283" y="912425"/>
            <a:ext cx="2271311" cy="2067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3628283" y="1510495"/>
            <a:ext cx="2461856" cy="1719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èche droite 39"/>
          <p:cNvSpPr/>
          <p:nvPr/>
        </p:nvSpPr>
        <p:spPr>
          <a:xfrm>
            <a:off x="4667193" y="1119204"/>
            <a:ext cx="570615" cy="34626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950">
              <a:latin typeface="Arial Rounded MT Bold" panose="020F070403050403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-482279" y="6347351"/>
            <a:ext cx="8195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 smtClean="0">
                <a:latin typeface="Arial Rounded MT Bold" panose="020F0704030504030204" pitchFamily="34" charset="0"/>
              </a:rPr>
              <a:t>Different</a:t>
            </a:r>
            <a:r>
              <a:rPr lang="fr-FR" sz="2000" i="1" dirty="0" smtClean="0">
                <a:latin typeface="Arial Rounded MT Bold" panose="020F0704030504030204" pitchFamily="34" charset="0"/>
              </a:rPr>
              <a:t> </a:t>
            </a:r>
            <a:r>
              <a:rPr lang="fr-FR" sz="2000" i="1" dirty="0" err="1" smtClean="0">
                <a:latin typeface="Arial Rounded MT Bold" panose="020F0704030504030204" pitchFamily="34" charset="0"/>
              </a:rPr>
              <a:t>response</a:t>
            </a:r>
            <a:r>
              <a:rPr lang="fr-FR" sz="2000" i="1" dirty="0" smtClean="0">
                <a:latin typeface="Arial Rounded MT Bold" panose="020F0704030504030204" pitchFamily="34" charset="0"/>
              </a:rPr>
              <a:t> </a:t>
            </a:r>
            <a:r>
              <a:rPr lang="fr-FR" sz="2000" i="1" dirty="0" err="1" smtClean="0">
                <a:latin typeface="Arial Rounded MT Bold" panose="020F0704030504030204" pitchFamily="34" charset="0"/>
              </a:rPr>
              <a:t>between</a:t>
            </a:r>
            <a:r>
              <a:rPr lang="fr-FR" sz="2000" i="1" dirty="0" smtClean="0">
                <a:latin typeface="Arial Rounded MT Bold" panose="020F0704030504030204" pitchFamily="34" charset="0"/>
              </a:rPr>
              <a:t> </a:t>
            </a:r>
            <a:r>
              <a:rPr lang="fr-FR" sz="2000" i="1" dirty="0" err="1" smtClean="0">
                <a:latin typeface="Arial Rounded MT Bold" panose="020F0704030504030204" pitchFamily="34" charset="0"/>
              </a:rPr>
              <a:t>species</a:t>
            </a:r>
            <a:r>
              <a:rPr lang="fr-FR" sz="2000" i="1" dirty="0" smtClean="0">
                <a:latin typeface="Arial Rounded MT Bold" panose="020F0704030504030204" pitchFamily="34" charset="0"/>
              </a:rPr>
              <a:t>? </a:t>
            </a:r>
            <a:r>
              <a:rPr lang="fr-FR" sz="2000" i="1" dirty="0" err="1" smtClean="0">
                <a:latin typeface="Arial Rounded MT Bold" panose="020F0704030504030204" pitchFamily="34" charset="0"/>
              </a:rPr>
              <a:t>Why</a:t>
            </a:r>
            <a:r>
              <a:rPr lang="fr-FR" sz="2000" i="1" dirty="0" smtClean="0">
                <a:latin typeface="Arial Rounded MT Bold" panose="020F0704030504030204" pitchFamily="34" charset="0"/>
              </a:rPr>
              <a:t>?</a:t>
            </a:r>
            <a:endParaRPr lang="fr-FR" sz="2000" i="1" dirty="0">
              <a:latin typeface="Arial Rounded MT Bold" panose="020F0704030504030204" pitchFamily="34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2528456" y="4068779"/>
            <a:ext cx="10306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b="1" dirty="0" smtClean="0">
                <a:latin typeface="Arial Rounded MT Bold" panose="020F0704030504030204" pitchFamily="34" charset="0"/>
              </a:rPr>
              <a:t>OR</a:t>
            </a:r>
            <a:endParaRPr lang="fr-FR" sz="2700" b="1" dirty="0">
              <a:latin typeface="Arial Rounded MT Bold" panose="020F0704030504030204" pitchFamily="34" charset="0"/>
            </a:endParaRPr>
          </a:p>
        </p:txBody>
      </p:sp>
      <p:pic>
        <p:nvPicPr>
          <p:cNvPr id="28" name="Picture 2" descr="http://www.google.fr/url?source=imglanding&amp;ct=img&amp;q=http://www.vulgarisation-scientifique.com/wiki/uploads/Thermometre_schema.png&amp;sa=X&amp;ved=0CAkQ8wdqFQoTCNeXpvOogsYCFQQ-FAodtjQAnQ&amp;usg=AFQjCNE08uFCXqLdUCzk8R34i84Veckv6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887" y="3638967"/>
            <a:ext cx="378336" cy="139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103" y="3638967"/>
            <a:ext cx="1964566" cy="1572239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5816579" y="4074012"/>
            <a:ext cx="1030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latin typeface="Arial Rounded MT Bold" panose="020F0704030504030204" pitchFamily="34" charset="0"/>
              </a:rPr>
              <a:t>?</a:t>
            </a:r>
            <a:endParaRPr lang="fr-FR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itre 1"/>
          <p:cNvSpPr txBox="1">
            <a:spLocks/>
          </p:cNvSpPr>
          <p:nvPr/>
        </p:nvSpPr>
        <p:spPr bwMode="auto">
          <a:xfrm>
            <a:off x="161752" y="285948"/>
            <a:ext cx="7869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dirty="0" smtClean="0">
                <a:solidFill>
                  <a:schemeClr val="accent1"/>
                </a:solidFill>
              </a:rPr>
              <a:t>Data</a:t>
            </a:r>
            <a:endParaRPr lang="fr-FR" altLang="fr-FR" sz="3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6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ZoneTexte 4"/>
          <p:cNvSpPr txBox="1">
            <a:spLocks noChangeArrowheads="1"/>
          </p:cNvSpPr>
          <p:nvPr/>
        </p:nvSpPr>
        <p:spPr bwMode="auto">
          <a:xfrm>
            <a:off x="3619262" y="1961807"/>
            <a:ext cx="2189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Multi-sites</a:t>
            </a:r>
            <a:endParaRPr lang="fr-FR" alt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629" name="ZoneTexte 5"/>
          <p:cNvSpPr txBox="1">
            <a:spLocks noChangeArrowheads="1"/>
          </p:cNvSpPr>
          <p:nvPr/>
        </p:nvSpPr>
        <p:spPr bwMode="auto">
          <a:xfrm>
            <a:off x="635794" y="1969316"/>
            <a:ext cx="240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Multi-</a:t>
            </a:r>
            <a:r>
              <a:rPr lang="fr-FR" altLang="fr-FR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species</a:t>
            </a:r>
            <a:endParaRPr lang="fr-FR" alt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630" name="Titre 1"/>
          <p:cNvSpPr txBox="1">
            <a:spLocks/>
          </p:cNvSpPr>
          <p:nvPr/>
        </p:nvSpPr>
        <p:spPr bwMode="auto">
          <a:xfrm>
            <a:off x="161752" y="285948"/>
            <a:ext cx="7869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dirty="0" smtClean="0">
                <a:solidFill>
                  <a:schemeClr val="accent1"/>
                </a:solidFill>
              </a:rPr>
              <a:t>Data</a:t>
            </a:r>
            <a:endParaRPr lang="fr-FR" altLang="fr-FR" sz="3200" dirty="0" smtClean="0">
              <a:solidFill>
                <a:schemeClr val="accent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3200" dirty="0" smtClean="0">
                <a:solidFill>
                  <a:schemeClr val="accent1"/>
                </a:solidFill>
              </a:rPr>
              <a:t>French Constant </a:t>
            </a:r>
            <a:r>
              <a:rPr lang="fr-FR" altLang="fr-FR" sz="3200" dirty="0" err="1">
                <a:solidFill>
                  <a:schemeClr val="accent1"/>
                </a:solidFill>
              </a:rPr>
              <a:t>ringing</a:t>
            </a:r>
            <a:r>
              <a:rPr lang="fr-FR" altLang="fr-FR" sz="3200" dirty="0">
                <a:solidFill>
                  <a:schemeClr val="accent1"/>
                </a:solidFill>
              </a:rPr>
              <a:t> </a:t>
            </a:r>
            <a:r>
              <a:rPr lang="fr-FR" altLang="fr-FR" sz="3200" dirty="0" smtClean="0">
                <a:solidFill>
                  <a:schemeClr val="accent1"/>
                </a:solidFill>
              </a:rPr>
              <a:t>Effort Site (CES)</a:t>
            </a:r>
            <a:endParaRPr lang="fr-FR" altLang="fr-FR" sz="3200" dirty="0">
              <a:solidFill>
                <a:schemeClr val="accent1"/>
              </a:solidFill>
            </a:endParaRPr>
          </a:p>
        </p:txBody>
      </p:sp>
      <p:sp>
        <p:nvSpPr>
          <p:cNvPr id="26633" name="ZoneTexte 10"/>
          <p:cNvSpPr txBox="1">
            <a:spLocks noChangeArrowheads="1"/>
          </p:cNvSpPr>
          <p:nvPr/>
        </p:nvSpPr>
        <p:spPr bwMode="auto">
          <a:xfrm>
            <a:off x="257175" y="2881037"/>
            <a:ext cx="2889647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41 </a:t>
            </a:r>
            <a:r>
              <a:rPr lang="fr-FR" altLang="fr-FR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species</a:t>
            </a:r>
            <a:endParaRPr lang="fr-FR" alt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fr-FR" altLang="fr-F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&gt;40000 </a:t>
            </a:r>
            <a:r>
              <a:rPr lang="fr-FR" altLang="fr-FR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biometric</a:t>
            </a:r>
            <a:r>
              <a:rPr lang="fr-FR" altLang="fr-FR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data</a:t>
            </a:r>
            <a:endParaRPr lang="fr-FR" altLang="fr-FR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634" name="ZoneTexte 11"/>
          <p:cNvSpPr txBox="1">
            <a:spLocks noChangeArrowheads="1"/>
          </p:cNvSpPr>
          <p:nvPr/>
        </p:nvSpPr>
        <p:spPr bwMode="auto">
          <a:xfrm>
            <a:off x="3534026" y="2881037"/>
            <a:ext cx="1722834" cy="1015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257 </a:t>
            </a:r>
            <a:r>
              <a:rPr lang="fr-FR" alt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sites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Monitored</a:t>
            </a:r>
            <a:r>
              <a:rPr lang="fr-FR" altLang="fr-FR" b="1" dirty="0">
                <a:solidFill>
                  <a:schemeClr val="tx1"/>
                </a:solidFill>
                <a:latin typeface="Century Gothic" panose="020B0502020202020204" pitchFamily="34" charset="0"/>
              </a:rPr>
              <a:t> at least 1 </a:t>
            </a:r>
            <a:r>
              <a:rPr lang="fr-FR" altLang="fr-FR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year</a:t>
            </a:r>
            <a:endParaRPr lang="fr-FR" altLang="fr-FR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lèche vers le bas 13"/>
          <p:cNvSpPr/>
          <p:nvPr/>
        </p:nvSpPr>
        <p:spPr>
          <a:xfrm>
            <a:off x="1521022" y="2423472"/>
            <a:ext cx="242888" cy="280988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15" name="Flèche vers le bas 14"/>
          <p:cNvSpPr/>
          <p:nvPr/>
        </p:nvSpPr>
        <p:spPr>
          <a:xfrm>
            <a:off x="4153151" y="2438124"/>
            <a:ext cx="242888" cy="280988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/>
          </a:p>
        </p:txBody>
      </p:sp>
      <p:pic>
        <p:nvPicPr>
          <p:cNvPr id="26638" name="Imag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884" y="4296269"/>
            <a:ext cx="2471738" cy="238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8" descr="http://www.vogelwarte.ch/assets/images/vogeldb/artbilder/700px/5740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748" y="5492904"/>
            <a:ext cx="1395413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1" name="Picture 20" descr="http://vigienature.mnhn.fr/sites/vigienature.mnhn.fr/files/uploads/STOC_pictures/acrsci-phot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2" y="5492904"/>
            <a:ext cx="1241822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22" descr="http://www.ecosociosystemes.fr/acrocephalusj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10" y="4591600"/>
            <a:ext cx="123825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24" descr="http://www.oiseaux-birds.com/passeriformes/parides/mesange-bleue/mesange-bleue-fiche-poem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2" y="4591601"/>
            <a:ext cx="1241822" cy="93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952" y="285948"/>
            <a:ext cx="1232430" cy="1395395"/>
          </a:xfrm>
          <a:prstGeom prst="rect">
            <a:avLst/>
          </a:prstGeom>
        </p:spPr>
      </p:pic>
      <p:pic>
        <p:nvPicPr>
          <p:cNvPr id="20" name="Picture 18" descr="http://cdiac.esd.ornl.gov/trends/temp/hansen/graphics/gl_land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82" y="4276748"/>
            <a:ext cx="2913459" cy="2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3"/>
          <p:cNvSpPr txBox="1">
            <a:spLocks noChangeArrowheads="1"/>
          </p:cNvSpPr>
          <p:nvPr/>
        </p:nvSpPr>
        <p:spPr bwMode="auto">
          <a:xfrm>
            <a:off x="6477833" y="1969316"/>
            <a:ext cx="2189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Long </a:t>
            </a:r>
            <a:r>
              <a:rPr lang="fr-FR" altLang="fr-FR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term</a:t>
            </a:r>
            <a:endParaRPr lang="fr-FR" alt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ZoneTexte 9"/>
          <p:cNvSpPr txBox="1">
            <a:spLocks noChangeArrowheads="1"/>
          </p:cNvSpPr>
          <p:nvPr/>
        </p:nvSpPr>
        <p:spPr bwMode="auto">
          <a:xfrm>
            <a:off x="6464736" y="2820613"/>
            <a:ext cx="1662113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15 </a:t>
            </a:r>
            <a:r>
              <a:rPr lang="fr-FR" altLang="fr-FR" sz="24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years</a:t>
            </a:r>
            <a:endParaRPr lang="fr-FR" alt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2000-2014</a:t>
            </a:r>
            <a:endParaRPr lang="fr-FR" altLang="fr-FR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Flèche vers le bas 22"/>
          <p:cNvSpPr/>
          <p:nvPr/>
        </p:nvSpPr>
        <p:spPr>
          <a:xfrm>
            <a:off x="7204114" y="2377700"/>
            <a:ext cx="242888" cy="280988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/>
          </a:p>
        </p:txBody>
      </p:sp>
      <p:sp>
        <p:nvSpPr>
          <p:cNvPr id="24" name="Rectangle 23"/>
          <p:cNvSpPr/>
          <p:nvPr/>
        </p:nvSpPr>
        <p:spPr>
          <a:xfrm>
            <a:off x="8391167" y="4438673"/>
            <a:ext cx="489108" cy="2033585"/>
          </a:xfrm>
          <a:prstGeom prst="rect">
            <a:avLst/>
          </a:prstGeom>
          <a:solidFill>
            <a:schemeClr val="accent5"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600"/>
          </a:p>
        </p:txBody>
      </p:sp>
    </p:spTree>
    <p:extLst>
      <p:ext uri="{BB962C8B-B14F-4D97-AF65-F5344CB8AC3E}">
        <p14:creationId xmlns:p14="http://schemas.microsoft.com/office/powerpoint/2010/main" val="311721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39" y="579120"/>
            <a:ext cx="7566661" cy="1320800"/>
          </a:xfrm>
        </p:spPr>
        <p:txBody>
          <a:bodyPr/>
          <a:lstStyle/>
          <a:p>
            <a:r>
              <a:rPr lang="fr-FR" dirty="0" err="1" smtClean="0"/>
              <a:t>Measurement</a:t>
            </a:r>
            <a:r>
              <a:rPr lang="fr-FR" dirty="0" smtClean="0"/>
              <a:t> for body size?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9193" y="2075353"/>
            <a:ext cx="8561078" cy="3880773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Juveniles</a:t>
            </a:r>
            <a:r>
              <a:rPr lang="fr-FR" sz="2400" dirty="0" smtClean="0"/>
              <a:t> (</a:t>
            </a:r>
            <a:r>
              <a:rPr lang="fr-FR" sz="2400" dirty="0" err="1" smtClean="0"/>
              <a:t>assumption</a:t>
            </a:r>
            <a:r>
              <a:rPr lang="fr-FR" sz="2400" dirty="0" smtClean="0"/>
              <a:t>: body size =&gt; </a:t>
            </a:r>
            <a:r>
              <a:rPr lang="fr-FR" sz="2400" dirty="0" err="1" smtClean="0"/>
              <a:t>juvenile</a:t>
            </a:r>
            <a:r>
              <a:rPr lang="fr-FR" sz="2400" dirty="0" smtClean="0"/>
              <a:t> </a:t>
            </a:r>
            <a:r>
              <a:rPr lang="fr-FR" sz="2400" dirty="0" err="1" smtClean="0"/>
              <a:t>growth</a:t>
            </a:r>
            <a:r>
              <a:rPr lang="fr-FR" sz="2400" dirty="0" smtClean="0"/>
              <a:t>)</a:t>
            </a:r>
            <a:endParaRPr lang="fr-FR" sz="2400" dirty="0"/>
          </a:p>
          <a:p>
            <a:pPr lvl="1"/>
            <a:r>
              <a:rPr lang="fr-FR" sz="2200" dirty="0" smtClean="0"/>
              <a:t> no moult</a:t>
            </a:r>
          </a:p>
          <a:p>
            <a:pPr lvl="1"/>
            <a:r>
              <a:rPr lang="fr-FR" sz="2200" dirty="0" smtClean="0"/>
              <a:t> no </a:t>
            </a:r>
            <a:r>
              <a:rPr lang="fr-FR" sz="2200" dirty="0" err="1" smtClean="0"/>
              <a:t>between-year</a:t>
            </a:r>
            <a:r>
              <a:rPr lang="fr-FR" sz="2200" dirty="0" smtClean="0"/>
              <a:t> </a:t>
            </a:r>
            <a:r>
              <a:rPr lang="fr-FR" sz="2200" dirty="0" err="1" smtClean="0"/>
              <a:t>carryover</a:t>
            </a:r>
            <a:r>
              <a:rPr lang="fr-FR" sz="2200" dirty="0" smtClean="0"/>
              <a:t> </a:t>
            </a:r>
            <a:r>
              <a:rPr lang="fr-FR" sz="2200" dirty="0" err="1" smtClean="0"/>
              <a:t>effect</a:t>
            </a:r>
            <a:r>
              <a:rPr lang="fr-FR" sz="2200" dirty="0" smtClean="0"/>
              <a:t>	</a:t>
            </a:r>
            <a:endParaRPr lang="fr-FR" sz="22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10175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39" y="579120"/>
            <a:ext cx="7566661" cy="1320800"/>
          </a:xfrm>
        </p:spPr>
        <p:txBody>
          <a:bodyPr/>
          <a:lstStyle/>
          <a:p>
            <a:r>
              <a:rPr lang="fr-FR" dirty="0" err="1" smtClean="0"/>
              <a:t>Measurement</a:t>
            </a:r>
            <a:r>
              <a:rPr lang="fr-FR" dirty="0" smtClean="0"/>
              <a:t> for body size?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9193" y="2075353"/>
            <a:ext cx="8194090" cy="4394027"/>
          </a:xfrm>
        </p:spPr>
        <p:txBody>
          <a:bodyPr>
            <a:normAutofit/>
          </a:bodyPr>
          <a:lstStyle/>
          <a:p>
            <a:r>
              <a:rPr lang="fr-FR" sz="2400" dirty="0" smtClean="0"/>
              <a:t>Wing </a:t>
            </a:r>
            <a:r>
              <a:rPr lang="fr-FR" sz="2400" dirty="0" err="1" smtClean="0"/>
              <a:t>length</a:t>
            </a:r>
            <a:r>
              <a:rPr lang="fr-FR" sz="2400" dirty="0" smtClean="0"/>
              <a:t> </a:t>
            </a:r>
          </a:p>
          <a:p>
            <a:r>
              <a:rPr lang="fr-FR" sz="2400" dirty="0" smtClean="0"/>
              <a:t>Body mass</a:t>
            </a:r>
          </a:p>
          <a:p>
            <a:r>
              <a:rPr lang="fr-FR" sz="2400" dirty="0" smtClean="0"/>
              <a:t>Body </a:t>
            </a:r>
            <a:r>
              <a:rPr lang="fr-FR" sz="2400" dirty="0"/>
              <a:t>mass </a:t>
            </a:r>
            <a:r>
              <a:rPr lang="fr-FR" sz="2400" dirty="0" err="1" smtClean="0"/>
              <a:t>adjusted</a:t>
            </a:r>
            <a:r>
              <a:rPr lang="fr-FR" sz="2400" dirty="0" smtClean="0"/>
              <a:t> </a:t>
            </a:r>
          </a:p>
          <a:p>
            <a:pPr marL="0" indent="0">
              <a:buNone/>
            </a:pPr>
            <a:r>
              <a:rPr lang="fr-FR" sz="2400" dirty="0" smtClean="0"/>
              <a:t>to </a:t>
            </a:r>
            <a:r>
              <a:rPr lang="fr-FR" sz="2400" dirty="0" err="1" smtClean="0"/>
              <a:t>wing</a:t>
            </a:r>
            <a:r>
              <a:rPr lang="fr-FR" sz="2400" dirty="0" smtClean="0"/>
              <a:t> </a:t>
            </a:r>
            <a:r>
              <a:rPr lang="fr-FR" sz="2400" dirty="0" err="1" smtClean="0"/>
              <a:t>length</a:t>
            </a:r>
            <a:r>
              <a:rPr lang="fr-FR" sz="2400" dirty="0" smtClean="0"/>
              <a:t> (= Body condition)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dirty="0" err="1" smtClean="0"/>
              <a:t>Performed</a:t>
            </a:r>
            <a:r>
              <a:rPr lang="fr-FR" sz="2400" dirty="0" smtClean="0"/>
              <a:t> by </a:t>
            </a:r>
            <a:r>
              <a:rPr lang="fr-FR" sz="2400" dirty="0" err="1" smtClean="0"/>
              <a:t>trained</a:t>
            </a:r>
            <a:r>
              <a:rPr lang="fr-FR" sz="2400" dirty="0" smtClean="0"/>
              <a:t> </a:t>
            </a:r>
            <a:r>
              <a:rPr lang="fr-FR" sz="2400" dirty="0" err="1" smtClean="0"/>
              <a:t>ringers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dirty="0" smtClean="0"/>
              <a:t>	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28" y="1139577"/>
            <a:ext cx="1500955" cy="142924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084" y="4481480"/>
            <a:ext cx="2095890" cy="14249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28" y="4606119"/>
            <a:ext cx="2271771" cy="1482696"/>
          </a:xfrm>
          <a:prstGeom prst="rect">
            <a:avLst/>
          </a:prstGeom>
        </p:spPr>
      </p:pic>
      <p:sp>
        <p:nvSpPr>
          <p:cNvPr id="4" name="Moins 3"/>
          <p:cNvSpPr/>
          <p:nvPr/>
        </p:nvSpPr>
        <p:spPr>
          <a:xfrm rot="17122529">
            <a:off x="6370348" y="5087173"/>
            <a:ext cx="1160581" cy="21356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167639" y="83820"/>
            <a:ext cx="7869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dirty="0" smtClean="0">
                <a:solidFill>
                  <a:schemeClr val="accent1"/>
                </a:solidFill>
              </a:rPr>
              <a:t>Data</a:t>
            </a:r>
            <a:endParaRPr lang="fr-FR" altLang="fr-FR" sz="3200" dirty="0" smtClean="0">
              <a:solidFill>
                <a:schemeClr val="accent1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82" y="2686105"/>
            <a:ext cx="1442122" cy="167918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328" y="1139577"/>
            <a:ext cx="1500955" cy="1429246"/>
          </a:xfrm>
          <a:prstGeom prst="rect">
            <a:avLst/>
          </a:prstGeom>
        </p:spPr>
      </p:pic>
      <p:pic>
        <p:nvPicPr>
          <p:cNvPr id="13" name="Picture 2" descr="http://img3.wikia.nocookie.net/__cb20130127165140/runescape/images/6/63/Weight_%281kg%29_detai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88" y="2786183"/>
            <a:ext cx="1151295" cy="13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221" y="1404756"/>
            <a:ext cx="1658583" cy="11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1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241" y="761375"/>
            <a:ext cx="9706419" cy="1320800"/>
          </a:xfrm>
        </p:spPr>
        <p:txBody>
          <a:bodyPr/>
          <a:lstStyle/>
          <a:p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environmental</a:t>
            </a:r>
            <a:r>
              <a:rPr lang="fr-FR" dirty="0" smtClean="0"/>
              <a:t> variables?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9918" y="1421775"/>
            <a:ext cx="2362497" cy="70434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fr-FR" sz="2000" dirty="0" smtClean="0"/>
              <a:t>Variable								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146241" y="75087"/>
            <a:ext cx="7869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dirty="0" smtClean="0">
                <a:solidFill>
                  <a:schemeClr val="accent1"/>
                </a:solidFill>
              </a:rPr>
              <a:t>Data</a:t>
            </a:r>
            <a:endParaRPr lang="fr-FR" altLang="fr-FR" sz="3200" dirty="0" smtClean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46652" y="1462792"/>
            <a:ext cx="28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Hypothesis</a:t>
            </a:r>
            <a:r>
              <a:rPr lang="fr-FR" b="1" dirty="0" smtClean="0"/>
              <a:t> (</a:t>
            </a:r>
            <a:r>
              <a:rPr lang="fr-FR" b="1" dirty="0" err="1" smtClean="0"/>
              <a:t>mechanism</a:t>
            </a:r>
            <a:r>
              <a:rPr lang="fr-FR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57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6241" y="750616"/>
            <a:ext cx="8059699" cy="1320800"/>
          </a:xfrm>
        </p:spPr>
        <p:txBody>
          <a:bodyPr/>
          <a:lstStyle/>
          <a:p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environmental</a:t>
            </a:r>
            <a:r>
              <a:rPr lang="fr-FR" dirty="0" smtClean="0"/>
              <a:t> variables?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9918" y="1421775"/>
            <a:ext cx="2362497" cy="70434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fr-FR" sz="2000" dirty="0" smtClean="0"/>
              <a:t>Variable								</a:t>
            </a:r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</p:txBody>
      </p:sp>
      <p:pic>
        <p:nvPicPr>
          <p:cNvPr id="7" name="Picture 2" descr="http://www.google.fr/url?source=imglanding&amp;ct=img&amp;q=http://www.vulgarisation-scientifique.com/wiki/uploads/Thermometre_schema.png&amp;sa=X&amp;ved=0CAkQ8wdqFQoTCNeXpvOogsYCFQQ-FAodtjQAnQ&amp;usg=AFQjCNE08uFCXqLdUCzk8R34i84Veckv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00" y="1988224"/>
            <a:ext cx="415158" cy="152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èche droite 18"/>
          <p:cNvSpPr/>
          <p:nvPr/>
        </p:nvSpPr>
        <p:spPr>
          <a:xfrm>
            <a:off x="3201461" y="2603248"/>
            <a:ext cx="1180408" cy="415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2" y="4158776"/>
            <a:ext cx="1964566" cy="1572239"/>
          </a:xfrm>
          <a:prstGeom prst="rect">
            <a:avLst/>
          </a:prstGeom>
        </p:spPr>
      </p:pic>
      <p:sp>
        <p:nvSpPr>
          <p:cNvPr id="21" name="Titre 1"/>
          <p:cNvSpPr txBox="1">
            <a:spLocks/>
          </p:cNvSpPr>
          <p:nvPr/>
        </p:nvSpPr>
        <p:spPr bwMode="auto">
          <a:xfrm>
            <a:off x="167639" y="83820"/>
            <a:ext cx="78696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4000" dirty="0" smtClean="0">
                <a:solidFill>
                  <a:schemeClr val="accent1"/>
                </a:solidFill>
              </a:rPr>
              <a:t>Data</a:t>
            </a:r>
            <a:endParaRPr lang="fr-FR" altLang="fr-FR" sz="3200" dirty="0" smtClean="0">
              <a:solidFill>
                <a:schemeClr val="accent1"/>
              </a:solidFill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66" y="3933450"/>
            <a:ext cx="1190635" cy="844974"/>
          </a:xfrm>
          <a:prstGeom prst="rect">
            <a:avLst/>
          </a:prstGeom>
        </p:spPr>
      </p:pic>
      <p:pic>
        <p:nvPicPr>
          <p:cNvPr id="23" name="Picture 2" descr="http://turbulus.com/images/stories/coloriages_imprimer/oiseau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067" y="2810205"/>
            <a:ext cx="657225" cy="6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3740">
            <a:off x="6363712" y="2031818"/>
            <a:ext cx="5238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5285">
            <a:off x="5494761" y="2213986"/>
            <a:ext cx="463154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0501">
            <a:off x="5887003" y="2008922"/>
            <a:ext cx="491728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http://www.google.fr/url?source=imglanding&amp;ct=img&amp;q=http://www.apethana.com/gallery/data/media/4/Lianas%20in%20Interior%20of%20Lowland%20Rainforest,%20La%20Selva%20Biological%20Station,%20Costa%20Rica.jpg&amp;sa=X&amp;ved=0CAkQ8wdqFQoTCOrW1IWohcYCFYeqcgod3_UArw&amp;usg=AFQjCNFH86C6nEWLmBzcE0yoIWb9kidAX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045" y="4581889"/>
            <a:ext cx="1163441" cy="8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85" y="5077703"/>
            <a:ext cx="2469649" cy="1692595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31" name="Flèche droite 30"/>
          <p:cNvSpPr/>
          <p:nvPr/>
        </p:nvSpPr>
        <p:spPr>
          <a:xfrm>
            <a:off x="4822399" y="4810592"/>
            <a:ext cx="510540" cy="415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 rot="19659110">
            <a:off x="2805912" y="5406796"/>
            <a:ext cx="510540" cy="415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 rot="2022775">
            <a:off x="2724400" y="4244260"/>
            <a:ext cx="510540" cy="4151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64717" y="5096986"/>
            <a:ext cx="2157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NDVI </a:t>
            </a:r>
            <a:r>
              <a:rPr lang="fr-FR" sz="2400" b="1" dirty="0" err="1" smtClean="0"/>
              <a:t>anomaly</a:t>
            </a:r>
            <a:endParaRPr lang="fr-FR" b="1" dirty="0"/>
          </a:p>
        </p:txBody>
      </p:sp>
      <p:sp>
        <p:nvSpPr>
          <p:cNvPr id="34" name="Rectangle 33"/>
          <p:cNvSpPr/>
          <p:nvPr/>
        </p:nvSpPr>
        <p:spPr>
          <a:xfrm>
            <a:off x="88446" y="3728359"/>
            <a:ext cx="3342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Precipitation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anomaly</a:t>
            </a: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184822" y="2115898"/>
            <a:ext cx="3326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/>
              <a:t>Temperature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anomaly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5446652" y="1462792"/>
            <a:ext cx="2810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Hypothesis</a:t>
            </a:r>
            <a:r>
              <a:rPr lang="fr-FR" b="1" dirty="0" smtClean="0"/>
              <a:t> (</a:t>
            </a:r>
            <a:r>
              <a:rPr lang="fr-FR" b="1" dirty="0" err="1" smtClean="0"/>
              <a:t>mechanism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36" name="Rectangle 35"/>
          <p:cNvSpPr/>
          <p:nvPr/>
        </p:nvSpPr>
        <p:spPr>
          <a:xfrm>
            <a:off x="5785302" y="3468393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Heat</a:t>
            </a:r>
            <a:r>
              <a:rPr lang="fr-FR" b="1" dirty="0" smtClean="0"/>
              <a:t> </a:t>
            </a:r>
            <a:r>
              <a:rPr lang="fr-FR" b="1" dirty="0" err="1" smtClean="0"/>
              <a:t>loss</a:t>
            </a:r>
            <a:r>
              <a:rPr lang="fr-FR" b="1" dirty="0" smtClean="0"/>
              <a:t> </a:t>
            </a:r>
            <a:r>
              <a:rPr lang="fr-FR" b="1" dirty="0" err="1" smtClean="0"/>
              <a:t>efficiency</a:t>
            </a:r>
            <a:endParaRPr lang="fr-FR" sz="1400" b="1" dirty="0"/>
          </a:p>
        </p:txBody>
      </p:sp>
      <p:sp>
        <p:nvSpPr>
          <p:cNvPr id="37" name="Rectangle 36"/>
          <p:cNvSpPr/>
          <p:nvPr/>
        </p:nvSpPr>
        <p:spPr>
          <a:xfrm>
            <a:off x="5662618" y="5829791"/>
            <a:ext cx="3310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 smtClean="0"/>
              <a:t>Protein</a:t>
            </a:r>
            <a:r>
              <a:rPr lang="fr-FR" b="1" dirty="0" smtClean="0"/>
              <a:t> </a:t>
            </a:r>
            <a:r>
              <a:rPr lang="fr-FR" b="1" dirty="0" err="1" smtClean="0"/>
              <a:t>intake</a:t>
            </a:r>
            <a:r>
              <a:rPr lang="fr-FR" b="1" dirty="0" smtClean="0"/>
              <a:t> </a:t>
            </a:r>
            <a:r>
              <a:rPr lang="fr-FR" b="1" dirty="0" err="1" smtClean="0"/>
              <a:t>during</a:t>
            </a:r>
            <a:r>
              <a:rPr lang="fr-FR" b="1" dirty="0" smtClean="0"/>
              <a:t> </a:t>
            </a:r>
            <a:r>
              <a:rPr lang="fr-FR" b="1" dirty="0" err="1" smtClean="0"/>
              <a:t>growth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0852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4" y="1930400"/>
            <a:ext cx="6347714" cy="48574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0"/>
          <a:stretch/>
        </p:blipFill>
        <p:spPr>
          <a:xfrm>
            <a:off x="1938067" y="2037219"/>
            <a:ext cx="6374921" cy="24279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1. Temporal trends</a:t>
            </a:r>
          </a:p>
        </p:txBody>
      </p:sp>
      <p:sp>
        <p:nvSpPr>
          <p:cNvPr id="8" name="ZoneTexte 9"/>
          <p:cNvSpPr txBox="1">
            <a:spLocks noChangeArrowheads="1"/>
          </p:cNvSpPr>
          <p:nvPr/>
        </p:nvSpPr>
        <p:spPr bwMode="auto">
          <a:xfrm>
            <a:off x="162733" y="1779820"/>
            <a:ext cx="621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Most </a:t>
            </a:r>
            <a:r>
              <a:rPr lang="fr-FR" altLang="fr-FR" sz="2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species</a:t>
            </a: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2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did</a:t>
            </a: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not change</a:t>
            </a:r>
            <a:endParaRPr lang="fr-FR" alt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4" y="1930400"/>
            <a:ext cx="6347714" cy="48574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0"/>
          <a:stretch/>
        </p:blipFill>
        <p:spPr>
          <a:xfrm>
            <a:off x="1938067" y="2037219"/>
            <a:ext cx="6374921" cy="24279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1. Temporal trends</a:t>
            </a:r>
          </a:p>
        </p:txBody>
      </p:sp>
      <p:sp>
        <p:nvSpPr>
          <p:cNvPr id="6" name="Ellipse 5"/>
          <p:cNvSpPr/>
          <p:nvPr/>
        </p:nvSpPr>
        <p:spPr>
          <a:xfrm rot="5400000">
            <a:off x="6159672" y="4232231"/>
            <a:ext cx="1332661" cy="399218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 rot="5400000">
            <a:off x="3664017" y="1534461"/>
            <a:ext cx="1332661" cy="212453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 descr="http://img.nundafoto.net/-/data/gallery/photos/7/17/3857l-fauvette-a-tete-noire-sylvia-atricapil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0361" y="1684731"/>
            <a:ext cx="1993749" cy="141782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0" y="3020364"/>
            <a:ext cx="621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few positive trends</a:t>
            </a:r>
            <a:endParaRPr lang="fr-FR" alt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162733" y="1779820"/>
            <a:ext cx="621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Most </a:t>
            </a:r>
            <a:r>
              <a:rPr lang="fr-FR" altLang="fr-FR" sz="2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species</a:t>
            </a: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2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did</a:t>
            </a: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not change</a:t>
            </a:r>
            <a:endParaRPr lang="fr-FR" alt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8" name="Picture 4" descr="Description de cette image, également commentée ci-aprè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52" y="5244059"/>
            <a:ext cx="2055259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ppolais polyglott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21" y="3796870"/>
            <a:ext cx="1900353" cy="165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8" descr="http://cdiac.esd.ornl.gov/trends/temp/hansen/graphics/gl_lan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83" y="1199404"/>
            <a:ext cx="2913459" cy="23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1668394" y="2716524"/>
            <a:ext cx="7133996" cy="37604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dirty="0"/>
              <a:t>				</a:t>
            </a:r>
            <a:r>
              <a:rPr lang="fr-FR" dirty="0" err="1"/>
              <a:t>Species</a:t>
            </a:r>
            <a:r>
              <a:rPr lang="fr-FR" dirty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:</a:t>
            </a:r>
            <a:r>
              <a:rPr lang="fr-FR" dirty="0"/>
              <a:t>	</a:t>
            </a:r>
          </a:p>
          <a:p>
            <a:pPr marL="0" indent="0">
              <a:buNone/>
              <a:defRPr/>
            </a:pPr>
            <a:endParaRPr lang="fr-FR" dirty="0"/>
          </a:p>
          <a:p>
            <a:pPr lvl="2">
              <a:defRPr/>
            </a:pPr>
            <a:r>
              <a:rPr lang="fr-FR" sz="1800" dirty="0"/>
              <a:t>Phenological shifts (Menzel et al. 2006)</a:t>
            </a:r>
          </a:p>
          <a:p>
            <a:pPr lvl="2">
              <a:defRPr/>
            </a:pPr>
            <a:endParaRPr lang="fr-FR" sz="1800" dirty="0"/>
          </a:p>
          <a:p>
            <a:pPr lvl="2">
              <a:defRPr/>
            </a:pPr>
            <a:r>
              <a:rPr lang="fr-FR" sz="1800" dirty="0"/>
              <a:t>Distribution changes (</a:t>
            </a:r>
            <a:r>
              <a:rPr lang="fr-FR" sz="1800" dirty="0" err="1"/>
              <a:t>Root</a:t>
            </a:r>
            <a:r>
              <a:rPr lang="fr-FR" sz="1800" dirty="0"/>
              <a:t> et al. 2003)</a:t>
            </a:r>
          </a:p>
          <a:p>
            <a:pPr lvl="2">
              <a:defRPr/>
            </a:pPr>
            <a:endParaRPr lang="fr-FR" sz="1800" dirty="0" smtClean="0"/>
          </a:p>
          <a:p>
            <a:pPr lvl="2">
              <a:defRPr/>
            </a:pPr>
            <a:endParaRPr lang="fr-FR" sz="1800" dirty="0"/>
          </a:p>
          <a:p>
            <a:pPr lvl="2">
              <a:defRPr/>
            </a:pPr>
            <a:r>
              <a:rPr lang="fr-FR" sz="1800" b="1" dirty="0"/>
              <a:t>Body size </a:t>
            </a:r>
            <a:r>
              <a:rPr lang="fr-FR" sz="1800" b="1" dirty="0" err="1"/>
              <a:t>decline</a:t>
            </a:r>
            <a:r>
              <a:rPr lang="fr-FR" sz="1800" b="1" dirty="0"/>
              <a:t> (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Yom-Tov et al. 2006, </a:t>
            </a:r>
            <a:r>
              <a:rPr lang="en-US" sz="18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Edeline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et al. 2013, Gardner et al. </a:t>
            </a:r>
            <a:r>
              <a:rPr lang="en-US" sz="18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2014, </a:t>
            </a:r>
            <a:r>
              <a:rPr lang="en-US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Gutièrez</a:t>
            </a:r>
            <a:r>
              <a:rPr lang="en-US" sz="1800" dirty="0">
                <a:ea typeface="Calibri" panose="020F0502020204030204" pitchFamily="34" charset="0"/>
                <a:cs typeface="Times New Roman" panose="02020603050405020304" pitchFamily="18" charset="0"/>
              </a:rPr>
              <a:t>-Pinto et al. 2014 )</a:t>
            </a:r>
          </a:p>
          <a:p>
            <a:pPr marL="0" indent="0">
              <a:buNone/>
              <a:defRPr/>
            </a:pPr>
            <a:endParaRPr lang="fr-FR" sz="1500" dirty="0"/>
          </a:p>
        </p:txBody>
      </p:sp>
      <p:sp>
        <p:nvSpPr>
          <p:cNvPr id="5" name="Rectangle 4"/>
          <p:cNvSpPr/>
          <p:nvPr/>
        </p:nvSpPr>
        <p:spPr>
          <a:xfrm>
            <a:off x="683152" y="5377571"/>
            <a:ext cx="1358503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6" name="ZoneTexte 5"/>
          <p:cNvSpPr txBox="1"/>
          <p:nvPr/>
        </p:nvSpPr>
        <p:spPr>
          <a:xfrm>
            <a:off x="4452801" y="1777506"/>
            <a:ext cx="2607421" cy="4616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 err="1"/>
              <a:t>Climate</a:t>
            </a:r>
            <a:r>
              <a:rPr lang="fr-FR" sz="2400" b="1" dirty="0"/>
              <a:t> </a:t>
            </a:r>
            <a:r>
              <a:rPr lang="fr-FR" sz="2400" b="1" dirty="0" err="1"/>
              <a:t>warming</a:t>
            </a:r>
            <a:endParaRPr lang="fr-FR" sz="2400" b="1" dirty="0"/>
          </a:p>
        </p:txBody>
      </p:sp>
      <p:sp>
        <p:nvSpPr>
          <p:cNvPr id="7" name="Flèche droite 6"/>
          <p:cNvSpPr/>
          <p:nvPr/>
        </p:nvSpPr>
        <p:spPr>
          <a:xfrm>
            <a:off x="3724921" y="1858121"/>
            <a:ext cx="485775" cy="3048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sp>
        <p:nvSpPr>
          <p:cNvPr id="8" name="Flèche vers le bas 7"/>
          <p:cNvSpPr/>
          <p:nvPr/>
        </p:nvSpPr>
        <p:spPr>
          <a:xfrm>
            <a:off x="4564321" y="2384085"/>
            <a:ext cx="327422" cy="297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sz="1350"/>
          </a:p>
        </p:txBody>
      </p:sp>
      <p:pic>
        <p:nvPicPr>
          <p:cNvPr id="9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5" y="3014400"/>
            <a:ext cx="1689503" cy="949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9" y="4083278"/>
            <a:ext cx="1847847" cy="1261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turbulus.com/images/stories/coloriages_imprimer/oiseau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93" y="5564499"/>
            <a:ext cx="646510" cy="59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turbulus.com/images/stories/coloriages_imprimer/oiseau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392" y="5722852"/>
            <a:ext cx="406004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cteur droit 12"/>
          <p:cNvCxnSpPr/>
          <p:nvPr/>
        </p:nvCxnSpPr>
        <p:spPr>
          <a:xfrm>
            <a:off x="996286" y="5435912"/>
            <a:ext cx="987029" cy="29408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V="1">
            <a:off x="996286" y="6013365"/>
            <a:ext cx="987029" cy="18454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44" y="3000967"/>
            <a:ext cx="1068096" cy="988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1322722" y="1771880"/>
            <a:ext cx="2402199" cy="46166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b="1" dirty="0"/>
              <a:t>Global changes</a:t>
            </a: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341568" y="30601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Introduction: </a:t>
            </a:r>
            <a:r>
              <a:rPr lang="fr-FR" dirty="0" err="1"/>
              <a:t>Climate</a:t>
            </a:r>
            <a:r>
              <a:rPr lang="fr-FR" dirty="0"/>
              <a:t> </a:t>
            </a:r>
            <a:r>
              <a:rPr lang="fr-FR" dirty="0" smtClean="0"/>
              <a:t>drives body size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20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74" y="1930400"/>
            <a:ext cx="6347714" cy="485743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20"/>
          <a:stretch/>
        </p:blipFill>
        <p:spPr>
          <a:xfrm>
            <a:off x="1938067" y="2037219"/>
            <a:ext cx="6374921" cy="242796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1. Temporal trends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0" y="3020364"/>
            <a:ext cx="621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 few positive trends</a:t>
            </a:r>
            <a:endParaRPr lang="fr-FR" alt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162733" y="1779820"/>
            <a:ext cx="621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Most </a:t>
            </a:r>
            <a:r>
              <a:rPr lang="fr-FR" altLang="fr-FR" sz="2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species</a:t>
            </a: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2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did</a:t>
            </a: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not change</a:t>
            </a:r>
            <a:endParaRPr lang="fr-FR" alt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0" y="4272774"/>
            <a:ext cx="621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One </a:t>
            </a:r>
            <a:r>
              <a:rPr lang="fr-FR" altLang="fr-FR" sz="24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negative</a:t>
            </a:r>
            <a:r>
              <a:rPr lang="fr-FR" altLang="fr-FR" sz="24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trend</a:t>
            </a:r>
            <a:endParaRPr lang="fr-FR" altLang="fr-FR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46" y="4159550"/>
            <a:ext cx="2105693" cy="140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49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 txBox="1">
            <a:spLocks/>
          </p:cNvSpPr>
          <p:nvPr/>
        </p:nvSpPr>
        <p:spPr>
          <a:xfrm>
            <a:off x="322879" y="283829"/>
            <a:ext cx="672884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/>
              <a:t>2. Driver? </a:t>
            </a:r>
            <a:r>
              <a:rPr lang="fr-FR" sz="2800" b="1" dirty="0" err="1" smtClean="0"/>
              <a:t>Mechanism</a:t>
            </a:r>
            <a:r>
              <a:rPr lang="fr-FR" sz="2800" b="1" dirty="0" smtClean="0"/>
              <a:t>?</a:t>
            </a:r>
          </a:p>
          <a:p>
            <a:pPr marL="457200" lvl="1" indent="0">
              <a:buFont typeface="Wingdings 3" charset="2"/>
              <a:buNone/>
            </a:pPr>
            <a:endParaRPr lang="fr-FR" sz="2400" dirty="0" smtClean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7084095" y="2011638"/>
            <a:ext cx="1312046" cy="252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7091239" y="1198925"/>
            <a:ext cx="15956" cy="8380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9"/>
          <p:cNvSpPr txBox="1">
            <a:spLocks noChangeArrowheads="1"/>
          </p:cNvSpPr>
          <p:nvPr/>
        </p:nvSpPr>
        <p:spPr bwMode="auto">
          <a:xfrm>
            <a:off x="6709658" y="2135709"/>
            <a:ext cx="1925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Climatic</a:t>
            </a:r>
            <a:r>
              <a:rPr lang="fr-FR" altLang="fr-FR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variable</a:t>
            </a:r>
            <a:endParaRPr lang="fr-FR" altLang="fr-F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ZoneTexte 10"/>
          <p:cNvSpPr txBox="1">
            <a:spLocks noChangeArrowheads="1"/>
          </p:cNvSpPr>
          <p:nvPr/>
        </p:nvSpPr>
        <p:spPr bwMode="auto">
          <a:xfrm>
            <a:off x="6510213" y="1657123"/>
            <a:ext cx="5738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Size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338447" y="1246864"/>
            <a:ext cx="53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Arial Rounded MT Bold" panose="020F0704030504030204" pitchFamily="34" charset="0"/>
              </a:rPr>
              <a:t>?</a:t>
            </a:r>
            <a:endParaRPr lang="fr-FR" sz="4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670" y="2782353"/>
            <a:ext cx="3828850" cy="41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879" y="283829"/>
            <a:ext cx="6728849" cy="3880773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2. Driver? </a:t>
            </a:r>
            <a:r>
              <a:rPr lang="fr-FR" sz="2800" b="1" dirty="0" err="1" smtClean="0"/>
              <a:t>Mechanism</a:t>
            </a:r>
            <a:r>
              <a:rPr lang="fr-FR" sz="2800" b="1" dirty="0" smtClean="0"/>
              <a:t>?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22879" y="1449335"/>
            <a:ext cx="758549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err="1" smtClean="0"/>
              <a:t>Methods</a:t>
            </a:r>
            <a:endParaRPr lang="fr-FR" sz="2400" dirty="0" smtClean="0"/>
          </a:p>
          <a:p>
            <a:pPr lvl="1"/>
            <a:r>
              <a:rPr lang="fr-FR" sz="2200" dirty="0" err="1" smtClean="0"/>
              <a:t>Generalised</a:t>
            </a:r>
            <a:r>
              <a:rPr lang="fr-FR" sz="2200" dirty="0" smtClean="0"/>
              <a:t> </a:t>
            </a:r>
            <a:r>
              <a:rPr lang="fr-FR" sz="2200" dirty="0" err="1" smtClean="0"/>
              <a:t>linear</a:t>
            </a:r>
            <a:r>
              <a:rPr lang="fr-FR" sz="2200" dirty="0" smtClean="0"/>
              <a:t> mixed </a:t>
            </a:r>
            <a:r>
              <a:rPr lang="fr-FR" sz="2200" dirty="0" err="1" smtClean="0"/>
              <a:t>models</a:t>
            </a:r>
            <a:r>
              <a:rPr lang="fr-FR" sz="2200" dirty="0" smtClean="0"/>
              <a:t> (GLMM)</a:t>
            </a:r>
          </a:p>
          <a:p>
            <a:pPr lvl="1"/>
            <a:r>
              <a:rPr lang="fr-FR" sz="2200" dirty="0" smtClean="0"/>
              <a:t>Multi-model </a:t>
            </a:r>
            <a:r>
              <a:rPr lang="fr-FR" sz="2200" dirty="0" err="1" smtClean="0"/>
              <a:t>Inference</a:t>
            </a:r>
            <a:r>
              <a:rPr lang="fr-FR" sz="2200" dirty="0" smtClean="0"/>
              <a:t> (variable importance)</a:t>
            </a:r>
          </a:p>
        </p:txBody>
      </p:sp>
      <p:pic>
        <p:nvPicPr>
          <p:cNvPr id="10" name="Picture 2" descr="http://www.google.fr/url?source=imglanding&amp;ct=img&amp;q=http://www.vulgarisation-scientifique.com/wiki/uploads/Thermometre_schema.png&amp;sa=X&amp;ved=0CAkQ8wdqFQoTCNeXpvOogsYCFQQ-FAodtjQAnQ&amp;usg=AFQjCNE08uFCXqLdUCzk8R34i84Veckv6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854">
            <a:off x="6434301" y="4078370"/>
            <a:ext cx="266448" cy="98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 flipV="1">
            <a:off x="2016795" y="4981333"/>
            <a:ext cx="1312046" cy="252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V="1">
            <a:off x="2023939" y="4168620"/>
            <a:ext cx="15956" cy="83801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9"/>
          <p:cNvSpPr txBox="1">
            <a:spLocks noChangeArrowheads="1"/>
          </p:cNvSpPr>
          <p:nvPr/>
        </p:nvSpPr>
        <p:spPr bwMode="auto">
          <a:xfrm>
            <a:off x="1642358" y="5105404"/>
            <a:ext cx="1925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Climatic</a:t>
            </a:r>
            <a:r>
              <a:rPr lang="fr-FR" altLang="fr-FR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sz="1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variable</a:t>
            </a:r>
            <a:endParaRPr lang="fr-FR" altLang="fr-FR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7960">
            <a:off x="5853077" y="4026475"/>
            <a:ext cx="783895" cy="556317"/>
          </a:xfrm>
          <a:prstGeom prst="rect">
            <a:avLst/>
          </a:prstGeom>
        </p:spPr>
      </p:pic>
      <p:sp>
        <p:nvSpPr>
          <p:cNvPr id="17" name="ZoneTexte 10"/>
          <p:cNvSpPr txBox="1">
            <a:spLocks noChangeArrowheads="1"/>
          </p:cNvSpPr>
          <p:nvPr/>
        </p:nvSpPr>
        <p:spPr bwMode="auto">
          <a:xfrm>
            <a:off x="1442913" y="4626818"/>
            <a:ext cx="5738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Size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271147" y="4216559"/>
            <a:ext cx="53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latin typeface="Arial Rounded MT Bold" panose="020F0704030504030204" pitchFamily="34" charset="0"/>
              </a:rPr>
              <a:t>?</a:t>
            </a:r>
            <a:endParaRPr lang="fr-FR" sz="4400" b="1" dirty="0">
              <a:latin typeface="Arial Rounded MT Bold" panose="020F0704030504030204" pitchFamily="34" charset="0"/>
            </a:endParaRPr>
          </a:p>
        </p:txBody>
      </p:sp>
      <p:pic>
        <p:nvPicPr>
          <p:cNvPr id="9" name="Picture 2" descr="http://www.google.fr/url?source=imglanding&amp;ct=img&amp;q=http://www.apethana.com/gallery/data/media/4/Lianas%20in%20Interior%20of%20Lowland%20Rainforest,%20La%20Selva%20Biological%20Station,%20Costa%20Rica.jpg&amp;sa=X&amp;ved=0CAkQ8wdqFQoTCOrW1IWohcYCFYeqcgod3_UArw&amp;usg=AFQjCNFH86C6nEWLmBzcE0yoIWb9kidAX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65">
            <a:off x="5716867" y="3642311"/>
            <a:ext cx="634923" cy="47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987499">
            <a:off x="6462722" y="3109469"/>
            <a:ext cx="1409662" cy="13775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427" y="2780175"/>
            <a:ext cx="2270513" cy="111130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5230" y="4955150"/>
            <a:ext cx="2136259" cy="1494377"/>
          </a:xfrm>
          <a:prstGeom prst="rect">
            <a:avLst/>
          </a:prstGeom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35" y="5400124"/>
            <a:ext cx="1123212" cy="112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2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01667 0.184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0.05191 0.23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075 0.293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469" y="1930400"/>
            <a:ext cx="4132547" cy="3935111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322879" y="167595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smtClean="0"/>
              <a:t>2. Driver? Mechanism?</a:t>
            </a:r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5775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969" y="966594"/>
            <a:ext cx="8389621" cy="1320800"/>
          </a:xfrm>
        </p:spPr>
        <p:txBody>
          <a:bodyPr>
            <a:normAutofit/>
          </a:bodyPr>
          <a:lstStyle/>
          <a:p>
            <a:r>
              <a:rPr lang="fr-FR" dirty="0" smtClean="0"/>
              <a:t>Wing </a:t>
            </a:r>
            <a:r>
              <a:rPr lang="fr-FR" dirty="0" err="1" smtClean="0"/>
              <a:t>length</a:t>
            </a:r>
            <a:r>
              <a:rPr lang="fr-FR" dirty="0" smtClean="0"/>
              <a:t> ~ clim + NPP anomalies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027" y="1917741"/>
            <a:ext cx="7585495" cy="388077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Variable importance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84" y="4304849"/>
            <a:ext cx="4689722" cy="1888916"/>
          </a:xfrm>
          <a:prstGeom prst="rect">
            <a:avLst/>
          </a:prstGeom>
        </p:spPr>
      </p:pic>
      <p:sp>
        <p:nvSpPr>
          <p:cNvPr id="6" name="Plus 5"/>
          <p:cNvSpPr/>
          <p:nvPr/>
        </p:nvSpPr>
        <p:spPr>
          <a:xfrm>
            <a:off x="4235780" y="3270534"/>
            <a:ext cx="561877" cy="4951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5886049" y="3042074"/>
            <a:ext cx="44759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^</a:t>
            </a:r>
            <a:r>
              <a:rPr lang="fr-FR" altLang="fr-F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fr-FR" altLang="fr-FR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84" y="3192115"/>
            <a:ext cx="1168563" cy="1112734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322879" y="167595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smtClean="0"/>
              <a:t>2. Driver? Mechanism?</a:t>
            </a:r>
            <a:endParaRPr lang="fr-FR" sz="2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32992" y="2332581"/>
            <a:ext cx="2805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3600" b="1" dirty="0" err="1" smtClean="0"/>
              <a:t>Σ</a:t>
            </a:r>
            <a:r>
              <a:rPr lang="fr-FR" sz="3600" b="1" i="1" dirty="0" err="1" smtClean="0"/>
              <a:t>w</a:t>
            </a:r>
            <a:r>
              <a:rPr lang="fr-FR" sz="3600" b="1" dirty="0" smtClean="0"/>
              <a:t> </a:t>
            </a:r>
            <a:r>
              <a:rPr lang="fr-FR" sz="3600" b="1" dirty="0"/>
              <a:t>= </a:t>
            </a:r>
            <a:r>
              <a:rPr lang="fr-FR" sz="3600" b="1" dirty="0" smtClean="0"/>
              <a:t>0.58</a:t>
            </a:r>
            <a:endParaRPr lang="fr-FR" sz="3600" b="1" dirty="0"/>
          </a:p>
        </p:txBody>
      </p:sp>
      <p:sp>
        <p:nvSpPr>
          <p:cNvPr id="13" name="Multiplier 12"/>
          <p:cNvSpPr/>
          <p:nvPr/>
        </p:nvSpPr>
        <p:spPr>
          <a:xfrm>
            <a:off x="5235844" y="4990751"/>
            <a:ext cx="2014780" cy="12808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-138599" y="4415873"/>
            <a:ext cx="2805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3600" b="1" dirty="0" err="1" smtClean="0"/>
              <a:t>Σ</a:t>
            </a:r>
            <a:r>
              <a:rPr lang="fr-FR" sz="3600" b="1" i="1" dirty="0" err="1" smtClean="0"/>
              <a:t>w</a:t>
            </a:r>
            <a:r>
              <a:rPr lang="fr-FR" sz="3600" b="1" dirty="0" smtClean="0"/>
              <a:t> </a:t>
            </a:r>
            <a:r>
              <a:rPr lang="fr-FR" sz="3600" b="1" dirty="0"/>
              <a:t>= </a:t>
            </a:r>
            <a:r>
              <a:rPr lang="fr-FR" sz="3600" b="1" dirty="0" smtClean="0"/>
              <a:t>0.20</a:t>
            </a:r>
            <a:endParaRPr lang="fr-FR" sz="3600" b="1" dirty="0"/>
          </a:p>
        </p:txBody>
      </p:sp>
      <p:pic>
        <p:nvPicPr>
          <p:cNvPr id="15" name="Picture 2" descr="http://www.google.fr/url?source=imglanding&amp;ct=img&amp;q=http://www.vulgarisation-scientifique.com/wiki/uploads/Thermometre_schema.png&amp;sa=X&amp;ved=0CAkQ8wdqFQoTCNeXpvOogsYCFQQ-FAodtjQAnQ&amp;usg=AFQjCNE08uFCXqLdUCzk8R34i84Veckv6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43" y="3784228"/>
            <a:ext cx="397759" cy="14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46" y="2946868"/>
            <a:ext cx="1666932" cy="1142446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51" y="2884119"/>
            <a:ext cx="1666932" cy="1142446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30978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2160590"/>
            <a:ext cx="6347714" cy="4475880"/>
          </a:xfrm>
        </p:spPr>
        <p:txBody>
          <a:bodyPr/>
          <a:lstStyle/>
          <a:p>
            <a:r>
              <a:rPr lang="fr-FR" sz="2000" b="1" dirty="0" err="1"/>
              <a:t>Averaged</a:t>
            </a:r>
            <a:r>
              <a:rPr lang="fr-FR" sz="2000" b="1" dirty="0"/>
              <a:t> model (</a:t>
            </a:r>
            <a:r>
              <a:rPr lang="fr-FR" sz="2000" b="1" dirty="0" err="1"/>
              <a:t>weighted</a:t>
            </a:r>
            <a:r>
              <a:rPr lang="fr-FR" sz="2000" b="1" dirty="0"/>
              <a:t> on </a:t>
            </a:r>
            <a:r>
              <a:rPr lang="fr-FR" sz="2000" b="1" dirty="0" err="1"/>
              <a:t>AICw</a:t>
            </a:r>
            <a:r>
              <a:rPr lang="fr-FR" sz="2000" b="1" dirty="0"/>
              <a:t>)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>
          <a:xfrm>
            <a:off x="322879" y="167595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smtClean="0"/>
              <a:t>2. Driver? Mechanism?</a:t>
            </a:r>
            <a:endParaRPr lang="fr-FR" sz="2800" b="1" dirty="0" smtClean="0"/>
          </a:p>
        </p:txBody>
      </p:sp>
      <p:pic>
        <p:nvPicPr>
          <p:cNvPr id="20" name="Image 19"/>
          <p:cNvPicPr/>
          <p:nvPr/>
        </p:nvPicPr>
        <p:blipFill>
          <a:blip r:embed="rId2"/>
          <a:stretch>
            <a:fillRect/>
          </a:stretch>
        </p:blipFill>
        <p:spPr>
          <a:xfrm>
            <a:off x="1626248" y="3650984"/>
            <a:ext cx="5760720" cy="3115945"/>
          </a:xfrm>
          <a:prstGeom prst="rect">
            <a:avLst/>
          </a:prstGeom>
        </p:spPr>
      </p:pic>
      <p:sp>
        <p:nvSpPr>
          <p:cNvPr id="27" name="Plus 26"/>
          <p:cNvSpPr/>
          <p:nvPr/>
        </p:nvSpPr>
        <p:spPr>
          <a:xfrm>
            <a:off x="2999882" y="3310719"/>
            <a:ext cx="561877" cy="4951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>
            <a:spLocks noChangeArrowheads="1"/>
          </p:cNvSpPr>
          <p:nvPr/>
        </p:nvSpPr>
        <p:spPr bwMode="auto">
          <a:xfrm>
            <a:off x="4650151" y="3082259"/>
            <a:ext cx="44759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^</a:t>
            </a:r>
            <a:r>
              <a:rPr lang="fr-FR" altLang="fr-F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fr-FR" altLang="fr-FR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48" y="2987053"/>
            <a:ext cx="1666932" cy="1142446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53" y="2924304"/>
            <a:ext cx="1666932" cy="1142446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37" name="Picture 2" descr="http://www.google.fr/url?source=imglanding&amp;ct=img&amp;q=http://www.vulgarisation-scientifique.com/wiki/uploads/Thermometre_schema.png&amp;sa=X&amp;ved=0CAkQ8wdqFQoTCNeXpvOogsYCFQQ-FAodtjQAnQ&amp;usg=AFQjCNE08uFCXqLdUCzk8R34i84Veckv6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31" y="2809298"/>
            <a:ext cx="397759" cy="14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lus 37"/>
          <p:cNvSpPr/>
          <p:nvPr/>
        </p:nvSpPr>
        <p:spPr>
          <a:xfrm>
            <a:off x="5315472" y="3310718"/>
            <a:ext cx="561877" cy="4951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8425"/>
            <a:ext cx="1168563" cy="111273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635765" y="3143420"/>
            <a:ext cx="1102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5400" b="1" dirty="0" smtClean="0"/>
              <a:t>~</a:t>
            </a:r>
            <a:endParaRPr lang="fr-FR" sz="5400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1" name="Titre 1"/>
          <p:cNvSpPr txBox="1">
            <a:spLocks/>
          </p:cNvSpPr>
          <p:nvPr/>
        </p:nvSpPr>
        <p:spPr>
          <a:xfrm>
            <a:off x="40969" y="966594"/>
            <a:ext cx="838962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Wing </a:t>
            </a:r>
            <a:r>
              <a:rPr lang="fr-FR" dirty="0" err="1" smtClean="0"/>
              <a:t>length</a:t>
            </a:r>
            <a:r>
              <a:rPr lang="fr-FR" dirty="0" smtClean="0"/>
              <a:t> ~ clim + NPP anomalies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788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2160590"/>
            <a:ext cx="6624080" cy="4475880"/>
          </a:xfrm>
        </p:spPr>
        <p:txBody>
          <a:bodyPr/>
          <a:lstStyle/>
          <a:p>
            <a:r>
              <a:rPr lang="fr-FR" sz="2000" b="1" dirty="0" err="1" smtClean="0"/>
              <a:t>Averaged</a:t>
            </a:r>
            <a:r>
              <a:rPr lang="fr-FR" sz="2000" b="1" dirty="0" smtClean="0"/>
              <a:t> model (</a:t>
            </a:r>
            <a:r>
              <a:rPr lang="fr-FR" sz="2000" b="1" dirty="0" err="1" smtClean="0"/>
              <a:t>weighted</a:t>
            </a:r>
            <a:r>
              <a:rPr lang="fr-FR" sz="2000" b="1" dirty="0" smtClean="0"/>
              <a:t> on </a:t>
            </a:r>
            <a:r>
              <a:rPr lang="fr-FR" sz="2000" b="1" dirty="0" err="1" smtClean="0"/>
              <a:t>AICw</a:t>
            </a:r>
            <a:r>
              <a:rPr lang="fr-FR" sz="2000" b="1" dirty="0" smtClean="0"/>
              <a:t>)</a:t>
            </a:r>
            <a:endParaRPr lang="fr-FR" sz="2000" b="1" dirty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>
              <a:buFont typeface="Symbol" panose="05050102010706020507" pitchFamily="18" charset="2"/>
              <a:buChar char="Þ"/>
            </a:pPr>
            <a:r>
              <a:rPr lang="fr-FR" b="1" dirty="0" err="1" smtClean="0"/>
              <a:t>Response</a:t>
            </a:r>
            <a:r>
              <a:rPr lang="fr-FR" b="1" dirty="0" smtClean="0"/>
              <a:t>  =  </a:t>
            </a:r>
            <a:r>
              <a:rPr lang="fr-FR" b="1" dirty="0" err="1" smtClean="0"/>
              <a:t>between</a:t>
            </a:r>
            <a:r>
              <a:rPr lang="fr-FR" b="1" dirty="0" smtClean="0"/>
              <a:t> </a:t>
            </a:r>
            <a:r>
              <a:rPr lang="fr-FR" b="1" dirty="0" err="1" smtClean="0"/>
              <a:t>species</a:t>
            </a:r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13" name="Picture 8" descr="http://img.nundafoto.net/-/data/gallery/photos/7/17/3857l-fauvette-a-tete-noire-sylvia-atricapi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7822" y="4274377"/>
            <a:ext cx="1993749" cy="141782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www.oiseaux.net/photos/jean-claude.jamoulle/images/merle.noir.jcja.10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7260" y="5415517"/>
            <a:ext cx="2073179" cy="144248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7820" y="3155050"/>
            <a:ext cx="2218197" cy="1435102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6" name="Picture 12" descr="http://birdsofkazakhstan.com/wp-content/uploads/2009/12/Acrocephalus-scirpaceus-Fetisovo-Mangghystau-province-Kazakhstan-1-September-2010-Patrick-Palmen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7260" y="2151037"/>
            <a:ext cx="1994311" cy="132758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raoulkonanz.com/Portfolio/oisMesanges/slides/05_MesangeBleu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0045" y="1115289"/>
            <a:ext cx="1993749" cy="1329166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rene.dumoulin.oiseaux.net/images/pouillot.fitis.redu.3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8304" y="123434"/>
            <a:ext cx="1772222" cy="1329167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8425"/>
            <a:ext cx="1168563" cy="1112734"/>
          </a:xfrm>
          <a:prstGeom prst="rect">
            <a:avLst/>
          </a:prstGeom>
        </p:spPr>
      </p:pic>
      <p:sp>
        <p:nvSpPr>
          <p:cNvPr id="20" name="Espace réservé du contenu 2"/>
          <p:cNvSpPr txBox="1">
            <a:spLocks/>
          </p:cNvSpPr>
          <p:nvPr/>
        </p:nvSpPr>
        <p:spPr>
          <a:xfrm>
            <a:off x="322879" y="167595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smtClean="0"/>
              <a:t>2. Driver? Mechanism?</a:t>
            </a:r>
            <a:endParaRPr lang="fr-FR" sz="2800" b="1" dirty="0" smtClean="0"/>
          </a:p>
        </p:txBody>
      </p:sp>
      <p:sp>
        <p:nvSpPr>
          <p:cNvPr id="21" name="Plus 20"/>
          <p:cNvSpPr/>
          <p:nvPr/>
        </p:nvSpPr>
        <p:spPr>
          <a:xfrm>
            <a:off x="2999882" y="3310719"/>
            <a:ext cx="561877" cy="4951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>
            <a:spLocks noChangeArrowheads="1"/>
          </p:cNvSpPr>
          <p:nvPr/>
        </p:nvSpPr>
        <p:spPr bwMode="auto">
          <a:xfrm>
            <a:off x="4650151" y="3082259"/>
            <a:ext cx="447597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6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^</a:t>
            </a:r>
            <a:r>
              <a:rPr lang="fr-FR" altLang="fr-FR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endParaRPr lang="fr-FR" altLang="fr-FR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248" y="2987053"/>
            <a:ext cx="1666932" cy="1142446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653" y="2924304"/>
            <a:ext cx="1666932" cy="1142446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25" name="Picture 2" descr="http://www.google.fr/url?source=imglanding&amp;ct=img&amp;q=http://www.vulgarisation-scientifique.com/wiki/uploads/Thermometre_schema.png&amp;sa=X&amp;ved=0CAkQ8wdqFQoTCNeXpvOogsYCFQQ-FAodtjQAnQ&amp;usg=AFQjCNE08uFCXqLdUCzk8R34i84Veckv6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31" y="2809298"/>
            <a:ext cx="397759" cy="14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Plus 26"/>
          <p:cNvSpPr/>
          <p:nvPr/>
        </p:nvSpPr>
        <p:spPr>
          <a:xfrm>
            <a:off x="5315472" y="3310718"/>
            <a:ext cx="561877" cy="49511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0653" y="4928292"/>
            <a:ext cx="7820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Symbol" panose="05050102010706020507" pitchFamily="18" charset="2"/>
              <a:buChar char="Þ"/>
            </a:pPr>
            <a:r>
              <a:rPr lang="fr-FR" sz="2000" b="1" dirty="0" err="1"/>
              <a:t>Weak</a:t>
            </a:r>
            <a:r>
              <a:rPr lang="fr-FR" sz="2000" b="1" dirty="0"/>
              <a:t> </a:t>
            </a:r>
            <a:r>
              <a:rPr lang="fr-FR" sz="2000" b="1" dirty="0" err="1"/>
              <a:t>effect</a:t>
            </a:r>
            <a:r>
              <a:rPr lang="fr-FR" sz="2000" b="1" dirty="0"/>
              <a:t>: </a:t>
            </a:r>
            <a:r>
              <a:rPr lang="fr-FR" sz="2000" b="1" dirty="0" err="1"/>
              <a:t>explains</a:t>
            </a:r>
            <a:r>
              <a:rPr lang="fr-FR" sz="2000" b="1" dirty="0"/>
              <a:t> </a:t>
            </a:r>
            <a:r>
              <a:rPr lang="fr-FR" sz="2000" b="1" u="sng" dirty="0" smtClean="0"/>
              <a:t>6% </a:t>
            </a:r>
            <a:r>
              <a:rPr lang="fr-FR" sz="2000" b="1" u="sng" dirty="0"/>
              <a:t>of the temporal variance</a:t>
            </a:r>
            <a:endParaRPr lang="fr-FR" sz="2000" b="1" dirty="0"/>
          </a:p>
        </p:txBody>
      </p:sp>
      <p:sp>
        <p:nvSpPr>
          <p:cNvPr id="28" name="Rectangle 27"/>
          <p:cNvSpPr/>
          <p:nvPr/>
        </p:nvSpPr>
        <p:spPr>
          <a:xfrm>
            <a:off x="635765" y="3143420"/>
            <a:ext cx="11023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5400" b="1" dirty="0" smtClean="0"/>
              <a:t>~</a:t>
            </a:r>
            <a:endParaRPr lang="fr-FR" sz="5400" b="1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40969" y="966594"/>
            <a:ext cx="838962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Wing </a:t>
            </a:r>
            <a:r>
              <a:rPr lang="fr-FR" dirty="0" err="1" smtClean="0"/>
              <a:t>length</a:t>
            </a:r>
            <a:r>
              <a:rPr lang="fr-FR" dirty="0" smtClean="0"/>
              <a:t> ~ clim + NPP anomalies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4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http://img3.wikia.nocookie.net/__cb20130127165140/runescape/images/6/63/Weight_%281kg%29_det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560" y="2290571"/>
            <a:ext cx="2737009" cy="319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322879" y="167595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smtClean="0"/>
              <a:t>2. Driver? Mechanism?</a:t>
            </a:r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963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079" y="945377"/>
            <a:ext cx="7528561" cy="1320800"/>
          </a:xfrm>
        </p:spPr>
        <p:txBody>
          <a:bodyPr>
            <a:normAutofit/>
          </a:bodyPr>
          <a:lstStyle/>
          <a:p>
            <a:r>
              <a:rPr lang="fr-FR" dirty="0" smtClean="0"/>
              <a:t>Body mass ~ clim + NPP anomalies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8" y="2160590"/>
            <a:ext cx="7585495" cy="388077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Best model (AIC)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84" y="4304849"/>
            <a:ext cx="4689722" cy="1888916"/>
          </a:xfrm>
          <a:prstGeom prst="rect">
            <a:avLst/>
          </a:prstGeom>
        </p:spPr>
      </p:pic>
      <p:pic>
        <p:nvPicPr>
          <p:cNvPr id="10" name="Picture 2" descr="http://img3.wikia.nocookie.net/__cb20130127165140/runescape/images/6/63/Weight_%281kg%29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7" y="3204971"/>
            <a:ext cx="1151295" cy="13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4641367" y="3338306"/>
            <a:ext cx="2630757" cy="790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 smtClean="0"/>
              <a:t>* </a:t>
            </a:r>
            <a:r>
              <a:rPr lang="fr-FR" sz="3600" b="1" dirty="0" err="1" smtClean="0"/>
              <a:t>Species</a:t>
            </a:r>
            <a:endParaRPr lang="fr-FR" sz="3600" b="1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22879" y="167595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smtClean="0"/>
              <a:t>2. Driver? Mechanism?</a:t>
            </a:r>
            <a:endParaRPr lang="fr-FR" sz="2800" b="1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849" y="3168430"/>
            <a:ext cx="1386558" cy="9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8" y="2160590"/>
            <a:ext cx="7585495" cy="388077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Best model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84" y="4304849"/>
            <a:ext cx="4689722" cy="1888916"/>
          </a:xfrm>
          <a:prstGeom prst="rect">
            <a:avLst/>
          </a:prstGeom>
        </p:spPr>
      </p:pic>
      <p:pic>
        <p:nvPicPr>
          <p:cNvPr id="10" name="Picture 2" descr="http://img3.wikia.nocookie.net/__cb20130127165140/runescape/images/6/63/Weight_%281kg%29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7" y="3204971"/>
            <a:ext cx="1151295" cy="13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4641367" y="3338306"/>
            <a:ext cx="2630757" cy="790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 smtClean="0"/>
              <a:t>* </a:t>
            </a:r>
            <a:r>
              <a:rPr lang="fr-FR" sz="3600" b="1" dirty="0" err="1" smtClean="0"/>
              <a:t>Species</a:t>
            </a:r>
            <a:endParaRPr lang="fr-FR" sz="3600" b="1" dirty="0" smtClean="0"/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322879" y="167595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smtClean="0"/>
              <a:t>2. Driver? Mechanism?</a:t>
            </a:r>
            <a:endParaRPr lang="fr-FR" sz="2800" b="1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849" y="3168430"/>
            <a:ext cx="1386558" cy="9840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63809" y="2240398"/>
            <a:ext cx="3243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3600" b="1" dirty="0" err="1"/>
              <a:t>AICw</a:t>
            </a:r>
            <a:r>
              <a:rPr lang="fr-FR" sz="3600" b="1" dirty="0"/>
              <a:t> = </a:t>
            </a:r>
            <a:r>
              <a:rPr lang="fr-FR" sz="3600" b="1" dirty="0" smtClean="0"/>
              <a:t>0.87</a:t>
            </a:r>
            <a:endParaRPr lang="fr-FR" sz="3600" b="1" dirty="0"/>
          </a:p>
        </p:txBody>
      </p:sp>
      <p:sp>
        <p:nvSpPr>
          <p:cNvPr id="12" name="Multiplier 11"/>
          <p:cNvSpPr/>
          <p:nvPr/>
        </p:nvSpPr>
        <p:spPr>
          <a:xfrm>
            <a:off x="1804174" y="4990751"/>
            <a:ext cx="2014780" cy="12808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Multiplier 13"/>
          <p:cNvSpPr/>
          <p:nvPr/>
        </p:nvSpPr>
        <p:spPr>
          <a:xfrm>
            <a:off x="5235844" y="4990751"/>
            <a:ext cx="2014780" cy="128080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259079" y="945377"/>
            <a:ext cx="752856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Body mass ~ clim + NPP anomalies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46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Climate</a:t>
            </a:r>
            <a:r>
              <a:rPr lang="fr-FR" dirty="0" smtClean="0"/>
              <a:t> drives body size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to </a:t>
            </a:r>
            <a:r>
              <a:rPr lang="fr-FR" dirty="0" err="1" smtClean="0"/>
              <a:t>climate</a:t>
            </a:r>
            <a:r>
              <a:rPr lang="fr-FR" dirty="0" smtClean="0"/>
              <a:t> change?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59">
            <a:off x="-24924" y="2733623"/>
            <a:ext cx="7064222" cy="417475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014">
            <a:off x="2658847" y="4608371"/>
            <a:ext cx="6532549" cy="34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473" y="472218"/>
            <a:ext cx="1612036" cy="1144034"/>
          </a:xfrm>
          <a:prstGeom prst="rect">
            <a:avLst/>
          </a:prstGeom>
        </p:spPr>
      </p:pic>
      <p:pic>
        <p:nvPicPr>
          <p:cNvPr id="8" name="Picture 2" descr="http://img3.wikia.nocookie.net/__cb20130127165140/runescape/images/6/63/Weight_%281kg%29_detai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2" y="305575"/>
            <a:ext cx="1151295" cy="13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mon Blackbi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002" y="4562827"/>
            <a:ext cx="2066865" cy="13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4010" y="679966"/>
            <a:ext cx="6347713" cy="1320800"/>
          </a:xfrm>
        </p:spPr>
        <p:txBody>
          <a:bodyPr/>
          <a:lstStyle/>
          <a:p>
            <a:r>
              <a:rPr lang="fr-FR" dirty="0" smtClean="0"/>
              <a:t>Mass ~ </a:t>
            </a:r>
            <a:r>
              <a:rPr lang="fr-FR" dirty="0" err="1" smtClean="0"/>
              <a:t>Precipitation</a:t>
            </a:r>
            <a:r>
              <a:rPr lang="fr-FR" dirty="0" smtClean="0"/>
              <a:t>*</a:t>
            </a:r>
            <a:r>
              <a:rPr lang="fr-FR" dirty="0" err="1" smtClean="0"/>
              <a:t>Species</a:t>
            </a:r>
            <a:endParaRPr lang="fr-FR" dirty="0"/>
          </a:p>
        </p:txBody>
      </p:sp>
      <p:pic>
        <p:nvPicPr>
          <p:cNvPr id="1026" name="Picture 2" descr="File:Toulouse - Sturnus vulgaris - 2012-02-26 - 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" y="4193157"/>
            <a:ext cx="1346889" cy="17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8/88/Song_thrush.jpg/1280px-Song_thrus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4" y="5617337"/>
            <a:ext cx="1555318" cy="116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lus 8"/>
          <p:cNvSpPr/>
          <p:nvPr/>
        </p:nvSpPr>
        <p:spPr>
          <a:xfrm>
            <a:off x="1132393" y="2507494"/>
            <a:ext cx="1639550" cy="155414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Moins 3"/>
          <p:cNvSpPr/>
          <p:nvPr/>
        </p:nvSpPr>
        <p:spPr>
          <a:xfrm>
            <a:off x="7596491" y="2623331"/>
            <a:ext cx="1078523" cy="1190577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32" name="Picture 8" descr="Description de cette image, également commentée ci-aprè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71" y="3999112"/>
            <a:ext cx="1711570" cy="171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3457867" y="2690456"/>
            <a:ext cx="3762173" cy="4092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6600" b="1" dirty="0" smtClean="0">
                <a:solidFill>
                  <a:srgbClr val="FF0000"/>
                </a:solidFill>
              </a:rPr>
              <a:t>NS</a:t>
            </a:r>
          </a:p>
          <a:p>
            <a:pPr algn="ctr"/>
            <a:endParaRPr lang="fr-FR" sz="6600" b="1" dirty="0">
              <a:solidFill>
                <a:srgbClr val="FF0000"/>
              </a:solidFill>
            </a:endParaRPr>
          </a:p>
          <a:p>
            <a:pPr algn="ctr"/>
            <a:r>
              <a:rPr lang="fr-FR" sz="5200" b="1" dirty="0">
                <a:solidFill>
                  <a:schemeClr val="tx1"/>
                </a:solidFill>
              </a:rPr>
              <a:t>3</a:t>
            </a:r>
            <a:r>
              <a:rPr lang="fr-FR" sz="5200" b="1" dirty="0" smtClean="0">
                <a:solidFill>
                  <a:schemeClr val="tx1"/>
                </a:solidFill>
              </a:rPr>
              <a:t>7 </a:t>
            </a:r>
            <a:r>
              <a:rPr lang="fr-FR" sz="5200" b="1" dirty="0" err="1" smtClean="0">
                <a:solidFill>
                  <a:schemeClr val="tx1"/>
                </a:solidFill>
              </a:rPr>
              <a:t>species</a:t>
            </a:r>
            <a:endParaRPr lang="fr-FR" sz="6000" b="1" dirty="0">
              <a:solidFill>
                <a:schemeClr val="tx1"/>
              </a:solidFill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155277" y="1801456"/>
            <a:ext cx="8591908" cy="790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b="1" dirty="0" err="1" smtClean="0"/>
              <a:t>Explains</a:t>
            </a:r>
            <a:r>
              <a:rPr lang="fr-FR" sz="3600" b="1" dirty="0" smtClean="0"/>
              <a:t> 20% of the temporal variance</a:t>
            </a:r>
          </a:p>
        </p:txBody>
      </p:sp>
    </p:spTree>
    <p:extLst>
      <p:ext uri="{BB962C8B-B14F-4D97-AF65-F5344CB8AC3E}">
        <p14:creationId xmlns:p14="http://schemas.microsoft.com/office/powerpoint/2010/main" val="233510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3942" y="621790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fr-FR" dirty="0"/>
              <a:t>Wing </a:t>
            </a:r>
            <a:r>
              <a:rPr lang="fr-FR" dirty="0" err="1"/>
              <a:t>length-adjusted</a:t>
            </a:r>
            <a:r>
              <a:rPr lang="fr-FR" dirty="0"/>
              <a:t> body mass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err="1" smtClean="0"/>
              <a:t>Results</a:t>
            </a:r>
            <a:r>
              <a:rPr lang="fr-FR" sz="2400" dirty="0" smtClean="0"/>
              <a:t> </a:t>
            </a:r>
            <a:r>
              <a:rPr lang="fr-FR" sz="2400" dirty="0" err="1" smtClean="0"/>
              <a:t>similar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body mass</a:t>
            </a:r>
            <a:endParaRPr lang="fr-FR" sz="2400" dirty="0"/>
          </a:p>
        </p:txBody>
      </p:sp>
      <p:pic>
        <p:nvPicPr>
          <p:cNvPr id="4" name="Picture 2" descr="http://img3.wikia.nocookie.net/__cb20130127165140/runescape/images/6/63/Weight_%281kg%29_deta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014" y="3659654"/>
            <a:ext cx="1151295" cy="134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08" y="3389595"/>
            <a:ext cx="3132494" cy="2129713"/>
          </a:xfrm>
          <a:prstGeom prst="rect">
            <a:avLst/>
          </a:prstGeom>
        </p:spPr>
      </p:pic>
      <p:sp>
        <p:nvSpPr>
          <p:cNvPr id="6" name="Égal 5"/>
          <p:cNvSpPr/>
          <p:nvPr/>
        </p:nvSpPr>
        <p:spPr>
          <a:xfrm>
            <a:off x="3444240" y="3733800"/>
            <a:ext cx="1417320" cy="13335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0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330628" y="1669504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/>
              <a:t>3. </a:t>
            </a:r>
            <a:r>
              <a:rPr lang="fr-FR" sz="2800" b="1" dirty="0" err="1" smtClean="0"/>
              <a:t>Different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response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between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species</a:t>
            </a:r>
            <a:r>
              <a:rPr lang="fr-FR" sz="28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53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For body mass and « body condition »: </a:t>
            </a:r>
            <a:r>
              <a:rPr lang="fr-FR" dirty="0" err="1" smtClean="0"/>
              <a:t>Yes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30628" y="1669504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/>
              <a:t>3. </a:t>
            </a:r>
            <a:r>
              <a:rPr lang="fr-FR" sz="2800" b="1" dirty="0" err="1" smtClean="0"/>
              <a:t>Different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response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between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species</a:t>
            </a:r>
            <a:r>
              <a:rPr lang="fr-FR" sz="2800" b="1" dirty="0" smtClean="0"/>
              <a:t>?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30628" y="4687022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/>
              <a:t>3.1 </a:t>
            </a:r>
            <a:r>
              <a:rPr lang="fr-FR" sz="2800" b="1" dirty="0" err="1" smtClean="0"/>
              <a:t>Why</a:t>
            </a:r>
            <a:r>
              <a:rPr lang="fr-FR" sz="2800" b="1" dirty="0" smtClean="0"/>
              <a:t>?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865761" y="3386332"/>
            <a:ext cx="2630757" cy="790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dirty="0" smtClean="0"/>
              <a:t>* </a:t>
            </a:r>
            <a:r>
              <a:rPr lang="fr-FR" sz="3200" b="1" dirty="0" err="1" smtClean="0"/>
              <a:t>Species</a:t>
            </a:r>
            <a:endParaRPr lang="fr-FR" sz="3200" b="1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9830" y="3217270"/>
            <a:ext cx="1245212" cy="8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1490" y="1451140"/>
            <a:ext cx="6347714" cy="521636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Traits</a:t>
            </a:r>
          </a:p>
          <a:p>
            <a:endParaRPr lang="fr-FR" sz="2800" dirty="0"/>
          </a:p>
          <a:p>
            <a:endParaRPr lang="fr-FR" dirty="0" smtClean="0"/>
          </a:p>
          <a:p>
            <a:pPr lvl="1"/>
            <a:r>
              <a:rPr lang="fr-FR" dirty="0" smtClean="0"/>
              <a:t>Habitat </a:t>
            </a:r>
            <a:r>
              <a:rPr lang="fr-FR" dirty="0" err="1" smtClean="0"/>
              <a:t>specialisation</a:t>
            </a:r>
            <a:endParaRPr lang="fr-FR" dirty="0" smtClean="0"/>
          </a:p>
          <a:p>
            <a:pPr lvl="1"/>
            <a:r>
              <a:rPr lang="fr-FR" dirty="0" err="1" smtClean="0"/>
              <a:t>Breeding</a:t>
            </a:r>
            <a:r>
              <a:rPr lang="fr-FR" dirty="0" smtClean="0"/>
              <a:t> habitat type</a:t>
            </a:r>
          </a:p>
          <a:p>
            <a:pPr lvl="1"/>
            <a:r>
              <a:rPr lang="fr-FR" dirty="0" smtClean="0"/>
              <a:t>Thermal </a:t>
            </a:r>
            <a:r>
              <a:rPr lang="fr-FR" dirty="0" err="1" smtClean="0"/>
              <a:t>specialisation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Migration </a:t>
            </a:r>
            <a:r>
              <a:rPr lang="fr-FR" dirty="0" err="1" smtClean="0"/>
              <a:t>strategy</a:t>
            </a:r>
            <a:endParaRPr lang="fr-FR" dirty="0" smtClean="0"/>
          </a:p>
          <a:p>
            <a:pPr lvl="1"/>
            <a:r>
              <a:rPr lang="fr-FR" dirty="0" err="1" smtClean="0"/>
              <a:t>Number</a:t>
            </a:r>
            <a:r>
              <a:rPr lang="fr-FR" dirty="0" smtClean="0"/>
              <a:t> of </a:t>
            </a:r>
            <a:r>
              <a:rPr lang="fr-FR" dirty="0" err="1" smtClean="0"/>
              <a:t>brood</a:t>
            </a:r>
            <a:endParaRPr lang="fr-FR" dirty="0" smtClean="0"/>
          </a:p>
          <a:p>
            <a:pPr lvl="1"/>
            <a:r>
              <a:rPr lang="fr-FR" dirty="0" err="1" smtClean="0"/>
              <a:t>Prefered</a:t>
            </a:r>
            <a:r>
              <a:rPr lang="fr-FR" dirty="0" smtClean="0"/>
              <a:t> </a:t>
            </a:r>
            <a:r>
              <a:rPr lang="fr-FR" dirty="0" err="1" smtClean="0"/>
              <a:t>feeding</a:t>
            </a:r>
            <a:r>
              <a:rPr lang="fr-FR" dirty="0" smtClean="0"/>
              <a:t> </a:t>
            </a:r>
            <a:r>
              <a:rPr lang="fr-FR" dirty="0" err="1" smtClean="0"/>
              <a:t>substrate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0" y="117090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/>
              <a:t>3. </a:t>
            </a:r>
            <a:r>
              <a:rPr lang="fr-FR" sz="2800" b="1" dirty="0" err="1" smtClean="0"/>
              <a:t>Different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response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between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species</a:t>
            </a:r>
            <a:r>
              <a:rPr lang="fr-FR" sz="2800" b="1" dirty="0" smtClean="0"/>
              <a:t>?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91490" y="4545018"/>
            <a:ext cx="453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fr-FR" sz="2400" dirty="0" smtClean="0">
                <a:latin typeface="Arial Rounded MT Bold" panose="020F0704030504030204" pitchFamily="34" charset="0"/>
              </a:rPr>
              <a:t>Natural </a:t>
            </a:r>
            <a:r>
              <a:rPr lang="fr-FR" sz="2400" dirty="0" err="1" smtClean="0">
                <a:latin typeface="Arial Rounded MT Bold" panose="020F0704030504030204" pitchFamily="34" charset="0"/>
              </a:rPr>
              <a:t>history</a:t>
            </a:r>
            <a:r>
              <a:rPr lang="fr-FR" sz="2400" dirty="0" smtClean="0">
                <a:latin typeface="Arial Rounded MT Bold" panose="020F0704030504030204" pitchFamily="34" charset="0"/>
              </a:rPr>
              <a:t> traits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307" y="4991361"/>
            <a:ext cx="1570353" cy="1307533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6200000">
            <a:off x="6272527" y="5125689"/>
            <a:ext cx="893042" cy="871258"/>
          </a:xfrm>
          <a:prstGeom prst="arc">
            <a:avLst>
              <a:gd name="adj1" fmla="val 15820018"/>
              <a:gd name="adj2" fmla="val 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c 7"/>
          <p:cNvSpPr/>
          <p:nvPr/>
        </p:nvSpPr>
        <p:spPr>
          <a:xfrm rot="16200000">
            <a:off x="5908135" y="5506826"/>
            <a:ext cx="1172847" cy="1023595"/>
          </a:xfrm>
          <a:prstGeom prst="arc">
            <a:avLst>
              <a:gd name="adj1" fmla="val 15820018"/>
              <a:gd name="adj2" fmla="val 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rc 8"/>
          <p:cNvSpPr/>
          <p:nvPr/>
        </p:nvSpPr>
        <p:spPr>
          <a:xfrm rot="16200000">
            <a:off x="5981100" y="5261465"/>
            <a:ext cx="893042" cy="734916"/>
          </a:xfrm>
          <a:prstGeom prst="arc">
            <a:avLst>
              <a:gd name="adj1" fmla="val 12792984"/>
              <a:gd name="adj2" fmla="val 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c 9"/>
          <p:cNvSpPr/>
          <p:nvPr/>
        </p:nvSpPr>
        <p:spPr>
          <a:xfrm rot="16718437">
            <a:off x="5937077" y="5101541"/>
            <a:ext cx="1114965" cy="993402"/>
          </a:xfrm>
          <a:prstGeom prst="arc">
            <a:avLst>
              <a:gd name="adj1" fmla="val 13046272"/>
              <a:gd name="adj2" fmla="val 0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rc 10"/>
          <p:cNvSpPr/>
          <p:nvPr/>
        </p:nvSpPr>
        <p:spPr>
          <a:xfrm rot="16743901">
            <a:off x="6220203" y="5183125"/>
            <a:ext cx="992392" cy="1026667"/>
          </a:xfrm>
          <a:prstGeom prst="arc">
            <a:avLst>
              <a:gd name="adj1" fmla="val 13555418"/>
              <a:gd name="adj2" fmla="val 21146172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542" y="4731754"/>
            <a:ext cx="1808712" cy="1017401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3" name="Picture 2" descr="https://upload.wikimedia.org/wikipedia/commons/b/b1/Europe_satellite_glob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593" y="2193020"/>
            <a:ext cx="1307444" cy="1152848"/>
          </a:xfrm>
          <a:prstGeom prst="rect">
            <a:avLst/>
          </a:prstGeom>
          <a:noFill/>
          <a:effectLst>
            <a:glow>
              <a:schemeClr val="bg2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google.fr/url?source=imglanding&amp;ct=img&amp;q=http://www.vulgarisation-scientifique.com/wiki/uploads/Thermometre_schema.png&amp;sa=X&amp;ved=0CAkQ8wdqFQoTCNeXpvOogsYCFQQ-FAodtjQAnQ&amp;usg=AFQjCNE08uFCXqLdUCzk8R34i84Veckv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75964">
            <a:off x="5286243" y="2281640"/>
            <a:ext cx="266227" cy="98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upload.wikimedia.org/wikipedia/commons/thumb/f/f4/Forest_path_in_Yvelines_-_France.jpg/1280px-Forest_path_in_Yvelines_-_Fran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0966" y="2066898"/>
            <a:ext cx="1508720" cy="113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upload.wikimedia.org/wikipedia/commons/thumb/3/3f/Harchies_RN1gJPG.jpg/1280px-Harchies_RN1gJP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6421" y="1785913"/>
            <a:ext cx="1748856" cy="116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704" y="5164982"/>
            <a:ext cx="1523567" cy="1369329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422861" y="2307779"/>
            <a:ext cx="4534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fr-FR" sz="2400" dirty="0" err="1" smtClean="0">
                <a:latin typeface="Arial Rounded MT Bold" panose="020F0704030504030204" pitchFamily="34" charset="0"/>
              </a:rPr>
              <a:t>Ecological</a:t>
            </a:r>
            <a:r>
              <a:rPr lang="fr-FR" sz="2400" dirty="0" smtClean="0">
                <a:latin typeface="Arial Rounded MT Bold" panose="020F0704030504030204" pitchFamily="34" charset="0"/>
              </a:rPr>
              <a:t> traits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92483" y="6601824"/>
            <a:ext cx="3935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i="1" dirty="0" smtClean="0"/>
              <a:t>Picture </a:t>
            </a:r>
            <a:r>
              <a:rPr lang="fr-FR" sz="1200" i="1" dirty="0" err="1" smtClean="0"/>
              <a:t>Credit</a:t>
            </a:r>
            <a:r>
              <a:rPr lang="fr-FR" sz="1200" i="1" dirty="0"/>
              <a:t>: Gareth </a:t>
            </a:r>
            <a:r>
              <a:rPr lang="fr-FR" sz="1200" i="1" dirty="0" err="1"/>
              <a:t>aka</a:t>
            </a:r>
            <a:r>
              <a:rPr lang="fr-FR" sz="1200" i="1" dirty="0"/>
              <a:t> </a:t>
            </a:r>
            <a:r>
              <a:rPr lang="fr-FR" sz="1200" i="1" dirty="0" err="1"/>
              <a:t>Rhonddaborn</a:t>
            </a:r>
            <a:r>
              <a:rPr lang="fr-FR" sz="1200" i="1" dirty="0"/>
              <a:t> on Flickr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9274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19" y="920894"/>
            <a:ext cx="5669280" cy="478536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4" y="5264516"/>
            <a:ext cx="982989" cy="8834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17" y="5157887"/>
            <a:ext cx="982989" cy="88347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205" y="4822778"/>
            <a:ext cx="982989" cy="88347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276" y="5550607"/>
            <a:ext cx="982989" cy="883476"/>
          </a:xfrm>
          <a:prstGeom prst="rect">
            <a:avLst/>
          </a:prstGeom>
        </p:spPr>
      </p:pic>
      <p:pic>
        <p:nvPicPr>
          <p:cNvPr id="12" name="Picture 2" descr="http://img3.wikia.nocookie.net/__cb20130127165140/runescape/images/6/63/Weight_%281kg%29_det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04" y="2267331"/>
            <a:ext cx="791229" cy="92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contenu 2"/>
          <p:cNvSpPr txBox="1">
            <a:spLocks/>
          </p:cNvSpPr>
          <p:nvPr/>
        </p:nvSpPr>
        <p:spPr>
          <a:xfrm>
            <a:off x="246806" y="2998099"/>
            <a:ext cx="2280596" cy="722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6000" b="1" dirty="0" smtClean="0"/>
              <a:t>~   </a:t>
            </a:r>
          </a:p>
          <a:p>
            <a:pPr marL="0" indent="0">
              <a:buNone/>
            </a:pPr>
            <a:r>
              <a:rPr lang="fr-FR" sz="2800" b="1" dirty="0" smtClean="0"/>
              <a:t>          ±SE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0" y="117090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/>
              <a:t>3. </a:t>
            </a:r>
            <a:r>
              <a:rPr lang="fr-FR" sz="2800" b="1" dirty="0" err="1" smtClean="0"/>
              <a:t>Different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response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between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species</a:t>
            </a:r>
            <a:r>
              <a:rPr lang="fr-FR" sz="2800" b="1" dirty="0" smtClean="0"/>
              <a:t>?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602" y="790172"/>
            <a:ext cx="7882503" cy="1320800"/>
          </a:xfrm>
        </p:spPr>
        <p:txBody>
          <a:bodyPr/>
          <a:lstStyle/>
          <a:p>
            <a:r>
              <a:rPr lang="fr-FR" dirty="0" smtClean="0"/>
              <a:t>Multiple breeders are more sensitive </a:t>
            </a:r>
            <a:endParaRPr lang="fr-FR" dirty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6629415" y="1595212"/>
            <a:ext cx="722833" cy="491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dirty="0" smtClean="0"/>
              <a:t>**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04" y="3747779"/>
            <a:ext cx="1245212" cy="88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0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07" y="3153905"/>
            <a:ext cx="5439501" cy="37040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9" y="1633648"/>
            <a:ext cx="6347714" cy="3880773"/>
          </a:xfrm>
        </p:spPr>
        <p:txBody>
          <a:bodyPr>
            <a:normAutofit/>
          </a:bodyPr>
          <a:lstStyle/>
          <a:p>
            <a:r>
              <a:rPr lang="fr-FR" sz="2400" dirty="0" smtClean="0"/>
              <a:t>Positive </a:t>
            </a:r>
            <a:r>
              <a:rPr lang="fr-FR" sz="2400" dirty="0" err="1" smtClean="0"/>
              <a:t>effect</a:t>
            </a:r>
            <a:r>
              <a:rPr lang="fr-FR" sz="2400" dirty="0" smtClean="0"/>
              <a:t> of </a:t>
            </a:r>
            <a:r>
              <a:rPr lang="fr-FR" sz="2400" dirty="0" err="1" smtClean="0"/>
              <a:t>precipitation</a:t>
            </a:r>
            <a:endParaRPr lang="fr-FR" sz="2400" dirty="0"/>
          </a:p>
          <a:p>
            <a:pPr marL="457200" lvl="1" indent="0">
              <a:buNone/>
            </a:pPr>
            <a:r>
              <a:rPr lang="fr-FR" sz="2000" dirty="0" err="1" smtClean="0"/>
              <a:t>Prefered</a:t>
            </a:r>
            <a:r>
              <a:rPr lang="fr-FR" sz="2000" dirty="0" smtClean="0"/>
              <a:t> </a:t>
            </a:r>
            <a:r>
              <a:rPr lang="fr-FR" sz="2000" dirty="0" err="1" smtClean="0"/>
              <a:t>substrate</a:t>
            </a:r>
            <a:r>
              <a:rPr lang="fr-FR" sz="2000" dirty="0" smtClean="0"/>
              <a:t> = </a:t>
            </a:r>
            <a:r>
              <a:rPr lang="fr-FR" sz="2000" dirty="0" err="1" smtClean="0"/>
              <a:t>ground</a:t>
            </a:r>
            <a:r>
              <a:rPr lang="fr-FR" sz="2000" dirty="0" smtClean="0"/>
              <a:t> + </a:t>
            </a:r>
            <a:r>
              <a:rPr lang="fr-FR" sz="2000" dirty="0" err="1" smtClean="0"/>
              <a:t>under</a:t>
            </a:r>
            <a:r>
              <a:rPr lang="fr-FR" sz="2000" dirty="0" smtClean="0"/>
              <a:t> </a:t>
            </a:r>
            <a:r>
              <a:rPr lang="fr-FR" sz="2000" dirty="0" err="1" smtClean="0"/>
              <a:t>ground</a:t>
            </a:r>
            <a:r>
              <a:rPr lang="fr-FR" sz="2000" dirty="0" smtClean="0"/>
              <a:t> </a:t>
            </a:r>
            <a:r>
              <a:rPr lang="fr-FR" sz="2000" b="1" dirty="0" smtClean="0"/>
              <a:t>**</a:t>
            </a:r>
            <a:endParaRPr lang="fr-FR" sz="20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819" y="3358827"/>
            <a:ext cx="3186562" cy="179244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0" y="117090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dirty="0" smtClean="0"/>
              <a:t>3. </a:t>
            </a:r>
            <a:r>
              <a:rPr lang="fr-FR" sz="2800" b="1" dirty="0" err="1" smtClean="0"/>
              <a:t>Different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response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between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species</a:t>
            </a:r>
            <a:r>
              <a:rPr lang="fr-FR" sz="2800" b="1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71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49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850">
            <a:off x="105336" y="3853389"/>
            <a:ext cx="6046994" cy="30863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Discussion: </a:t>
            </a:r>
            <a:r>
              <a:rPr lang="fr-FR" dirty="0" smtClean="0"/>
              <a:t>1. Temporal </a:t>
            </a:r>
            <a:r>
              <a:rPr lang="fr-FR" dirty="0"/>
              <a:t>trend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shrink</a:t>
            </a:r>
            <a:r>
              <a:rPr lang="fr-FR" dirty="0" smtClean="0"/>
              <a:t> (</a:t>
            </a:r>
            <a:r>
              <a:rPr lang="fr-FR" dirty="0" err="1" smtClean="0"/>
              <a:t>very</a:t>
            </a:r>
            <a:r>
              <a:rPr lang="fr-FR" dirty="0" smtClean="0"/>
              <a:t> few </a:t>
            </a:r>
            <a:r>
              <a:rPr lang="fr-FR" dirty="0" err="1" smtClean="0"/>
              <a:t>here</a:t>
            </a:r>
            <a:r>
              <a:rPr lang="fr-FR" dirty="0" smtClean="0"/>
              <a:t>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046" y="2362872"/>
            <a:ext cx="2969247" cy="20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1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Discussion: 1. Temporal trend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shrink</a:t>
            </a:r>
            <a:endParaRPr lang="fr-FR" dirty="0" smtClean="0"/>
          </a:p>
          <a:p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species</a:t>
            </a:r>
            <a:r>
              <a:rPr lang="fr-FR" sz="2400" dirty="0"/>
              <a:t> </a:t>
            </a:r>
            <a:r>
              <a:rPr lang="fr-FR" sz="2400" dirty="0" err="1" smtClean="0"/>
              <a:t>increase</a:t>
            </a:r>
            <a:endParaRPr lang="fr-FR" sz="2400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850">
            <a:off x="105336" y="3853389"/>
            <a:ext cx="6046994" cy="30863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49" y="3853389"/>
            <a:ext cx="7690884" cy="562997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191" y="2459466"/>
            <a:ext cx="1848854" cy="12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5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File:Shrink Ray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06" y="1270000"/>
            <a:ext cx="7660815" cy="500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 rot="20855908">
            <a:off x="2485754" y="2966048"/>
            <a:ext cx="218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FF0000"/>
                </a:solidFill>
              </a:rPr>
              <a:t>Climate</a:t>
            </a:r>
            <a:r>
              <a:rPr lang="fr-FR" sz="2000" b="1" dirty="0" smtClean="0">
                <a:solidFill>
                  <a:srgbClr val="FF0000"/>
                </a:solidFill>
              </a:rPr>
              <a:t> change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155" y="3229750"/>
            <a:ext cx="2969247" cy="20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7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Discussion: 1. Temporal trend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850">
            <a:off x="105336" y="3853389"/>
            <a:ext cx="6046994" cy="30863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49" y="3853389"/>
            <a:ext cx="7690884" cy="56299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526">
            <a:off x="1593506" y="3659369"/>
            <a:ext cx="7838262" cy="567646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40" y="1674914"/>
            <a:ext cx="1904990" cy="1317657"/>
          </a:xfrm>
          <a:prstGeom prst="rect">
            <a:avLst/>
          </a:prstGeom>
        </p:spPr>
      </p:pic>
      <p:sp>
        <p:nvSpPr>
          <p:cNvPr id="10" name="Égal 9"/>
          <p:cNvSpPr/>
          <p:nvPr/>
        </p:nvSpPr>
        <p:spPr>
          <a:xfrm>
            <a:off x="6569630" y="2131152"/>
            <a:ext cx="803149" cy="6247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 </a:t>
            </a:r>
            <a:r>
              <a:rPr lang="fr-FR" dirty="0" err="1" smtClean="0"/>
              <a:t>shrink</a:t>
            </a:r>
            <a:endParaRPr lang="fr-FR" dirty="0" smtClean="0"/>
          </a:p>
          <a:p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species</a:t>
            </a:r>
            <a:r>
              <a:rPr lang="fr-FR" sz="2400" dirty="0"/>
              <a:t> </a:t>
            </a:r>
            <a:r>
              <a:rPr lang="fr-FR" sz="2400" dirty="0" err="1" smtClean="0"/>
              <a:t>increase</a:t>
            </a:r>
            <a:r>
              <a:rPr lang="fr-FR" sz="2400" dirty="0" smtClean="0"/>
              <a:t> </a:t>
            </a:r>
          </a:p>
          <a:p>
            <a:r>
              <a:rPr lang="fr-FR" sz="3200" b="1" u="sng" dirty="0" smtClean="0"/>
              <a:t>Most </a:t>
            </a:r>
            <a:r>
              <a:rPr lang="fr-FR" sz="3200" b="1" u="sng" dirty="0" err="1" smtClean="0"/>
              <a:t>species</a:t>
            </a:r>
            <a:r>
              <a:rPr lang="fr-FR" sz="3200" b="1" u="sng" dirty="0" smtClean="0"/>
              <a:t> do not change</a:t>
            </a:r>
            <a:endParaRPr lang="fr-FR" sz="3200" b="1" u="sng" dirty="0"/>
          </a:p>
        </p:txBody>
      </p:sp>
    </p:spTree>
    <p:extLst>
      <p:ext uri="{BB962C8B-B14F-4D97-AF65-F5344CB8AC3E}">
        <p14:creationId xmlns:p14="http://schemas.microsoft.com/office/powerpoint/2010/main" val="2574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Discussion: 1. Temporal trend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8850">
            <a:off x="105336" y="3853389"/>
            <a:ext cx="6046994" cy="30863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49" y="3853389"/>
            <a:ext cx="7690884" cy="562997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0526">
            <a:off x="1593506" y="3659369"/>
            <a:ext cx="7838262" cy="5676464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/>
              <a:t>species</a:t>
            </a:r>
            <a:r>
              <a:rPr lang="fr-FR" dirty="0"/>
              <a:t> </a:t>
            </a:r>
            <a:r>
              <a:rPr lang="fr-FR" dirty="0" err="1"/>
              <a:t>shrink</a:t>
            </a:r>
            <a:endParaRPr lang="fr-FR" dirty="0"/>
          </a:p>
          <a:p>
            <a:r>
              <a:rPr lang="fr-FR" sz="2400" dirty="0" err="1" smtClean="0"/>
              <a:t>Some</a:t>
            </a:r>
            <a:r>
              <a:rPr lang="fr-FR" sz="2400" dirty="0" smtClean="0"/>
              <a:t> </a:t>
            </a:r>
            <a:r>
              <a:rPr lang="fr-FR" sz="2400" dirty="0" err="1" smtClean="0"/>
              <a:t>species</a:t>
            </a:r>
            <a:r>
              <a:rPr lang="fr-FR" sz="2400" dirty="0"/>
              <a:t> </a:t>
            </a:r>
            <a:r>
              <a:rPr lang="fr-FR" sz="2400" dirty="0" err="1" smtClean="0"/>
              <a:t>increase</a:t>
            </a:r>
            <a:r>
              <a:rPr lang="fr-FR" sz="2400" dirty="0" smtClean="0"/>
              <a:t> </a:t>
            </a:r>
          </a:p>
          <a:p>
            <a:r>
              <a:rPr lang="fr-FR" sz="3200" b="1" u="sng" dirty="0" smtClean="0"/>
              <a:t>Most </a:t>
            </a:r>
            <a:r>
              <a:rPr lang="fr-FR" sz="3200" b="1" u="sng" dirty="0" err="1" smtClean="0"/>
              <a:t>species</a:t>
            </a:r>
            <a:r>
              <a:rPr lang="fr-FR" sz="3200" b="1" u="sng" dirty="0" smtClean="0"/>
              <a:t> do not change</a:t>
            </a:r>
            <a:endParaRPr lang="fr-FR" sz="3200" b="1" u="sng" dirty="0"/>
          </a:p>
        </p:txBody>
      </p:sp>
      <p:sp>
        <p:nvSpPr>
          <p:cNvPr id="11" name="Rectangle 10"/>
          <p:cNvSpPr/>
          <p:nvPr/>
        </p:nvSpPr>
        <p:spPr>
          <a:xfrm>
            <a:off x="5073612" y="1975924"/>
            <a:ext cx="1628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Single-</a:t>
            </a:r>
            <a:r>
              <a:rPr lang="fr-FR" dirty="0" err="1" smtClean="0"/>
              <a:t>species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150965" y="2440946"/>
            <a:ext cx="15921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b="1" dirty="0" smtClean="0"/>
              <a:t>Multi-</a:t>
            </a:r>
            <a:r>
              <a:rPr lang="fr-FR" b="1" dirty="0" err="1" smtClean="0"/>
              <a:t>species</a:t>
            </a:r>
            <a:endParaRPr lang="fr-FR" b="1" dirty="0"/>
          </a:p>
        </p:txBody>
      </p:sp>
      <p:sp>
        <p:nvSpPr>
          <p:cNvPr id="13" name="Flèche droite 12"/>
          <p:cNvSpPr/>
          <p:nvPr/>
        </p:nvSpPr>
        <p:spPr>
          <a:xfrm rot="21132720">
            <a:off x="3350741" y="2136746"/>
            <a:ext cx="1620000" cy="235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 rot="19927931">
            <a:off x="4308345" y="2492674"/>
            <a:ext cx="750285" cy="2429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droite 14"/>
          <p:cNvSpPr/>
          <p:nvPr/>
        </p:nvSpPr>
        <p:spPr>
          <a:xfrm rot="20600588">
            <a:off x="5891840" y="2861687"/>
            <a:ext cx="1162702" cy="1963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2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019" y="525780"/>
            <a:ext cx="7002781" cy="1320800"/>
          </a:xfrm>
        </p:spPr>
        <p:txBody>
          <a:bodyPr>
            <a:normAutofit fontScale="90000"/>
          </a:bodyPr>
          <a:lstStyle/>
          <a:p>
            <a:r>
              <a:rPr lang="fr-FR" sz="4900" dirty="0" smtClean="0"/>
              <a:t>Discussion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2. Body size </a:t>
            </a:r>
            <a:r>
              <a:rPr lang="fr-FR" dirty="0" err="1" smtClean="0"/>
              <a:t>dependence</a:t>
            </a:r>
            <a:r>
              <a:rPr lang="fr-FR" dirty="0" smtClean="0"/>
              <a:t> on </a:t>
            </a:r>
            <a:r>
              <a:rPr lang="fr-FR" dirty="0" err="1" smtClean="0"/>
              <a:t>climate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6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33" y="1966015"/>
            <a:ext cx="1950548" cy="1336825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99" y="4486682"/>
            <a:ext cx="6567654" cy="472848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366909" y="4492289"/>
            <a:ext cx="3358044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Main driver = Food</a:t>
            </a:r>
            <a:endParaRPr lang="fr-FR" sz="28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126" y="2378207"/>
            <a:ext cx="2060514" cy="16490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255" y="3506634"/>
            <a:ext cx="1184182" cy="84039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61" y="1881920"/>
            <a:ext cx="1168563" cy="1112734"/>
          </a:xfrm>
          <a:prstGeom prst="rect">
            <a:avLst/>
          </a:prstGeom>
        </p:spPr>
      </p:pic>
      <p:pic>
        <p:nvPicPr>
          <p:cNvPr id="13" name="Picture 2" descr="http://img3.wikia.nocookie.net/__cb20130127165140/runescape/images/6/63/Weight_%281kg%29_detail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6" y="3202720"/>
            <a:ext cx="1013384" cy="118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ccolade fermante 1"/>
          <p:cNvSpPr/>
          <p:nvPr/>
        </p:nvSpPr>
        <p:spPr>
          <a:xfrm>
            <a:off x="2830298" y="1946835"/>
            <a:ext cx="395750" cy="2667589"/>
          </a:xfrm>
          <a:prstGeom prst="rightBrace">
            <a:avLst>
              <a:gd name="adj1" fmla="val 4162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 descr="http://www.google.fr/url?source=imglanding&amp;ct=img&amp;q=http://www.vulgarisation-scientifique.com/wiki/uploads/Thermometre_schema.png&amp;sa=X&amp;ved=0CAkQ8wdqFQoTCNeXpvOogsYCFQQ-FAodtjQAnQ&amp;usg=AFQjCNE08uFCXqLdUCzk8R34i84Veckv6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447" y="2461067"/>
            <a:ext cx="402707" cy="148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321991" y="2066897"/>
            <a:ext cx="122180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800" b="1" dirty="0" smtClean="0"/>
              <a:t>&gt;</a:t>
            </a:r>
            <a:endParaRPr lang="fr-FR" sz="8000" b="1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541019" y="525780"/>
            <a:ext cx="7002781" cy="1320800"/>
          </a:xfrm>
        </p:spPr>
        <p:txBody>
          <a:bodyPr>
            <a:normAutofit fontScale="90000"/>
          </a:bodyPr>
          <a:lstStyle/>
          <a:p>
            <a:r>
              <a:rPr lang="fr-FR" sz="4900" dirty="0" smtClean="0"/>
              <a:t>Discussion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2. Body size </a:t>
            </a:r>
            <a:r>
              <a:rPr lang="fr-FR" dirty="0" err="1" smtClean="0"/>
              <a:t>dependence</a:t>
            </a:r>
            <a:r>
              <a:rPr lang="fr-FR" dirty="0" smtClean="0"/>
              <a:t> on </a:t>
            </a:r>
            <a:r>
              <a:rPr lang="fr-FR" dirty="0" err="1" smtClean="0"/>
              <a:t>climate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616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03" y="1668036"/>
            <a:ext cx="4208109" cy="507811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554" y="2046290"/>
            <a:ext cx="7753710" cy="3880773"/>
          </a:xfrm>
        </p:spPr>
        <p:txBody>
          <a:bodyPr/>
          <a:lstStyle/>
          <a:p>
            <a:r>
              <a:rPr lang="fr-FR" sz="2000" dirty="0" err="1" smtClean="0"/>
              <a:t>Temperature</a:t>
            </a:r>
            <a:r>
              <a:rPr lang="fr-FR" dirty="0"/>
              <a:t>?</a:t>
            </a:r>
            <a:r>
              <a:rPr lang="fr-FR" dirty="0" smtClean="0"/>
              <a:t> </a:t>
            </a:r>
          </a:p>
          <a:p>
            <a:r>
              <a:rPr lang="fr-FR" sz="2200" dirty="0" smtClean="0"/>
              <a:t>Not in France (</a:t>
            </a:r>
            <a:r>
              <a:rPr lang="fr-FR" sz="2200" dirty="0" err="1" smtClean="0"/>
              <a:t>neither</a:t>
            </a:r>
            <a:r>
              <a:rPr lang="fr-FR" sz="2200" dirty="0" smtClean="0"/>
              <a:t> in </a:t>
            </a:r>
            <a:r>
              <a:rPr lang="fr-FR" sz="2200" dirty="0"/>
              <a:t>G</a:t>
            </a:r>
            <a:r>
              <a:rPr lang="fr-FR" sz="2200" dirty="0" smtClean="0"/>
              <a:t>ermany)</a:t>
            </a:r>
            <a:endParaRPr lang="fr-FR" sz="2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73" y="3334430"/>
            <a:ext cx="4977204" cy="3825074"/>
          </a:xfrm>
          <a:prstGeom prst="rect">
            <a:avLst/>
          </a:prstGeom>
        </p:spPr>
      </p:pic>
      <p:pic>
        <p:nvPicPr>
          <p:cNvPr id="6" name="Picture 2" descr="http://www.google.fr/url?source=imglanding&amp;ct=img&amp;q=http://www.vulgarisation-scientifique.com/wiki/uploads/Thermometre_schema.png&amp;sa=X&amp;ved=0CAkQ8wdqFQoTCNeXpvOogsYCFQQ-FAodtjQAnQ&amp;usg=AFQjCNE08uFCXqLdUCzk8R34i84Veckv6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92" y="3868616"/>
            <a:ext cx="592654" cy="218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41019" y="525780"/>
            <a:ext cx="7002781" cy="1320800"/>
          </a:xfrm>
        </p:spPr>
        <p:txBody>
          <a:bodyPr>
            <a:normAutofit fontScale="90000"/>
          </a:bodyPr>
          <a:lstStyle/>
          <a:p>
            <a:r>
              <a:rPr lang="fr-FR" sz="4900" dirty="0" smtClean="0"/>
              <a:t>Discussion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2. Body size </a:t>
            </a:r>
            <a:r>
              <a:rPr lang="fr-FR" dirty="0" err="1" smtClean="0"/>
              <a:t>dependence</a:t>
            </a:r>
            <a:r>
              <a:rPr lang="fr-FR" dirty="0" smtClean="0"/>
              <a:t> on </a:t>
            </a:r>
            <a:r>
              <a:rPr lang="fr-FR" dirty="0" err="1" smtClean="0"/>
              <a:t>climate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5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0999" y="2038670"/>
            <a:ext cx="7753710" cy="3880773"/>
          </a:xfrm>
        </p:spPr>
        <p:txBody>
          <a:bodyPr/>
          <a:lstStyle/>
          <a:p>
            <a:r>
              <a:rPr lang="fr-FR" dirty="0" err="1" smtClean="0"/>
              <a:t>Temperature</a:t>
            </a:r>
            <a:r>
              <a:rPr lang="fr-FR" dirty="0"/>
              <a:t>?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409" y="1788824"/>
            <a:ext cx="3852126" cy="50059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38427" y="2879275"/>
            <a:ext cx="56606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err="1" smtClean="0"/>
              <a:t>Temperature</a:t>
            </a:r>
            <a:r>
              <a:rPr lang="fr-FR" dirty="0" smtClean="0"/>
              <a:t> </a:t>
            </a:r>
            <a:r>
              <a:rPr lang="fr-FR" dirty="0" err="1"/>
              <a:t>is</a:t>
            </a:r>
            <a:r>
              <a:rPr lang="fr-FR" dirty="0"/>
              <a:t> not a major </a:t>
            </a:r>
            <a:r>
              <a:rPr lang="fr-FR" dirty="0" smtClean="0"/>
              <a:t>stress</a:t>
            </a:r>
          </a:p>
          <a:p>
            <a:pPr lvl="1"/>
            <a:r>
              <a:rPr lang="fr-FR" dirty="0" smtClean="0"/>
              <a:t>	In </a:t>
            </a:r>
            <a:r>
              <a:rPr lang="fr-FR" dirty="0" err="1" smtClean="0"/>
              <a:t>tempetare</a:t>
            </a:r>
            <a:r>
              <a:rPr lang="fr-FR" dirty="0" smtClean="0"/>
              <a:t> </a:t>
            </a:r>
            <a:r>
              <a:rPr lang="fr-FR" dirty="0" err="1" smtClean="0"/>
              <a:t>climate</a:t>
            </a:r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err="1" smtClean="0"/>
              <a:t>Tewksbury</a:t>
            </a:r>
            <a:r>
              <a:rPr lang="fr-FR" dirty="0" smtClean="0"/>
              <a:t> et al., 2008. </a:t>
            </a:r>
            <a:r>
              <a:rPr lang="fr-FR" i="1" dirty="0" smtClean="0"/>
              <a:t>Science</a:t>
            </a:r>
            <a:r>
              <a:rPr lang="fr-FR" dirty="0" smtClean="0"/>
              <a:t>, 320:1296-1297 </a:t>
            </a:r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41019" y="525780"/>
            <a:ext cx="7002781" cy="1320800"/>
          </a:xfrm>
        </p:spPr>
        <p:txBody>
          <a:bodyPr>
            <a:normAutofit fontScale="90000"/>
          </a:bodyPr>
          <a:lstStyle/>
          <a:p>
            <a:r>
              <a:rPr lang="fr-FR" sz="4900" dirty="0" smtClean="0"/>
              <a:t>Discussion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2. Body size </a:t>
            </a:r>
            <a:r>
              <a:rPr lang="fr-FR" dirty="0" err="1" smtClean="0"/>
              <a:t>dependence</a:t>
            </a:r>
            <a:r>
              <a:rPr lang="fr-FR" dirty="0" smtClean="0"/>
              <a:t> on </a:t>
            </a:r>
            <a:r>
              <a:rPr lang="fr-FR" dirty="0" err="1" smtClean="0"/>
              <a:t>climate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19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0998" y="2038670"/>
            <a:ext cx="7018021" cy="3880773"/>
          </a:xfrm>
        </p:spPr>
        <p:txBody>
          <a:bodyPr/>
          <a:lstStyle/>
          <a:p>
            <a:r>
              <a:rPr lang="fr-FR" dirty="0" smtClean="0"/>
              <a:t>Universal </a:t>
            </a:r>
            <a:r>
              <a:rPr lang="fr-FR" dirty="0" err="1" smtClean="0"/>
              <a:t>response</a:t>
            </a:r>
            <a:r>
              <a:rPr lang="fr-FR" dirty="0" smtClean="0"/>
              <a:t> to </a:t>
            </a:r>
            <a:r>
              <a:rPr lang="fr-FR" dirty="0" err="1" smtClean="0"/>
              <a:t>warming</a:t>
            </a:r>
            <a:r>
              <a:rPr lang="fr-FR" dirty="0" smtClean="0"/>
              <a:t>? =&gt; </a:t>
            </a:r>
            <a:r>
              <a:rPr lang="fr-FR" dirty="0" err="1" smtClean="0"/>
              <a:t>Depends</a:t>
            </a:r>
            <a:r>
              <a:rPr lang="fr-FR" dirty="0" smtClean="0"/>
              <a:t> on the latitude?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259">
            <a:off x="-24924" y="2733623"/>
            <a:ext cx="7064222" cy="417475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014">
            <a:off x="2658847" y="4608371"/>
            <a:ext cx="6532549" cy="3448281"/>
          </a:xfrm>
          <a:prstGeom prst="rect">
            <a:avLst/>
          </a:prstGeom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541019" y="525780"/>
            <a:ext cx="7002781" cy="1320800"/>
          </a:xfrm>
        </p:spPr>
        <p:txBody>
          <a:bodyPr>
            <a:normAutofit fontScale="90000"/>
          </a:bodyPr>
          <a:lstStyle/>
          <a:p>
            <a:r>
              <a:rPr lang="fr-FR" sz="4900" dirty="0" smtClean="0"/>
              <a:t>Discussion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2. Body size </a:t>
            </a:r>
            <a:r>
              <a:rPr lang="fr-FR" dirty="0" err="1" smtClean="0"/>
              <a:t>dependence</a:t>
            </a:r>
            <a:r>
              <a:rPr lang="fr-FR" dirty="0" smtClean="0"/>
              <a:t> on </a:t>
            </a:r>
            <a:r>
              <a:rPr lang="fr-FR" dirty="0" err="1" smtClean="0"/>
              <a:t>climate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76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8" y="2396810"/>
            <a:ext cx="9243061" cy="3880773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NDVI (‘best variable’) =&gt; </a:t>
            </a:r>
            <a:r>
              <a:rPr lang="fr-FR" sz="2800" b="1" dirty="0" err="1" smtClean="0"/>
              <a:t>Low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explanatory</a:t>
            </a:r>
            <a:r>
              <a:rPr lang="fr-FR" sz="2800" b="1" dirty="0" smtClean="0"/>
              <a:t> power</a:t>
            </a: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3217317"/>
            <a:ext cx="3268007" cy="2239757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541019" y="525780"/>
            <a:ext cx="7002781" cy="1320800"/>
          </a:xfrm>
        </p:spPr>
        <p:txBody>
          <a:bodyPr>
            <a:normAutofit fontScale="90000"/>
          </a:bodyPr>
          <a:lstStyle/>
          <a:p>
            <a:r>
              <a:rPr lang="fr-FR" sz="4900" dirty="0" smtClean="0"/>
              <a:t>Discussion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2. Body size </a:t>
            </a:r>
            <a:r>
              <a:rPr lang="fr-FR" dirty="0" err="1" smtClean="0"/>
              <a:t>dependence</a:t>
            </a:r>
            <a:r>
              <a:rPr lang="fr-FR" dirty="0" smtClean="0"/>
              <a:t> on </a:t>
            </a:r>
            <a:r>
              <a:rPr lang="fr-FR" dirty="0" err="1" smtClean="0"/>
              <a:t>climate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085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84320" cy="1320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Discussion: </a:t>
            </a:r>
            <a:br>
              <a:rPr lang="fr-FR" dirty="0" smtClean="0"/>
            </a:br>
            <a:r>
              <a:rPr lang="fr-FR" dirty="0" smtClean="0"/>
              <a:t>3. </a:t>
            </a:r>
            <a:r>
              <a:rPr lang="fr-FR" dirty="0" err="1" smtClean="0"/>
              <a:t>Differential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598" y="2160590"/>
            <a:ext cx="7330441" cy="3880773"/>
          </a:xfrm>
        </p:spPr>
        <p:txBody>
          <a:bodyPr/>
          <a:lstStyle/>
          <a:p>
            <a:r>
              <a:rPr lang="fr-FR" dirty="0" smtClean="0"/>
              <a:t>Wing </a:t>
            </a:r>
            <a:r>
              <a:rPr lang="fr-FR" dirty="0" err="1" smtClean="0"/>
              <a:t>length</a:t>
            </a:r>
            <a:r>
              <a:rPr lang="fr-FR" dirty="0" smtClean="0"/>
              <a:t> : No</a:t>
            </a:r>
          </a:p>
          <a:p>
            <a:endParaRPr lang="fr-FR" dirty="0" smtClean="0"/>
          </a:p>
          <a:p>
            <a:r>
              <a:rPr lang="fr-FR" dirty="0" smtClean="0"/>
              <a:t>Mass : </a:t>
            </a:r>
            <a:r>
              <a:rPr lang="fr-FR" sz="2000" dirty="0" err="1" smtClean="0"/>
              <a:t>Sensitivity</a:t>
            </a:r>
            <a:r>
              <a:rPr lang="fr-FR" sz="2000" dirty="0" smtClean="0"/>
              <a:t> </a:t>
            </a:r>
            <a:r>
              <a:rPr lang="fr-FR" sz="2000" dirty="0" err="1" smtClean="0"/>
              <a:t>depends</a:t>
            </a:r>
            <a:r>
              <a:rPr lang="fr-FR" sz="2000" dirty="0" smtClean="0"/>
              <a:t> on </a:t>
            </a:r>
            <a:r>
              <a:rPr lang="fr-FR" sz="2000" dirty="0" err="1" smtClean="0"/>
              <a:t>breeding</a:t>
            </a:r>
            <a:r>
              <a:rPr lang="fr-FR" sz="2000" dirty="0" smtClean="0"/>
              <a:t> and </a:t>
            </a:r>
            <a:r>
              <a:rPr lang="fr-FR" sz="2000" dirty="0" err="1" smtClean="0"/>
              <a:t>foraging</a:t>
            </a:r>
            <a:r>
              <a:rPr lang="fr-FR" sz="2000" dirty="0" smtClean="0"/>
              <a:t> </a:t>
            </a:r>
            <a:r>
              <a:rPr lang="fr-FR" sz="2000" dirty="0" err="1" smtClean="0"/>
              <a:t>strategy</a:t>
            </a:r>
            <a:r>
              <a:rPr lang="fr-FR" sz="2000" dirty="0" smtClean="0"/>
              <a:t> </a:t>
            </a:r>
            <a:endParaRPr lang="fr-FR" sz="2000" dirty="0"/>
          </a:p>
          <a:p>
            <a:pPr lvl="4"/>
            <a:endParaRPr lang="fr-FR" sz="1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730" y="4140200"/>
            <a:ext cx="1362180" cy="12242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795" y="3858260"/>
            <a:ext cx="3186562" cy="1792442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25175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Réponse détectée pour les grandes espèces</a:t>
            </a:r>
          </a:p>
          <a:p>
            <a:pPr lvl="1"/>
            <a:r>
              <a:rPr lang="fr-FR" dirty="0" smtClean="0"/>
              <a:t>Effet de la précision?</a:t>
            </a:r>
            <a:endParaRPr lang="fr-FR" dirty="0"/>
          </a:p>
        </p:txBody>
      </p:sp>
      <p:pic>
        <p:nvPicPr>
          <p:cNvPr id="4" name="Picture 4" descr="Common Blackbi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022" y="4051007"/>
            <a:ext cx="2066865" cy="13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Toulouse - Sturnus vulgaris - 2012-02-26 -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488" y="3681337"/>
            <a:ext cx="1346889" cy="17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upload.wikimedia.org/wikipedia/commons/thumb/8/88/Song_thrush.jpg/1280px-Song_thrus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814" y="5105517"/>
            <a:ext cx="1555318" cy="116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lus 6"/>
          <p:cNvSpPr/>
          <p:nvPr/>
        </p:nvSpPr>
        <p:spPr>
          <a:xfrm>
            <a:off x="1289776" y="4100976"/>
            <a:ext cx="1639550" cy="1554141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884320" cy="13208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Discussion:</a:t>
            </a:r>
            <a:br>
              <a:rPr lang="fr-FR" dirty="0" smtClean="0"/>
            </a:br>
            <a:r>
              <a:rPr lang="fr-FR" dirty="0" smtClean="0"/>
              <a:t>3. </a:t>
            </a:r>
            <a:r>
              <a:rPr lang="fr-FR" dirty="0" err="1" smtClean="0"/>
              <a:t>Differential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species</a:t>
            </a:r>
            <a:r>
              <a:rPr lang="fr-FR" dirty="0" smtClean="0"/>
              <a:t>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1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1884">
            <a:off x="-309821" y="5474265"/>
            <a:ext cx="6481412" cy="31236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10170" y="508905"/>
            <a:ext cx="342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Climate</a:t>
            </a:r>
            <a:r>
              <a:rPr lang="fr-FR" sz="3200" b="1" dirty="0" smtClean="0"/>
              <a:t> change</a:t>
            </a:r>
            <a:endParaRPr lang="fr-FR" sz="32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5" y="4562945"/>
            <a:ext cx="2969247" cy="2053789"/>
          </a:xfrm>
          <a:prstGeom prst="rect">
            <a:avLst/>
          </a:prstGeom>
        </p:spPr>
      </p:pic>
      <p:pic>
        <p:nvPicPr>
          <p:cNvPr id="7" name="Picture 2" descr="http://www.google.fr/url?source=imglanding&amp;ct=img&amp;q=http://www.vulgarisation-scientifique.com/wiki/uploads/Thermometre_schema.png&amp;sa=X&amp;ved=0CAkQ8wdqFQoTCNeXpvOogsYCFQQ-FAodtjQAnQ&amp;usg=AFQjCNE08uFCXqLdUCzk8R34i84Veckv6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34" y="1714454"/>
            <a:ext cx="773346" cy="28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droite 8"/>
          <p:cNvSpPr/>
          <p:nvPr/>
        </p:nvSpPr>
        <p:spPr>
          <a:xfrm rot="3112639">
            <a:off x="2139070" y="3831233"/>
            <a:ext cx="951949" cy="2943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950">
              <a:latin typeface="Arial Rounded MT Bold" panose="020F07040305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62275" y="2227140"/>
            <a:ext cx="1030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19548" y="4428142"/>
            <a:ext cx="251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Arial Rounded MT Bold" panose="020F0704030504030204" pitchFamily="34" charset="0"/>
              </a:rPr>
              <a:t>Size </a:t>
            </a:r>
            <a:r>
              <a:rPr lang="fr-FR" i="1" dirty="0" smtClean="0">
                <a:latin typeface="Arial Rounded MT Bold" panose="020F0704030504030204" pitchFamily="34" charset="0"/>
              </a:rPr>
              <a:t>change</a:t>
            </a:r>
            <a:endParaRPr lang="fr-FR" i="1" dirty="0">
              <a:latin typeface="Arial Rounded MT Bold" panose="020F0704030504030204" pitchFamily="34" charset="0"/>
            </a:endParaRPr>
          </a:p>
        </p:txBody>
      </p:sp>
      <p:sp>
        <p:nvSpPr>
          <p:cNvPr id="13" name="Flèche droite 12"/>
          <p:cNvSpPr/>
          <p:nvPr/>
        </p:nvSpPr>
        <p:spPr>
          <a:xfrm rot="7697765">
            <a:off x="1957553" y="1514095"/>
            <a:ext cx="951949" cy="2943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95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1884" y="1555193"/>
            <a:ext cx="8022957" cy="514782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Body size fluctuations: </a:t>
            </a:r>
            <a:r>
              <a:rPr lang="fr-FR" sz="2800" dirty="0" err="1" smtClean="0"/>
              <a:t>Minority</a:t>
            </a:r>
            <a:r>
              <a:rPr lang="fr-FR" sz="2800" dirty="0" smtClean="0"/>
              <a:t> of </a:t>
            </a:r>
            <a:r>
              <a:rPr lang="fr-FR" sz="2800" dirty="0" err="1" smtClean="0"/>
              <a:t>species</a:t>
            </a:r>
            <a:endParaRPr lang="fr-FR" sz="2800" dirty="0" smtClean="0"/>
          </a:p>
          <a:p>
            <a:r>
              <a:rPr lang="fr-FR" sz="2800" dirty="0" smtClean="0"/>
              <a:t>Food = main driver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err="1" smtClean="0"/>
              <a:t>Need</a:t>
            </a:r>
            <a:r>
              <a:rPr lang="fr-FR" sz="2800" dirty="0" smtClean="0"/>
              <a:t> to </a:t>
            </a:r>
            <a:r>
              <a:rPr lang="fr-FR" sz="2800" dirty="0" err="1" smtClean="0"/>
              <a:t>account</a:t>
            </a:r>
            <a:r>
              <a:rPr lang="fr-FR" sz="2800" dirty="0" smtClean="0"/>
              <a:t> for:</a:t>
            </a:r>
          </a:p>
          <a:p>
            <a:pPr lvl="1"/>
            <a:r>
              <a:rPr lang="fr-FR" sz="2200" dirty="0" smtClean="0"/>
              <a:t>Latitude?</a:t>
            </a:r>
          </a:p>
          <a:p>
            <a:pPr lvl="1"/>
            <a:r>
              <a:rPr lang="fr-FR" sz="2400" dirty="0" smtClean="0"/>
              <a:t>land use change?</a:t>
            </a:r>
          </a:p>
          <a:p>
            <a:pPr lvl="1"/>
            <a:r>
              <a:rPr lang="fr-FR" sz="2400" dirty="0" err="1" smtClean="0"/>
              <a:t>Human</a:t>
            </a:r>
            <a:r>
              <a:rPr lang="fr-FR" sz="2400" dirty="0" smtClean="0"/>
              <a:t> appropriation of </a:t>
            </a:r>
            <a:r>
              <a:rPr lang="fr-FR" sz="2400" dirty="0" err="1" smtClean="0"/>
              <a:t>resources</a:t>
            </a:r>
            <a:r>
              <a:rPr lang="fr-FR" sz="2400" dirty="0" smtClean="0"/>
              <a:t>?</a:t>
            </a:r>
            <a:endParaRPr lang="fr-FR" sz="2400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216" y="2103936"/>
            <a:ext cx="1568646" cy="1255385"/>
          </a:xfrm>
          <a:prstGeom prst="rect">
            <a:avLst/>
          </a:prstGeom>
        </p:spPr>
      </p:pic>
      <p:sp>
        <p:nvSpPr>
          <p:cNvPr id="5" name="Flèche à angle droit 4"/>
          <p:cNvSpPr/>
          <p:nvPr/>
        </p:nvSpPr>
        <p:spPr>
          <a:xfrm rot="5400000">
            <a:off x="1201118" y="3205228"/>
            <a:ext cx="619932" cy="58893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253344" y="3479122"/>
            <a:ext cx="54995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But </a:t>
            </a:r>
            <a:r>
              <a:rPr lang="fr-FR" sz="2800" b="1" dirty="0" err="1" smtClean="0"/>
              <a:t>Low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explanatory</a:t>
            </a:r>
            <a:r>
              <a:rPr lang="fr-FR" sz="2800" b="1" dirty="0" smtClean="0"/>
              <a:t> power</a:t>
            </a:r>
            <a:endParaRPr lang="fr-FR" sz="2800" b="1" dirty="0"/>
          </a:p>
        </p:txBody>
      </p:sp>
      <p:sp>
        <p:nvSpPr>
          <p:cNvPr id="8" name="Virage 7"/>
          <p:cNvSpPr/>
          <p:nvPr/>
        </p:nvSpPr>
        <p:spPr>
          <a:xfrm rot="10800000">
            <a:off x="4880540" y="4195527"/>
            <a:ext cx="830586" cy="8646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72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779" y="167640"/>
            <a:ext cx="6347713" cy="1320800"/>
          </a:xfrm>
        </p:spPr>
        <p:txBody>
          <a:bodyPr/>
          <a:lstStyle/>
          <a:p>
            <a:r>
              <a:rPr lang="fr-FR" dirty="0" smtClean="0"/>
              <a:t>Bonus : Quelle proportion de mesures au 1/2mm près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49" y="3567815"/>
            <a:ext cx="3824366" cy="255002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27408" y="1930400"/>
            <a:ext cx="4898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Pour chaque bagueur avec &gt; 30 mesures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Combien de mesures XX.0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Combien de mesures XX.5</a:t>
            </a:r>
          </a:p>
        </p:txBody>
      </p:sp>
    </p:spTree>
    <p:extLst>
      <p:ext uri="{BB962C8B-B14F-4D97-AF65-F5344CB8AC3E}">
        <p14:creationId xmlns:p14="http://schemas.microsoft.com/office/powerpoint/2010/main" val="40852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92" y="3282414"/>
            <a:ext cx="4440928" cy="346286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779" y="167640"/>
            <a:ext cx="6347713" cy="1320800"/>
          </a:xfrm>
        </p:spPr>
        <p:txBody>
          <a:bodyPr/>
          <a:lstStyle/>
          <a:p>
            <a:r>
              <a:rPr lang="fr-FR" dirty="0" smtClean="0"/>
              <a:t>Bonus : Quelle proportion de mesures au 1/2mm près ?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49" y="3567815"/>
            <a:ext cx="3824366" cy="255002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427408" y="1930400"/>
            <a:ext cx="489897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Pour chaque bagueur avec &gt; 30 mesures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Combien de mesures XX.0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Combien de mesures XX.5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marL="742950" lvl="1" indent="-285750">
              <a:buFont typeface="Symbol" panose="05050102010706020507" pitchFamily="18" charset="2"/>
              <a:buChar char="Þ"/>
            </a:pPr>
            <a:endParaRPr lang="fr-FR" dirty="0" smtClean="0"/>
          </a:p>
          <a:p>
            <a:r>
              <a:rPr lang="fr-FR" b="1" dirty="0" smtClean="0"/>
              <a:t>Attendu dans l’idéal: 50% de mesures XX.5 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727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7" y="2994660"/>
            <a:ext cx="5052235" cy="39395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29" y="3491615"/>
            <a:ext cx="3824366" cy="25500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7409" y="1930400"/>
            <a:ext cx="4617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Pour chaque bagueur avec &gt; 30 mesures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Combien de mesures XX.0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Combien de mesures XX.5 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endParaRPr lang="fr-FR" dirty="0"/>
          </a:p>
          <a:p>
            <a:pPr lvl="1"/>
            <a:r>
              <a:rPr lang="fr-FR" sz="2400" b="1" dirty="0" smtClean="0"/>
              <a:t>Réalité</a:t>
            </a:r>
            <a:endParaRPr lang="fr-FR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525779" y="16764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Bonus : Quelle proportion de mesures au 1/2mm près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07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7" y="2994660"/>
            <a:ext cx="5052235" cy="39395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29" y="3491615"/>
            <a:ext cx="3824366" cy="25500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56298" y="2840552"/>
            <a:ext cx="284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Mesureurs au 1/2mm</a:t>
            </a:r>
            <a:endParaRPr lang="fr-FR" sz="2000" b="1" dirty="0"/>
          </a:p>
        </p:txBody>
      </p:sp>
      <p:sp>
        <p:nvSpPr>
          <p:cNvPr id="10" name="Flèche droite 9"/>
          <p:cNvSpPr/>
          <p:nvPr/>
        </p:nvSpPr>
        <p:spPr>
          <a:xfrm rot="7858727">
            <a:off x="2563409" y="4184396"/>
            <a:ext cx="2985777" cy="275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27409" y="1930400"/>
            <a:ext cx="4617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Pour chaque bagueur avec &gt; 30 mesures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Combien de mesures XX.0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Combien de mesures XX.5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25779" y="16764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Bonus : Quelle proportion de mesures au 1/2mm près ?</a:t>
            </a:r>
            <a:endParaRPr lang="fr-FR" dirty="0"/>
          </a:p>
        </p:txBody>
      </p:sp>
      <p:sp>
        <p:nvSpPr>
          <p:cNvPr id="15" name="Accolade ouvrante 14"/>
          <p:cNvSpPr/>
          <p:nvPr/>
        </p:nvSpPr>
        <p:spPr>
          <a:xfrm rot="5400000">
            <a:off x="2854271" y="5132215"/>
            <a:ext cx="245339" cy="93726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2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7" y="2994660"/>
            <a:ext cx="5052235" cy="39395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29" y="3491615"/>
            <a:ext cx="3824366" cy="255002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28131" y="2794605"/>
            <a:ext cx="252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Mesureurs au 1mm</a:t>
            </a:r>
            <a:endParaRPr lang="fr-FR" sz="2000" b="1" dirty="0"/>
          </a:p>
        </p:txBody>
      </p:sp>
      <p:sp>
        <p:nvSpPr>
          <p:cNvPr id="9" name="Flèche droite 8"/>
          <p:cNvSpPr/>
          <p:nvPr/>
        </p:nvSpPr>
        <p:spPr>
          <a:xfrm rot="5400000">
            <a:off x="845772" y="3245927"/>
            <a:ext cx="465143" cy="251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27409" y="1930400"/>
            <a:ext cx="4617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Pour chaque bagueur avec &gt; 30 mesures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Combien de mesures XX.0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Combien de mesures XX.5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25779" y="16764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Bonus : Quelle proportion de mesures au 1/2mm près ?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 rot="7858727">
            <a:off x="2563409" y="4184396"/>
            <a:ext cx="2985777" cy="275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ouvrante 15"/>
          <p:cNvSpPr/>
          <p:nvPr/>
        </p:nvSpPr>
        <p:spPr>
          <a:xfrm rot="5400000">
            <a:off x="2854271" y="5132215"/>
            <a:ext cx="245339" cy="93726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056298" y="2840552"/>
            <a:ext cx="284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Mesureurs au 1/2mm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7761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7" y="2994660"/>
            <a:ext cx="5052235" cy="39395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29" y="3491615"/>
            <a:ext cx="3824366" cy="25500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56298" y="2840552"/>
            <a:ext cx="28474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Mesureurs au 1/2mm</a:t>
            </a:r>
            <a:endParaRPr lang="fr-FR" sz="20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1383608" y="3645723"/>
            <a:ext cx="252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Mesureurs au 1/2mm mais qui arrondissent au mm "trop souvent"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228131" y="2794605"/>
            <a:ext cx="2529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Mesureurs au 1mm</a:t>
            </a:r>
            <a:endParaRPr lang="fr-FR" sz="2000" b="1" dirty="0"/>
          </a:p>
        </p:txBody>
      </p:sp>
      <p:sp>
        <p:nvSpPr>
          <p:cNvPr id="9" name="Flèche droite 8"/>
          <p:cNvSpPr/>
          <p:nvPr/>
        </p:nvSpPr>
        <p:spPr>
          <a:xfrm rot="5400000">
            <a:off x="845772" y="3245927"/>
            <a:ext cx="465143" cy="251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Accolade ouvrante 10"/>
          <p:cNvSpPr/>
          <p:nvPr/>
        </p:nvSpPr>
        <p:spPr>
          <a:xfrm rot="5400000">
            <a:off x="1676892" y="4143805"/>
            <a:ext cx="398344" cy="1264492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27409" y="1930400"/>
            <a:ext cx="4617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fr-FR" dirty="0" smtClean="0"/>
              <a:t>Pour chaque bagueur avec &gt; 30 mesures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Combien de mesures XX.0</a:t>
            </a:r>
          </a:p>
          <a:p>
            <a:pPr marL="742950" lvl="1" indent="-285750">
              <a:buFont typeface="Symbol" panose="05050102010706020507" pitchFamily="18" charset="2"/>
              <a:buChar char="Þ"/>
            </a:pPr>
            <a:r>
              <a:rPr lang="fr-FR" dirty="0" smtClean="0"/>
              <a:t>Combien de mesures XX.5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525779" y="16764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Bonus : Quelle proportion de mesures au 1/2mm près ?</a:t>
            </a:r>
            <a:endParaRPr lang="fr-FR" dirty="0"/>
          </a:p>
        </p:txBody>
      </p:sp>
      <p:sp>
        <p:nvSpPr>
          <p:cNvPr id="15" name="Flèche droite 14"/>
          <p:cNvSpPr/>
          <p:nvPr/>
        </p:nvSpPr>
        <p:spPr>
          <a:xfrm rot="7858727">
            <a:off x="2563409" y="4184396"/>
            <a:ext cx="2985777" cy="275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ouvrante 15"/>
          <p:cNvSpPr/>
          <p:nvPr/>
        </p:nvSpPr>
        <p:spPr>
          <a:xfrm rot="5400000">
            <a:off x="2854271" y="5132215"/>
            <a:ext cx="245339" cy="937260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1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068" y="219536"/>
            <a:ext cx="6347713" cy="1320800"/>
          </a:xfrm>
        </p:spPr>
        <p:txBody>
          <a:bodyPr/>
          <a:lstStyle/>
          <a:p>
            <a:r>
              <a:rPr lang="fr-FR" dirty="0" err="1"/>
              <a:t>A</a:t>
            </a:r>
            <a:r>
              <a:rPr lang="fr-FR" dirty="0" err="1" smtClean="0"/>
              <a:t>cknowledgements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7675" y="1286359"/>
            <a:ext cx="6347714" cy="5289303"/>
          </a:xfrm>
        </p:spPr>
        <p:txBody>
          <a:bodyPr>
            <a:normAutofit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gatherers</a:t>
            </a:r>
            <a:r>
              <a:rPr lang="fr-FR" dirty="0" smtClean="0"/>
              <a:t>: All the 442 </a:t>
            </a:r>
            <a:r>
              <a:rPr lang="fr-FR" dirty="0" err="1" smtClean="0"/>
              <a:t>volonteer</a:t>
            </a:r>
            <a:r>
              <a:rPr lang="fr-FR" dirty="0" smtClean="0"/>
              <a:t> </a:t>
            </a:r>
            <a:r>
              <a:rPr lang="fr-FR" dirty="0" err="1" smtClean="0"/>
              <a:t>ringers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My</a:t>
            </a:r>
            <a:r>
              <a:rPr lang="fr-FR" dirty="0" smtClean="0"/>
              <a:t> </a:t>
            </a:r>
            <a:r>
              <a:rPr lang="fr-FR" dirty="0" err="1" smtClean="0"/>
              <a:t>supervisors</a:t>
            </a:r>
            <a:r>
              <a:rPr lang="fr-FR" dirty="0" smtClean="0"/>
              <a:t>:    </a:t>
            </a:r>
            <a:r>
              <a:rPr lang="fr-FR" dirty="0"/>
              <a:t>I</a:t>
            </a:r>
            <a:r>
              <a:rPr lang="fr-FR" dirty="0" smtClean="0"/>
              <a:t>. Le Viol                       P.-Y. Henry</a:t>
            </a:r>
          </a:p>
          <a:p>
            <a:endParaRPr lang="fr-FR" dirty="0" smtClean="0"/>
          </a:p>
          <a:p>
            <a:r>
              <a:rPr lang="fr-FR" dirty="0" err="1" smtClean="0"/>
              <a:t>Helpers</a:t>
            </a:r>
            <a:r>
              <a:rPr lang="fr-FR" dirty="0" smtClean="0"/>
              <a:t>: Manon Gislain, Pierre </a:t>
            </a:r>
            <a:r>
              <a:rPr lang="fr-FR" dirty="0" err="1" smtClean="0"/>
              <a:t>Fiquet</a:t>
            </a:r>
            <a:r>
              <a:rPr lang="fr-FR" dirty="0" smtClean="0"/>
              <a:t>, Vincent </a:t>
            </a:r>
            <a:r>
              <a:rPr lang="fr-FR" dirty="0" err="1" smtClean="0"/>
              <a:t>Devictor</a:t>
            </a:r>
            <a:r>
              <a:rPr lang="fr-FR" dirty="0" smtClean="0"/>
              <a:t>, </a:t>
            </a:r>
            <a:r>
              <a:rPr lang="fr-FR" dirty="0" err="1" smtClean="0"/>
              <a:t>Eric</a:t>
            </a:r>
            <a:r>
              <a:rPr lang="fr-FR" dirty="0" smtClean="0"/>
              <a:t> </a:t>
            </a:r>
            <a:r>
              <a:rPr lang="fr-FR" dirty="0" err="1" smtClean="0"/>
              <a:t>Edeline</a:t>
            </a:r>
            <a:r>
              <a:rPr lang="fr-FR" dirty="0" smtClean="0"/>
              <a:t>, Boris Leroy, Morgane Barbet-</a:t>
            </a:r>
            <a:r>
              <a:rPr lang="fr-FR" dirty="0" err="1" smtClean="0"/>
              <a:t>Massin</a:t>
            </a:r>
            <a:r>
              <a:rPr lang="fr-FR" dirty="0" smtClean="0"/>
              <a:t>, Karine </a:t>
            </a:r>
            <a:r>
              <a:rPr lang="fr-FR" dirty="0" err="1" smtClean="0"/>
              <a:t>Princé</a:t>
            </a:r>
            <a:r>
              <a:rPr lang="fr-FR" dirty="0" smtClean="0"/>
              <a:t>, Reto </a:t>
            </a:r>
            <a:r>
              <a:rPr lang="fr-FR" dirty="0" err="1" smtClean="0"/>
              <a:t>Schmucki</a:t>
            </a:r>
            <a:r>
              <a:rPr lang="fr-FR" dirty="0" smtClean="0"/>
              <a:t>, </a:t>
            </a:r>
            <a:r>
              <a:rPr lang="fr-FR" dirty="0" err="1" smtClean="0"/>
              <a:t>Frederic</a:t>
            </a:r>
            <a:r>
              <a:rPr lang="fr-FR" dirty="0" smtClean="0"/>
              <a:t> </a:t>
            </a:r>
            <a:r>
              <a:rPr lang="fr-FR" dirty="0" err="1" smtClean="0"/>
              <a:t>Jiguet</a:t>
            </a:r>
            <a:r>
              <a:rPr lang="fr-FR" dirty="0" smtClean="0"/>
              <a:t>, Romain Julliard</a:t>
            </a:r>
          </a:p>
          <a:p>
            <a:endParaRPr lang="fr-FR" dirty="0"/>
          </a:p>
          <a:p>
            <a:r>
              <a:rPr lang="fr-FR" dirty="0" err="1" smtClean="0"/>
              <a:t>Funder</a:t>
            </a:r>
            <a:r>
              <a:rPr lang="fr-FR" dirty="0" smtClean="0"/>
              <a:t>: </a:t>
            </a:r>
            <a:r>
              <a:rPr lang="fr-FR" dirty="0" err="1" smtClean="0"/>
              <a:t>LabEx</a:t>
            </a:r>
            <a:r>
              <a:rPr lang="fr-FR" dirty="0" smtClean="0"/>
              <a:t> </a:t>
            </a:r>
            <a:r>
              <a:rPr lang="fr-FR" dirty="0" err="1" smtClean="0"/>
              <a:t>BCDiv</a:t>
            </a:r>
            <a:endParaRPr lang="fr-FR" dirty="0"/>
          </a:p>
          <a:p>
            <a:endParaRPr lang="fr-FR" dirty="0" smtClean="0"/>
          </a:p>
          <a:p>
            <a:r>
              <a:rPr lang="fr-FR" dirty="0" err="1" smtClean="0"/>
              <a:t>Listeners</a:t>
            </a:r>
            <a:r>
              <a:rPr lang="fr-FR" dirty="0" smtClean="0"/>
              <a:t>: </a:t>
            </a:r>
            <a:r>
              <a:rPr lang="fr-FR" dirty="0" err="1" smtClean="0"/>
              <a:t>you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b="1" dirty="0" smtClean="0"/>
              <a:t>Contact: nicolas.dubos@mnhn.fr</a:t>
            </a:r>
            <a:endParaRPr lang="fr-FR" b="1" dirty="0"/>
          </a:p>
          <a:p>
            <a:endParaRPr lang="fr-FR" dirty="0"/>
          </a:p>
        </p:txBody>
      </p:sp>
      <p:pic>
        <p:nvPicPr>
          <p:cNvPr id="1026" name="Picture 2" descr="https://s-media-cache-ak0.pinimg.com/236x/6d/c4/ef/6dc4efc1927c9d8e2792aaec69d3df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174" y="3565900"/>
            <a:ext cx="2127430" cy="311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 rot="20582668">
            <a:off x="5212277" y="4420426"/>
            <a:ext cx="174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Kristen ITC" panose="03050502040202030202" pitchFamily="66" charset="0"/>
              </a:rPr>
              <a:t>THANKS</a:t>
            </a:r>
            <a:endParaRPr lang="fr-FR" b="1" dirty="0">
              <a:latin typeface="Kristen ITC" panose="03050502040202030202" pitchFamily="66" charset="0"/>
            </a:endParaRPr>
          </a:p>
        </p:txBody>
      </p:sp>
      <p:sp>
        <p:nvSpPr>
          <p:cNvPr id="6" name="Bulle ronde 5"/>
          <p:cNvSpPr/>
          <p:nvPr/>
        </p:nvSpPr>
        <p:spPr>
          <a:xfrm rot="19683934">
            <a:off x="5130666" y="4248508"/>
            <a:ext cx="1452937" cy="866343"/>
          </a:xfrm>
          <a:prstGeom prst="wedgeEllipseCallout">
            <a:avLst>
              <a:gd name="adj1" fmla="val 54775"/>
              <a:gd name="adj2" fmla="val 5786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10" y="5365622"/>
            <a:ext cx="1210041" cy="1210041"/>
          </a:xfrm>
          <a:prstGeom prst="rect">
            <a:avLst/>
          </a:prstGeom>
        </p:spPr>
      </p:pic>
      <p:pic>
        <p:nvPicPr>
          <p:cNvPr id="2050" name="Picture 2" descr="https://i1.rgstatic.net/ii/profile.image/AS%3A272303590211590@1441933643501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96" y="1806781"/>
            <a:ext cx="907145" cy="90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1.rgstatic.net/ii/profile.image/AS%3A272300188631048@1441932832616_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767" y="1800547"/>
            <a:ext cx="974030" cy="97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8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811" y="2896558"/>
            <a:ext cx="4586282" cy="35095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Reaction</a:t>
            </a:r>
            <a:r>
              <a:rPr lang="fr-FR" dirty="0"/>
              <a:t> </a:t>
            </a:r>
            <a:r>
              <a:rPr lang="fr-FR" dirty="0" err="1"/>
              <a:t>norm</a:t>
            </a:r>
            <a:r>
              <a:rPr lang="fr-FR" dirty="0"/>
              <a:t> of </a:t>
            </a:r>
            <a:r>
              <a:rPr lang="fr-FR" dirty="0" err="1"/>
              <a:t>climate</a:t>
            </a:r>
            <a:r>
              <a:rPr lang="fr-FR" dirty="0"/>
              <a:t> and </a:t>
            </a:r>
            <a:r>
              <a:rPr lang="fr-FR" dirty="0" smtClean="0"/>
              <a:t>NDVI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48734" y="1930400"/>
            <a:ext cx="6848526" cy="1320800"/>
          </a:xfrm>
        </p:spPr>
        <p:txBody>
          <a:bodyPr>
            <a:noAutofit/>
          </a:bodyPr>
          <a:lstStyle/>
          <a:p>
            <a:pPr>
              <a:buFont typeface="Symbol" panose="05050102010706020507" pitchFamily="18" charset="2"/>
              <a:buChar char="Þ"/>
            </a:pPr>
            <a:r>
              <a:rPr lang="fr-FR" sz="2200" b="1" dirty="0" err="1" smtClean="0"/>
              <a:t>Species</a:t>
            </a:r>
            <a:r>
              <a:rPr lang="fr-FR" sz="2200" b="1" dirty="0" smtClean="0"/>
              <a:t> do not </a:t>
            </a:r>
            <a:r>
              <a:rPr lang="fr-FR" sz="2200" b="1" dirty="0" err="1" smtClean="0"/>
              <a:t>shrink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when</a:t>
            </a:r>
            <a:r>
              <a:rPr lang="fr-FR" sz="2200" b="1" dirty="0" smtClean="0"/>
              <a:t> NDVI </a:t>
            </a:r>
            <a:r>
              <a:rPr lang="fr-FR" sz="2200" b="1" dirty="0" err="1" smtClean="0"/>
              <a:t>is</a:t>
            </a:r>
            <a:r>
              <a:rPr lang="fr-FR" sz="2200" b="1" dirty="0" smtClean="0"/>
              <a:t> </a:t>
            </a:r>
            <a:r>
              <a:rPr lang="fr-FR" sz="2200" b="1" dirty="0" err="1" smtClean="0"/>
              <a:t>lower</a:t>
            </a:r>
            <a:endParaRPr lang="fr-FR" sz="2200" b="1" dirty="0" smtClean="0"/>
          </a:p>
          <a:p>
            <a:pPr marL="914400" lvl="2" indent="0">
              <a:buNone/>
            </a:pPr>
            <a:r>
              <a:rPr lang="fr-FR" sz="1800" b="1" dirty="0" err="1" smtClean="0"/>
              <a:t>Low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food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availability</a:t>
            </a:r>
            <a:r>
              <a:rPr lang="fr-FR" sz="1800" b="1" dirty="0" smtClean="0"/>
              <a:t> =&gt; </a:t>
            </a:r>
            <a:r>
              <a:rPr lang="fr-FR" sz="1800" b="1" dirty="0" err="1" smtClean="0"/>
              <a:t>adults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produce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less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chicks</a:t>
            </a:r>
            <a:r>
              <a:rPr lang="fr-FR" sz="1800" b="1" dirty="0" smtClean="0"/>
              <a:t> ?</a:t>
            </a:r>
          </a:p>
          <a:p>
            <a:pPr marL="914400" lvl="2" indent="0">
              <a:buNone/>
            </a:pPr>
            <a:r>
              <a:rPr lang="fr-FR" sz="1800" b="1" dirty="0"/>
              <a:t>	</a:t>
            </a:r>
            <a:r>
              <a:rPr lang="fr-FR" sz="1800" b="1" dirty="0" smtClean="0"/>
              <a:t>						More </a:t>
            </a:r>
            <a:r>
              <a:rPr lang="fr-FR" sz="1800" b="1" dirty="0" err="1" smtClean="0"/>
              <a:t>food</a:t>
            </a:r>
            <a:r>
              <a:rPr lang="fr-FR" sz="1800" b="1" dirty="0" smtClean="0"/>
              <a:t> for </a:t>
            </a:r>
            <a:r>
              <a:rPr lang="fr-FR" sz="1800" b="1" dirty="0" err="1" smtClean="0"/>
              <a:t>chicks</a:t>
            </a:r>
            <a:endParaRPr lang="fr-FR" sz="1800" b="1" dirty="0" smtClean="0"/>
          </a:p>
        </p:txBody>
      </p:sp>
      <p:pic>
        <p:nvPicPr>
          <p:cNvPr id="13" name="Picture 8" descr="http://img.nundafoto.net/-/data/gallery/photos/7/17/3857l-fauvette-a-tete-noire-sylvia-atricapil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7822" y="4274377"/>
            <a:ext cx="1993749" cy="141782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http://www.oiseaux.net/photos/jean-claude.jamoulle/images/merle.noir.jcja.10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7260" y="5415517"/>
            <a:ext cx="2073179" cy="144248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7820" y="3155050"/>
            <a:ext cx="2218197" cy="1435102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6" name="Picture 12" descr="http://birdsofkazakhstan.com/wp-content/uploads/2009/12/Acrocephalus-scirpaceus-Fetisovo-Mangghystau-province-Kazakhstan-1-September-2010-Patrick-Palmen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7260" y="2151037"/>
            <a:ext cx="1994311" cy="132758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raoulkonanz.com/Portfolio/oisMesanges/slides/05_MesangeBleu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10045" y="1115289"/>
            <a:ext cx="1993749" cy="1329166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rene.dumoulin.oiseaux.net/images/pouillot.fitis.redu.3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8304" y="123434"/>
            <a:ext cx="1772222" cy="1329167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google.fr/url?source=imglanding&amp;ct=img&amp;q=http://www.apethana.com/gallery/data/media/4/Lianas%20in%20Interior%20of%20Lowland%20Rainforest,%20La%20Selva%20Biological%20Station,%20Costa%20Rica.jpg&amp;sa=X&amp;ved=0CAkQ8wdqFQoTCOrW1IWohcYCFYeqcgod3_UArw&amp;usg=AFQjCNFH86C6nEWLmBzcE0yoIWb9kidAX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59" y="3362427"/>
            <a:ext cx="1018801" cy="76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à angle droit 3"/>
          <p:cNvSpPr/>
          <p:nvPr/>
        </p:nvSpPr>
        <p:spPr>
          <a:xfrm rot="5400000">
            <a:off x="1186993" y="2397289"/>
            <a:ext cx="230711" cy="32504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49" y="3251200"/>
            <a:ext cx="1168563" cy="1112734"/>
          </a:xfrm>
          <a:prstGeom prst="rect">
            <a:avLst/>
          </a:prstGeom>
        </p:spPr>
      </p:pic>
      <p:sp>
        <p:nvSpPr>
          <p:cNvPr id="21" name="Flèche à angle droit 20"/>
          <p:cNvSpPr/>
          <p:nvPr/>
        </p:nvSpPr>
        <p:spPr>
          <a:xfrm rot="5400000">
            <a:off x="4301819" y="2734037"/>
            <a:ext cx="258492" cy="32504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>
          <a:xfrm>
            <a:off x="322879" y="167595"/>
            <a:ext cx="7255792" cy="4910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b="1" smtClean="0"/>
              <a:t>2. Driver? Mechanism?</a:t>
            </a:r>
            <a:endParaRPr 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9289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space réservé du contenu 2"/>
          <p:cNvSpPr txBox="1">
            <a:spLocks/>
          </p:cNvSpPr>
          <p:nvPr/>
        </p:nvSpPr>
        <p:spPr>
          <a:xfrm>
            <a:off x="401856" y="1958374"/>
            <a:ext cx="6536531" cy="35590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  <a:defRPr/>
            </a:pPr>
            <a:endParaRPr lang="fr-F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fr-F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fr-F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fr-F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fr-F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fr-F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fr-FR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 3" charset="2"/>
              <a:buChar char=""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0">
              <a:buNone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0">
              <a:buNone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fr-F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fr-F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551176" y="2152423"/>
            <a:ext cx="6447501" cy="444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100" dirty="0" err="1" smtClean="0">
                <a:solidFill>
                  <a:schemeClr val="accent1">
                    <a:lumMod val="75000"/>
                  </a:schemeClr>
                </a:solidFill>
              </a:rPr>
              <a:t>Counteracting</a:t>
            </a:r>
            <a:r>
              <a:rPr lang="fr-FR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100" dirty="0" err="1" smtClean="0">
                <a:solidFill>
                  <a:schemeClr val="accent1">
                    <a:lumMod val="75000"/>
                  </a:schemeClr>
                </a:solidFill>
              </a:rPr>
              <a:t>effects</a:t>
            </a:r>
            <a:r>
              <a:rPr lang="fr-FR" sz="2100" dirty="0" smtClean="0">
                <a:solidFill>
                  <a:schemeClr val="accent1">
                    <a:lumMod val="75000"/>
                  </a:schemeClr>
                </a:solidFill>
              </a:rPr>
              <a:t> of </a:t>
            </a:r>
            <a:r>
              <a:rPr lang="fr-FR" sz="2100" dirty="0" err="1" smtClean="0">
                <a:solidFill>
                  <a:schemeClr val="accent1">
                    <a:lumMod val="75000"/>
                  </a:schemeClr>
                </a:solidFill>
              </a:rPr>
              <a:t>temperature</a:t>
            </a:r>
            <a:r>
              <a:rPr lang="fr-FR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100" dirty="0" err="1" smtClean="0">
                <a:solidFill>
                  <a:schemeClr val="accent1">
                    <a:lumMod val="75000"/>
                  </a:schemeClr>
                </a:solidFill>
              </a:rPr>
              <a:t>within</a:t>
            </a:r>
            <a:r>
              <a:rPr lang="fr-FR" sz="2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100" dirty="0" err="1" smtClean="0">
                <a:solidFill>
                  <a:schemeClr val="accent1">
                    <a:lumMod val="75000"/>
                  </a:schemeClr>
                </a:solidFill>
              </a:rPr>
              <a:t>year</a:t>
            </a:r>
            <a:r>
              <a:rPr lang="fr-FR" sz="2100" dirty="0" smtClean="0">
                <a:solidFill>
                  <a:schemeClr val="accent1">
                    <a:lumMod val="75000"/>
                  </a:schemeClr>
                </a:solidFill>
              </a:rPr>
              <a:t> ?</a:t>
            </a:r>
            <a:endParaRPr lang="fr-FR" sz="21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6689">
            <a:off x="1110860" y="3491348"/>
            <a:ext cx="7765453" cy="6279424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74319" y="297568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 smtClean="0"/>
              <a:t>Body size </a:t>
            </a:r>
            <a:r>
              <a:rPr lang="fr-FR" dirty="0" err="1" smtClean="0"/>
              <a:t>dependence</a:t>
            </a:r>
            <a:r>
              <a:rPr lang="fr-FR" dirty="0" smtClean="0"/>
              <a:t> on </a:t>
            </a:r>
            <a:r>
              <a:rPr lang="fr-FR" dirty="0" err="1" smtClean="0"/>
              <a:t>climate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81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iangle isocèle 25"/>
          <p:cNvSpPr/>
          <p:nvPr/>
        </p:nvSpPr>
        <p:spPr>
          <a:xfrm flipH="1">
            <a:off x="2729626" y="4078132"/>
            <a:ext cx="2343269" cy="388256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>
            <a:off x="2667326" y="5981444"/>
            <a:ext cx="2559453" cy="388256"/>
          </a:xfrm>
          <a:prstGeom prst="triangle">
            <a:avLst>
              <a:gd name="adj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887207" y="1882579"/>
            <a:ext cx="6536531" cy="355901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Char char=""/>
              <a:defRPr/>
            </a:pPr>
            <a:r>
              <a:rPr lang="fr-FR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Bergmann’s</a:t>
            </a: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rule</a:t>
            </a:r>
            <a:r>
              <a:rPr lang="fr-FR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(1847</a:t>
            </a:r>
            <a:r>
              <a:rPr lang="fr-FR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0">
              <a:buNone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0">
              <a:buNone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buFont typeface="Wingdings 3" charset="2"/>
              <a:buChar char=""/>
              <a:defRPr/>
            </a:pPr>
            <a:endParaRPr lang="fr-FR" sz="165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fr-F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endParaRPr lang="fr-FR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" name="Picture 2" descr="http://turbulus.com/images/stories/coloriages_imprimer/oiseau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555" y="3739634"/>
            <a:ext cx="1044178" cy="96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turbulus.com/images/stories/coloriages_imprimer/oiseau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839" y="4008562"/>
            <a:ext cx="657225" cy="608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 descr="Bergmann  Karl Georg Lucas Christian (1814-1865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84" y="1714515"/>
            <a:ext cx="1129086" cy="125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itre 1"/>
          <p:cNvSpPr>
            <a:spLocks noGrp="1"/>
          </p:cNvSpPr>
          <p:nvPr>
            <p:ph type="title"/>
          </p:nvPr>
        </p:nvSpPr>
        <p:spPr>
          <a:xfrm>
            <a:off x="166323" y="1123193"/>
            <a:ext cx="6447501" cy="990600"/>
          </a:xfrm>
        </p:spPr>
        <p:txBody>
          <a:bodyPr>
            <a:normAutofit/>
          </a:bodyPr>
          <a:lstStyle/>
          <a:p>
            <a:r>
              <a:rPr lang="fr-FR" sz="2100" dirty="0"/>
              <a:t>Driver = </a:t>
            </a:r>
            <a:r>
              <a:rPr lang="fr-FR" sz="2100" dirty="0" err="1"/>
              <a:t>Temperature</a:t>
            </a:r>
            <a:r>
              <a:rPr lang="fr-FR" sz="2100" dirty="0"/>
              <a:t> ?</a:t>
            </a:r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341568" y="30601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Climate drives body size</a:t>
            </a:r>
            <a:endParaRPr lang="fr-FR" dirty="0"/>
          </a:p>
        </p:txBody>
      </p:sp>
      <p:pic>
        <p:nvPicPr>
          <p:cNvPr id="17" name="Imag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53740">
            <a:off x="6277484" y="3230175"/>
            <a:ext cx="5238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65285">
            <a:off x="5408533" y="3412343"/>
            <a:ext cx="463154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761237" y="3721394"/>
            <a:ext cx="26219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Heat</a:t>
            </a:r>
            <a:r>
              <a:rPr lang="fr-FR" altLang="fr-FR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loss</a:t>
            </a:r>
            <a:r>
              <a:rPr lang="fr-FR" altLang="fr-FR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altLang="fr-FR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efficiency</a:t>
            </a:r>
            <a:endParaRPr lang="fr-FR" altLang="fr-FR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809" y="4893385"/>
            <a:ext cx="767954" cy="76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95636">
            <a:off x="2287503" y="3281931"/>
            <a:ext cx="246459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81274">
            <a:off x="1783969" y="3268379"/>
            <a:ext cx="252413" cy="3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63430">
            <a:off x="1454766" y="3443498"/>
            <a:ext cx="216694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0501">
            <a:off x="5800775" y="3207279"/>
            <a:ext cx="491728" cy="7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itre 1"/>
          <p:cNvSpPr txBox="1">
            <a:spLocks/>
          </p:cNvSpPr>
          <p:nvPr/>
        </p:nvSpPr>
        <p:spPr>
          <a:xfrm>
            <a:off x="2513419" y="5590583"/>
            <a:ext cx="3978807" cy="4443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100" b="1" dirty="0" err="1" smtClean="0">
                <a:solidFill>
                  <a:srgbClr val="FF0000"/>
                </a:solidFill>
              </a:rPr>
              <a:t>Risk</a:t>
            </a:r>
            <a:r>
              <a:rPr lang="fr-FR" sz="2100" b="1" dirty="0" smtClean="0">
                <a:solidFill>
                  <a:srgbClr val="FF0000"/>
                </a:solidFill>
              </a:rPr>
              <a:t> of </a:t>
            </a:r>
            <a:r>
              <a:rPr lang="fr-FR" sz="2100" b="1" dirty="0" err="1" smtClean="0">
                <a:solidFill>
                  <a:srgbClr val="FF0000"/>
                </a:solidFill>
              </a:rPr>
              <a:t>hyperthermia</a:t>
            </a:r>
            <a:endParaRPr lang="fr-FR" sz="2100" b="1" dirty="0">
              <a:solidFill>
                <a:srgbClr val="FF0000"/>
              </a:solidFill>
            </a:endParaRPr>
          </a:p>
        </p:txBody>
      </p:sp>
      <p:pic>
        <p:nvPicPr>
          <p:cNvPr id="35" name="Picture 2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260" y="4972308"/>
            <a:ext cx="377165" cy="37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764">
            <a:off x="391766" y="7189654"/>
            <a:ext cx="7078323" cy="46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0.07795 -0.6296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9" y="-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421" y="1110936"/>
            <a:ext cx="4801687" cy="5212169"/>
          </a:xfrm>
        </p:spPr>
      </p:pic>
      <p:pic>
        <p:nvPicPr>
          <p:cNvPr id="5" name="Picture 14" descr="http://www.oiseaux.net/photos/jean-claude.jamoulle/images/merle.noir.jcja.10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5479" y="1110936"/>
            <a:ext cx="2073179" cy="144248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42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Raction</a:t>
            </a:r>
            <a:r>
              <a:rPr lang="fr-FR" dirty="0" smtClean="0"/>
              <a:t> </a:t>
            </a:r>
            <a:r>
              <a:rPr lang="fr-FR" dirty="0" err="1" smtClean="0"/>
              <a:t>norm</a:t>
            </a:r>
            <a:r>
              <a:rPr lang="fr-FR" dirty="0" smtClean="0"/>
              <a:t> </a:t>
            </a:r>
            <a:r>
              <a:rPr lang="fr-FR" dirty="0"/>
              <a:t>body </a:t>
            </a:r>
            <a:r>
              <a:rPr lang="fr-FR" dirty="0" smtClean="0"/>
              <a:t>size </a:t>
            </a:r>
            <a:r>
              <a:rPr lang="fr-FR" dirty="0" err="1" smtClean="0"/>
              <a:t>climate</a:t>
            </a:r>
            <a:r>
              <a:rPr lang="fr-FR" dirty="0" smtClean="0"/>
              <a:t> / Net </a:t>
            </a:r>
            <a:r>
              <a:rPr lang="fr-FR" dirty="0" err="1" smtClean="0"/>
              <a:t>Primary</a:t>
            </a:r>
            <a:r>
              <a:rPr lang="fr-FR" dirty="0" smtClean="0"/>
              <a:t> Production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0" y="2477692"/>
            <a:ext cx="7415972" cy="42507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err="1" smtClean="0"/>
              <a:t>Controling</a:t>
            </a:r>
            <a:r>
              <a:rPr lang="fr-FR" dirty="0" smtClean="0"/>
              <a:t> for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 smtClean="0"/>
              <a:t>Species</a:t>
            </a:r>
            <a:r>
              <a:rPr lang="fr-FR" dirty="0" smtClean="0"/>
              <a:t> variation (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)</a:t>
            </a:r>
          </a:p>
        </p:txBody>
      </p:sp>
      <p:pic>
        <p:nvPicPr>
          <p:cNvPr id="6" name="Picture 8" descr="http://img.nundafoto.net/-/data/gallery/photos/7/17/3857l-fauvette-a-tete-noire-sylvia-atricapil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5663" y="3445033"/>
            <a:ext cx="1993749" cy="141782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www.oiseaux.net/photos/jean-claude.jamoulle/images/merle.noir.jcja.10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8110" y="4427590"/>
            <a:ext cx="2073179" cy="144248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3092" y="3425433"/>
            <a:ext cx="2218197" cy="1435102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9" name="Picture 12" descr="http://birdsofkazakhstan.com/wp-content/uploads/2009/12/Acrocephalus-scirpaceus-Fetisovo-Mangghystau-province-Kazakhstan-1-September-2010-Patrick-Palmen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786" y="4515508"/>
            <a:ext cx="1994311" cy="1327583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raoulkonanz.com/Portfolio/oisMesanges/slides/05_MesangeBleu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8000" y="3425433"/>
            <a:ext cx="1993749" cy="1329166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rene.dumoulin.oiseaux.net/images/pouillot.fitis.redu.3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6117" y="4533525"/>
            <a:ext cx="1772222" cy="1329167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7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Raction</a:t>
            </a:r>
            <a:r>
              <a:rPr lang="fr-FR" dirty="0" smtClean="0"/>
              <a:t> </a:t>
            </a:r>
            <a:r>
              <a:rPr lang="fr-FR" dirty="0" err="1" smtClean="0"/>
              <a:t>norm</a:t>
            </a:r>
            <a:r>
              <a:rPr lang="fr-FR" dirty="0" smtClean="0"/>
              <a:t> </a:t>
            </a:r>
            <a:r>
              <a:rPr lang="fr-FR" dirty="0" err="1" smtClean="0"/>
              <a:t>climate</a:t>
            </a:r>
            <a:r>
              <a:rPr lang="fr-FR" dirty="0" smtClean="0"/>
              <a:t> / Net </a:t>
            </a:r>
            <a:r>
              <a:rPr lang="fr-FR" dirty="0" err="1" smtClean="0"/>
              <a:t>Primary</a:t>
            </a:r>
            <a:r>
              <a:rPr lang="fr-FR" dirty="0" smtClean="0"/>
              <a:t> Production body size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0" y="2477692"/>
            <a:ext cx="7415972" cy="42507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err="1" smtClean="0"/>
              <a:t>Controling</a:t>
            </a:r>
            <a:r>
              <a:rPr lang="fr-FR" dirty="0" smtClean="0"/>
              <a:t> for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 smtClean="0"/>
              <a:t>Species</a:t>
            </a:r>
            <a:r>
              <a:rPr lang="fr-FR" dirty="0" smtClean="0"/>
              <a:t> variation (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/>
              <a:t>)</a:t>
            </a:r>
            <a:endParaRPr lang="fr-F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mtClean="0"/>
              <a:t>Wing growth</a:t>
            </a:r>
            <a:r>
              <a:rPr lang="fr-FR" dirty="0" smtClean="0"/>
              <a:t> (</a:t>
            </a:r>
            <a:r>
              <a:rPr lang="fr-FR" dirty="0" err="1" smtClean="0"/>
              <a:t>juveniles</a:t>
            </a:r>
            <a:r>
              <a:rPr lang="fr-FR" dirty="0" smtClean="0"/>
              <a:t>) (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julian</a:t>
            </a:r>
            <a:r>
              <a:rPr lang="fr-FR" dirty="0" smtClean="0"/>
              <a:t> date)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5" y="3752736"/>
            <a:ext cx="4023709" cy="26291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8000" y="4603076"/>
            <a:ext cx="147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Wing </a:t>
            </a:r>
            <a:r>
              <a:rPr lang="fr-FR" dirty="0" err="1" smtClean="0"/>
              <a:t>length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329939" y="6347760"/>
            <a:ext cx="1478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Julian </a:t>
            </a:r>
            <a:r>
              <a:rPr lang="fr-FR" dirty="0" err="1" smtClean="0"/>
              <a:t>days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56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Raction</a:t>
            </a:r>
            <a:r>
              <a:rPr lang="fr-FR" dirty="0" smtClean="0"/>
              <a:t> </a:t>
            </a:r>
            <a:r>
              <a:rPr lang="fr-FR" dirty="0" err="1" smtClean="0"/>
              <a:t>norm</a:t>
            </a:r>
            <a:r>
              <a:rPr lang="fr-FR" dirty="0" smtClean="0"/>
              <a:t> </a:t>
            </a:r>
            <a:r>
              <a:rPr lang="fr-FR" dirty="0" err="1" smtClean="0"/>
              <a:t>climate</a:t>
            </a:r>
            <a:r>
              <a:rPr lang="fr-FR" dirty="0" smtClean="0"/>
              <a:t> / Net </a:t>
            </a:r>
            <a:r>
              <a:rPr lang="fr-FR" dirty="0" err="1" smtClean="0"/>
              <a:t>Primary</a:t>
            </a:r>
            <a:r>
              <a:rPr lang="fr-FR" dirty="0" smtClean="0"/>
              <a:t> Production body size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0" y="2477692"/>
            <a:ext cx="7415972" cy="42507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err="1" smtClean="0"/>
              <a:t>Controling</a:t>
            </a:r>
            <a:r>
              <a:rPr lang="fr-FR" dirty="0" smtClean="0"/>
              <a:t> for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 smtClean="0"/>
              <a:t>Species</a:t>
            </a:r>
            <a:r>
              <a:rPr lang="fr-FR" dirty="0" smtClean="0"/>
              <a:t> variation (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/>
              <a:t>)</a:t>
            </a:r>
            <a:endParaRPr lang="fr-F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Wing </a:t>
            </a:r>
            <a:r>
              <a:rPr lang="fr-FR" dirty="0" err="1" smtClean="0"/>
              <a:t>growth</a:t>
            </a:r>
            <a:r>
              <a:rPr lang="fr-FR" dirty="0" smtClean="0"/>
              <a:t> (</a:t>
            </a:r>
            <a:r>
              <a:rPr lang="fr-FR" dirty="0" err="1" smtClean="0"/>
              <a:t>juveniles</a:t>
            </a:r>
            <a:r>
              <a:rPr lang="fr-FR" dirty="0" smtClean="0"/>
              <a:t>) (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julian</a:t>
            </a:r>
            <a:r>
              <a:rPr lang="fr-FR" dirty="0" smtClean="0"/>
              <a:t> date)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Change in </a:t>
            </a:r>
            <a:r>
              <a:rPr lang="fr-FR" dirty="0" err="1" smtClean="0"/>
              <a:t>protocol</a:t>
            </a:r>
            <a:r>
              <a:rPr lang="fr-FR" dirty="0" smtClean="0"/>
              <a:t> (new recommandations in 2000)</a:t>
            </a:r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029490"/>
              </p:ext>
            </p:extLst>
          </p:nvPr>
        </p:nvGraphicFramePr>
        <p:xfrm>
          <a:off x="1897380" y="4168140"/>
          <a:ext cx="4625340" cy="243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8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Raction</a:t>
            </a:r>
            <a:r>
              <a:rPr lang="fr-FR" dirty="0" smtClean="0"/>
              <a:t> </a:t>
            </a:r>
            <a:r>
              <a:rPr lang="fr-FR" dirty="0" err="1" smtClean="0"/>
              <a:t>norm</a:t>
            </a:r>
            <a:r>
              <a:rPr lang="fr-FR" dirty="0" smtClean="0"/>
              <a:t> </a:t>
            </a:r>
            <a:r>
              <a:rPr lang="fr-FR" dirty="0" err="1" smtClean="0"/>
              <a:t>climate</a:t>
            </a:r>
            <a:r>
              <a:rPr lang="fr-FR" dirty="0" smtClean="0"/>
              <a:t> / Net </a:t>
            </a:r>
            <a:r>
              <a:rPr lang="fr-FR" dirty="0" err="1" smtClean="0"/>
              <a:t>Primary</a:t>
            </a:r>
            <a:r>
              <a:rPr lang="fr-FR" dirty="0" smtClean="0"/>
              <a:t> Production body size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0" y="2477692"/>
            <a:ext cx="7415972" cy="42507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err="1" smtClean="0"/>
              <a:t>Controling</a:t>
            </a:r>
            <a:r>
              <a:rPr lang="fr-FR" dirty="0" smtClean="0"/>
              <a:t> for ...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 smtClean="0"/>
              <a:t>Species</a:t>
            </a:r>
            <a:r>
              <a:rPr lang="fr-FR" dirty="0" smtClean="0"/>
              <a:t> variation (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/>
              <a:t>)</a:t>
            </a:r>
            <a:endParaRPr lang="fr-F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Wing </a:t>
            </a:r>
            <a:r>
              <a:rPr lang="fr-FR" dirty="0" err="1" smtClean="0"/>
              <a:t>growth</a:t>
            </a:r>
            <a:r>
              <a:rPr lang="fr-FR" dirty="0" smtClean="0"/>
              <a:t> (</a:t>
            </a:r>
            <a:r>
              <a:rPr lang="fr-FR" dirty="0" err="1" smtClean="0"/>
              <a:t>juveniles</a:t>
            </a:r>
            <a:r>
              <a:rPr lang="fr-FR" dirty="0" smtClean="0"/>
              <a:t>) (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julian</a:t>
            </a:r>
            <a:r>
              <a:rPr lang="fr-FR" dirty="0" smtClean="0"/>
              <a:t> date)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smtClean="0"/>
              <a:t>Change in </a:t>
            </a:r>
            <a:r>
              <a:rPr lang="fr-FR" dirty="0" err="1" smtClean="0"/>
              <a:t>protocol</a:t>
            </a:r>
            <a:endParaRPr lang="fr-F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 smtClean="0"/>
              <a:t>Random</a:t>
            </a:r>
            <a:r>
              <a:rPr lang="fr-FR" dirty="0" smtClean="0"/>
              <a:t> observer variation (</a:t>
            </a:r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observer)</a:t>
            </a:r>
          </a:p>
          <a:p>
            <a:pPr marL="457200" lvl="1" indent="0">
              <a:buNone/>
            </a:pPr>
            <a:r>
              <a:rPr lang="fr-FR" dirty="0"/>
              <a:t>	</a:t>
            </a:r>
            <a:r>
              <a:rPr lang="fr-FR" dirty="0" smtClean="0"/>
              <a:t>+ </a:t>
            </a:r>
            <a:r>
              <a:rPr lang="fr-FR" dirty="0" err="1" smtClean="0"/>
              <a:t>checking</a:t>
            </a:r>
            <a:r>
              <a:rPr lang="fr-FR" dirty="0" smtClean="0"/>
              <a:t> for observer </a:t>
            </a:r>
            <a:r>
              <a:rPr lang="fr-FR" dirty="0" err="1" smtClean="0"/>
              <a:t>repeatability</a:t>
            </a:r>
            <a:endParaRPr lang="fr-FR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 smtClean="0"/>
              <a:t>Random</a:t>
            </a:r>
            <a:r>
              <a:rPr lang="fr-FR" dirty="0" smtClean="0"/>
              <a:t> variation in </a:t>
            </a:r>
            <a:r>
              <a:rPr lang="fr-FR" dirty="0" err="1" smtClean="0"/>
              <a:t>space</a:t>
            </a:r>
            <a:r>
              <a:rPr lang="fr-FR" dirty="0" smtClean="0"/>
              <a:t> (</a:t>
            </a:r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of site)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 err="1" smtClean="0"/>
              <a:t>Random</a:t>
            </a:r>
            <a:r>
              <a:rPr lang="fr-FR" dirty="0" smtClean="0"/>
              <a:t> variation in time (</a:t>
            </a:r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 of </a:t>
            </a:r>
            <a:r>
              <a:rPr lang="fr-FR" dirty="0" err="1" smtClean="0"/>
              <a:t>year</a:t>
            </a:r>
            <a:r>
              <a:rPr lang="fr-FR" dirty="0" smtClean="0"/>
              <a:t>)</a:t>
            </a:r>
            <a:r>
              <a:rPr lang="fr-FR" dirty="0"/>
              <a:t>	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815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21884">
            <a:off x="-309821" y="5474265"/>
            <a:ext cx="6481412" cy="312366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752">
            <a:off x="4467229" y="4783621"/>
            <a:ext cx="4702144" cy="338538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310170" y="508905"/>
            <a:ext cx="3427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err="1" smtClean="0"/>
              <a:t>Climate</a:t>
            </a:r>
            <a:r>
              <a:rPr lang="fr-FR" sz="3200" b="1" dirty="0" smtClean="0"/>
              <a:t> change</a:t>
            </a:r>
            <a:endParaRPr lang="fr-FR" sz="32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5" y="4562945"/>
            <a:ext cx="2969247" cy="2053789"/>
          </a:xfrm>
          <a:prstGeom prst="rect">
            <a:avLst/>
          </a:prstGeom>
        </p:spPr>
      </p:pic>
      <p:pic>
        <p:nvPicPr>
          <p:cNvPr id="7" name="Picture 2" descr="http://www.google.fr/url?source=imglanding&amp;ct=img&amp;q=http://www.vulgarisation-scientifique.com/wiki/uploads/Thermometre_schema.png&amp;sa=X&amp;ved=0CAkQ8wdqFQoTCNeXpvOogsYCFQQ-FAodtjQAnQ&amp;usg=AFQjCNE08uFCXqLdUCzk8R34i84Veckv6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34" y="1714454"/>
            <a:ext cx="773346" cy="284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482" y="1788807"/>
            <a:ext cx="3466380" cy="2774138"/>
          </a:xfrm>
          <a:prstGeom prst="rect">
            <a:avLst/>
          </a:prstGeom>
        </p:spPr>
      </p:pic>
      <p:sp>
        <p:nvSpPr>
          <p:cNvPr id="9" name="Flèche droite 8"/>
          <p:cNvSpPr/>
          <p:nvPr/>
        </p:nvSpPr>
        <p:spPr>
          <a:xfrm rot="3112639">
            <a:off x="2139070" y="3831233"/>
            <a:ext cx="951949" cy="2943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950">
              <a:latin typeface="Arial Rounded MT Bold" panose="020F0704030504030204" pitchFamily="34" charset="0"/>
            </a:endParaRPr>
          </a:p>
        </p:txBody>
      </p:sp>
      <p:sp>
        <p:nvSpPr>
          <p:cNvPr id="10" name="Flèche droite 9"/>
          <p:cNvSpPr/>
          <p:nvPr/>
        </p:nvSpPr>
        <p:spPr>
          <a:xfrm rot="7838643">
            <a:off x="4564575" y="3823944"/>
            <a:ext cx="951949" cy="2943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950">
              <a:latin typeface="Arial Rounded MT Bold" panose="020F070403050403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462275" y="2227140"/>
            <a:ext cx="1030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719548" y="4428142"/>
            <a:ext cx="2516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Arial Rounded MT Bold" panose="020F0704030504030204" pitchFamily="34" charset="0"/>
              </a:rPr>
              <a:t>Size </a:t>
            </a:r>
            <a:r>
              <a:rPr lang="fr-FR" i="1" dirty="0" smtClean="0">
                <a:latin typeface="Arial Rounded MT Bold" panose="020F0704030504030204" pitchFamily="34" charset="0"/>
              </a:rPr>
              <a:t>change</a:t>
            </a:r>
            <a:endParaRPr lang="fr-FR" i="1" dirty="0">
              <a:latin typeface="Arial Rounded MT Bold" panose="020F0704030504030204" pitchFamily="34" charset="0"/>
            </a:endParaRPr>
          </a:p>
        </p:txBody>
      </p:sp>
      <p:sp>
        <p:nvSpPr>
          <p:cNvPr id="13" name="Flèche droite 12"/>
          <p:cNvSpPr/>
          <p:nvPr/>
        </p:nvSpPr>
        <p:spPr>
          <a:xfrm rot="7697765">
            <a:off x="1957553" y="1514095"/>
            <a:ext cx="951949" cy="2943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950">
              <a:latin typeface="Arial Rounded MT Bold" panose="020F0704030504030204" pitchFamily="34" charset="0"/>
            </a:endParaRPr>
          </a:p>
        </p:txBody>
      </p:sp>
      <p:sp>
        <p:nvSpPr>
          <p:cNvPr id="15" name="Flèche droite 14"/>
          <p:cNvSpPr/>
          <p:nvPr/>
        </p:nvSpPr>
        <p:spPr>
          <a:xfrm rot="3112639">
            <a:off x="4605527" y="1506705"/>
            <a:ext cx="951949" cy="29435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95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10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361960" y="213503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mtClean="0"/>
              <a:t>Research questions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838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1960" y="213503"/>
            <a:ext cx="6347713" cy="1320800"/>
          </a:xfrm>
        </p:spPr>
        <p:txBody>
          <a:bodyPr/>
          <a:lstStyle/>
          <a:p>
            <a:r>
              <a:rPr lang="fr-FR" dirty="0" err="1" smtClean="0"/>
              <a:t>Research</a:t>
            </a:r>
            <a:r>
              <a:rPr lang="fr-FR" dirty="0" smtClean="0"/>
              <a:t> questions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102" y="983404"/>
            <a:ext cx="8257069" cy="6006480"/>
          </a:xfrm>
        </p:spPr>
        <p:txBody>
          <a:bodyPr>
            <a:noAutofit/>
          </a:bodyPr>
          <a:lstStyle/>
          <a:p>
            <a:r>
              <a:rPr lang="fr-FR" sz="2400" u="sng" dirty="0" smtClean="0"/>
              <a:t>1. Temporal trend</a:t>
            </a:r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984141" y="1817614"/>
            <a:ext cx="6705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atin typeface="Arial Rounded MT Bold" panose="020F0704030504030204" pitchFamily="34" charset="0"/>
              </a:rPr>
              <a:t>Size </a:t>
            </a:r>
            <a:r>
              <a:rPr lang="fr-FR" sz="2000" i="1" dirty="0" err="1" smtClean="0">
                <a:latin typeface="Arial Rounded MT Bold" panose="020F0704030504030204" pitchFamily="34" charset="0"/>
              </a:rPr>
              <a:t>decline</a:t>
            </a:r>
            <a:r>
              <a:rPr lang="fr-FR" sz="2000" i="1" dirty="0" smtClean="0">
                <a:latin typeface="Arial Rounded MT Bold" panose="020F0704030504030204" pitchFamily="34" charset="0"/>
              </a:rPr>
              <a:t>  in </a:t>
            </a:r>
            <a:r>
              <a:rPr lang="fr-FR" sz="2000" i="1" dirty="0" err="1" smtClean="0">
                <a:latin typeface="Arial Rounded MT Bold" panose="020F0704030504030204" pitchFamily="34" charset="0"/>
              </a:rPr>
              <a:t>temperate</a:t>
            </a:r>
            <a:r>
              <a:rPr lang="fr-FR" sz="2000" i="1" dirty="0" smtClean="0">
                <a:latin typeface="Arial Rounded MT Bold" panose="020F0704030504030204" pitchFamily="34" charset="0"/>
              </a:rPr>
              <a:t> </a:t>
            </a:r>
            <a:r>
              <a:rPr lang="fr-FR" sz="2000" i="1" dirty="0" err="1" smtClean="0">
                <a:latin typeface="Arial Rounded MT Bold" panose="020F0704030504030204" pitchFamily="34" charset="0"/>
              </a:rPr>
              <a:t>climate</a:t>
            </a:r>
            <a:r>
              <a:rPr lang="fr-FR" sz="2000" i="1" dirty="0" smtClean="0">
                <a:latin typeface="Arial Rounded MT Bold" panose="020F0704030504030204" pitchFamily="34" charset="0"/>
              </a:rPr>
              <a:t> (France )?</a:t>
            </a:r>
            <a:endParaRPr lang="fr-FR" sz="2000" i="1" dirty="0">
              <a:latin typeface="Arial Rounded MT Bold" panose="020F0704030504030204" pitchFamily="34" charset="0"/>
            </a:endParaRPr>
          </a:p>
        </p:txBody>
      </p:sp>
      <p:pic>
        <p:nvPicPr>
          <p:cNvPr id="36" name="Picture 2" descr="http://turbulus.com/images/stories/coloriages_imprimer/oiseau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12" y="977397"/>
            <a:ext cx="679967" cy="629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http://turbulus.com/images/stories/coloriages_imprimer/oiseau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217" y="1132868"/>
            <a:ext cx="428837" cy="39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Connecteur droit 37"/>
          <p:cNvCxnSpPr/>
          <p:nvPr/>
        </p:nvCxnSpPr>
        <p:spPr>
          <a:xfrm>
            <a:off x="3628283" y="912425"/>
            <a:ext cx="2271311" cy="20678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3628283" y="1510495"/>
            <a:ext cx="2461856" cy="17199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èche droite 39"/>
          <p:cNvSpPr/>
          <p:nvPr/>
        </p:nvSpPr>
        <p:spPr>
          <a:xfrm>
            <a:off x="4667193" y="1119204"/>
            <a:ext cx="570615" cy="34626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95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24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t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19023</TotalTime>
  <Words>1193</Words>
  <Application>Microsoft Office PowerPoint</Application>
  <PresentationFormat>Affichage à l'écran (4:3)</PresentationFormat>
  <Paragraphs>360</Paragraphs>
  <Slides>64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64</vt:i4>
      </vt:variant>
    </vt:vector>
  </HeadingPairs>
  <TitlesOfParts>
    <vt:vector size="74" baseType="lpstr">
      <vt:lpstr>Arial</vt:lpstr>
      <vt:lpstr>Arial Rounded MT Bold</vt:lpstr>
      <vt:lpstr>Calibri</vt:lpstr>
      <vt:lpstr>Century Gothic</vt:lpstr>
      <vt:lpstr>Kristen ITC</vt:lpstr>
      <vt:lpstr>Symbol</vt:lpstr>
      <vt:lpstr>Times New Roman</vt:lpstr>
      <vt:lpstr>Trebuchet MS</vt:lpstr>
      <vt:lpstr>Wingdings 3</vt:lpstr>
      <vt:lpstr>Facette</vt:lpstr>
      <vt:lpstr>Body size response to global changes: Testing the explanatory power of environmental anomalies</vt:lpstr>
      <vt:lpstr>Présentation PowerPoint</vt:lpstr>
      <vt:lpstr>Climate drives body size</vt:lpstr>
      <vt:lpstr>Présentation PowerPoint</vt:lpstr>
      <vt:lpstr>Présentation PowerPoint</vt:lpstr>
      <vt:lpstr>Driver = Temperature ?</vt:lpstr>
      <vt:lpstr>Présentation PowerPoint</vt:lpstr>
      <vt:lpstr>Présentation PowerPoint</vt:lpstr>
      <vt:lpstr>Research questions</vt:lpstr>
      <vt:lpstr>Research questions</vt:lpstr>
      <vt:lpstr>Research questions</vt:lpstr>
      <vt:lpstr>Présentation PowerPoint</vt:lpstr>
      <vt:lpstr>Présentation PowerPoint</vt:lpstr>
      <vt:lpstr>Measurement for body size?</vt:lpstr>
      <vt:lpstr>Measurement for body size?</vt:lpstr>
      <vt:lpstr>Which environmental variables??</vt:lpstr>
      <vt:lpstr>Which environmental variables??</vt:lpstr>
      <vt:lpstr>1. Temporal trends</vt:lpstr>
      <vt:lpstr>1. Temporal trends</vt:lpstr>
      <vt:lpstr>1. Temporal trends</vt:lpstr>
      <vt:lpstr>Présentation PowerPoint</vt:lpstr>
      <vt:lpstr>Présentation PowerPoint</vt:lpstr>
      <vt:lpstr>Results</vt:lpstr>
      <vt:lpstr>Wing length ~ clim + NPP anomalies</vt:lpstr>
      <vt:lpstr>Présentation PowerPoint</vt:lpstr>
      <vt:lpstr>Présentation PowerPoint</vt:lpstr>
      <vt:lpstr>Results</vt:lpstr>
      <vt:lpstr>Body mass ~ clim + NPP anomalies</vt:lpstr>
      <vt:lpstr>Présentation PowerPoint</vt:lpstr>
      <vt:lpstr>Mass ~ Precipitation*Species</vt:lpstr>
      <vt:lpstr>Wing length-adjusted body mass </vt:lpstr>
      <vt:lpstr>Présentation PowerPoint</vt:lpstr>
      <vt:lpstr>Présentation PowerPoint</vt:lpstr>
      <vt:lpstr>Présentation PowerPoint</vt:lpstr>
      <vt:lpstr>Multiple breeders are more sensitive </vt:lpstr>
      <vt:lpstr>Présentation PowerPoint</vt:lpstr>
      <vt:lpstr>Discussion</vt:lpstr>
      <vt:lpstr>Discussion: 1. Temporal trend</vt:lpstr>
      <vt:lpstr>Discussion: 1. Temporal trend</vt:lpstr>
      <vt:lpstr>Discussion: 1. Temporal trend</vt:lpstr>
      <vt:lpstr>Discussion: 1. Temporal trend</vt:lpstr>
      <vt:lpstr>Discussion 2. Body size dependence on climate</vt:lpstr>
      <vt:lpstr>Discussion 2. Body size dependence on climate</vt:lpstr>
      <vt:lpstr>Discussion 2. Body size dependence on climate</vt:lpstr>
      <vt:lpstr>Discussion 2. Body size dependence on climate</vt:lpstr>
      <vt:lpstr>Discussion 2. Body size dependence on climate</vt:lpstr>
      <vt:lpstr>Discussion 2. Body size dependence on climate</vt:lpstr>
      <vt:lpstr>Discussion:  3. Differential response between species?</vt:lpstr>
      <vt:lpstr>Discussion: 3. Differential response between species?</vt:lpstr>
      <vt:lpstr>Summary</vt:lpstr>
      <vt:lpstr>Bonus : Quelle proportion de mesures au 1/2mm près ?</vt:lpstr>
      <vt:lpstr>Bonus : Quelle proportion de mesures au 1/2mm près ?</vt:lpstr>
      <vt:lpstr>Présentation PowerPoint</vt:lpstr>
      <vt:lpstr>Présentation PowerPoint</vt:lpstr>
      <vt:lpstr>Présentation PowerPoint</vt:lpstr>
      <vt:lpstr>Présentation PowerPoint</vt:lpstr>
      <vt:lpstr>Acknowledgements</vt:lpstr>
      <vt:lpstr>Reaction norm of climate and NDVI</vt:lpstr>
      <vt:lpstr>Présentation PowerPoint</vt:lpstr>
      <vt:lpstr>Présentation PowerPoint</vt:lpstr>
      <vt:lpstr>Raction norm body size climate / Net Primary Production</vt:lpstr>
      <vt:lpstr>Raction norm climate / Net Primary Production body size</vt:lpstr>
      <vt:lpstr>Raction norm climate / Net Primary Production body size</vt:lpstr>
      <vt:lpstr>Raction norm climate / Net Primary Production body size</vt:lpstr>
    </vt:vector>
  </TitlesOfParts>
  <Company>Muséum national d'histoire naturelle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size variation and climate change: which species respond?</dc:title>
  <dc:creator>Nico</dc:creator>
  <cp:lastModifiedBy>Nico</cp:lastModifiedBy>
  <cp:revision>381</cp:revision>
  <dcterms:created xsi:type="dcterms:W3CDTF">2015-06-05T09:42:15Z</dcterms:created>
  <dcterms:modified xsi:type="dcterms:W3CDTF">2016-03-19T10:27:05Z</dcterms:modified>
</cp:coreProperties>
</file>