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media/image25.jpg" ContentType="image/jpeg"/>
  <Override PartName="/ppt/media/image27.jpg" ContentType="image/jpeg"/>
  <Override PartName="/ppt/media/image28.jpg" ContentType="image/jpeg"/>
  <Override PartName="/ppt/media/image30.jpg" ContentType="image/jpeg"/>
  <Override PartName="/ppt/media/image31.jpg" ContentType="image/jpeg"/>
  <Override PartName="/ppt/media/image32.jpg" ContentType="image/jpeg"/>
  <Override PartName="/ppt/media/image38.jpg" ContentType="image/jpeg"/>
  <Override PartName="/ppt/media/image41.jpg" ContentType="image/jpeg"/>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62" r:id="rId3"/>
    <p:sldId id="288" r:id="rId4"/>
    <p:sldId id="292" r:id="rId5"/>
    <p:sldId id="293" r:id="rId6"/>
    <p:sldId id="327" r:id="rId7"/>
    <p:sldId id="346" r:id="rId8"/>
    <p:sldId id="323" r:id="rId9"/>
    <p:sldId id="347" r:id="rId10"/>
    <p:sldId id="348" r:id="rId11"/>
    <p:sldId id="349" r:id="rId12"/>
    <p:sldId id="330" r:id="rId13"/>
    <p:sldId id="295" r:id="rId14"/>
    <p:sldId id="345" r:id="rId15"/>
    <p:sldId id="271" r:id="rId16"/>
    <p:sldId id="331" r:id="rId17"/>
    <p:sldId id="300" r:id="rId18"/>
    <p:sldId id="333" r:id="rId19"/>
    <p:sldId id="334" r:id="rId20"/>
    <p:sldId id="284" r:id="rId21"/>
    <p:sldId id="303" r:id="rId22"/>
    <p:sldId id="304" r:id="rId23"/>
    <p:sldId id="286" r:id="rId24"/>
    <p:sldId id="350" r:id="rId25"/>
    <p:sldId id="352" r:id="rId26"/>
    <p:sldId id="353" r:id="rId27"/>
    <p:sldId id="287" r:id="rId28"/>
    <p:sldId id="336" r:id="rId29"/>
    <p:sldId id="361" r:id="rId30"/>
    <p:sldId id="341" r:id="rId31"/>
    <p:sldId id="354" r:id="rId32"/>
    <p:sldId id="355" r:id="rId33"/>
    <p:sldId id="356" r:id="rId34"/>
    <p:sldId id="360" r:id="rId35"/>
    <p:sldId id="313" r:id="rId36"/>
    <p:sldId id="357" r:id="rId37"/>
    <p:sldId id="358" r:id="rId38"/>
    <p:sldId id="359" r:id="rId39"/>
    <p:sldId id="276" r:id="rId40"/>
    <p:sldId id="343" r:id="rId41"/>
    <p:sldId id="34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n Ghislain" initials="MG"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1" autoAdjust="0"/>
    <p:restoredTop sz="93179" autoAdjust="0"/>
  </p:normalViewPr>
  <p:slideViewPr>
    <p:cSldViewPr snapToGrid="0">
      <p:cViewPr varScale="1">
        <p:scale>
          <a:sx n="83" d="100"/>
          <a:sy n="83" d="100"/>
        </p:scale>
        <p:origin x="715" y="82"/>
      </p:cViewPr>
      <p:guideLst>
        <p:guide pos="3840"/>
        <p:guide pos="3940"/>
        <p:guide orient="horz" pos="216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73ACC-E285-4077-A8CC-3373DA8A7D99}" type="datetimeFigureOut">
              <a:rPr lang="fr-FR"/>
              <a:t>12/03/2016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4150B-D665-4F06-A8B4-E86C7D9B09AF}" type="slidenum">
              <a:rPr lang="fr-FR"/>
              <a:t>‹N°›</a:t>
            </a:fld>
            <a:endParaRPr lang="fr-FR"/>
          </a:p>
        </p:txBody>
      </p:sp>
    </p:spTree>
    <p:extLst>
      <p:ext uri="{BB962C8B-B14F-4D97-AF65-F5344CB8AC3E}">
        <p14:creationId xmlns:p14="http://schemas.microsoft.com/office/powerpoint/2010/main" val="428949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mo.int/pages/index_fr.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mo.int/pages/index_fr.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84150B-D665-4F06-A8B4-E86C7D9B09AF}" type="slidenum">
              <a:rPr lang="fr-FR"/>
              <a:t>1</a:t>
            </a:fld>
            <a:endParaRPr lang="fr-FR"/>
          </a:p>
        </p:txBody>
      </p:sp>
    </p:spTree>
    <p:extLst>
      <p:ext uri="{BB962C8B-B14F-4D97-AF65-F5344CB8AC3E}">
        <p14:creationId xmlns:p14="http://schemas.microsoft.com/office/powerpoint/2010/main" val="422403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La normale est la moyenne des températures relevées sur les trente dernières années. Il s'agit d'une convention mondiale recommandée par </a:t>
            </a:r>
            <a:r>
              <a:rPr lang="fr-FR" sz="1200" b="0" i="0" u="none" strike="noStrike" kern="1200" dirty="0" smtClean="0">
                <a:solidFill>
                  <a:schemeClr val="tx1"/>
                </a:solidFill>
                <a:effectLst/>
                <a:latin typeface="+mn-lt"/>
                <a:ea typeface="+mn-ea"/>
                <a:cs typeface="+mn-cs"/>
                <a:hlinkClick r:id="rId3"/>
              </a:rPr>
              <a:t>l’Organisation météorologique mondiale (</a:t>
            </a:r>
            <a:r>
              <a:rPr lang="fr-FR" sz="1200" b="0" i="0" u="none" strike="noStrike" kern="1200" dirty="0" err="1" smtClean="0">
                <a:solidFill>
                  <a:schemeClr val="tx1"/>
                </a:solidFill>
                <a:effectLst/>
                <a:latin typeface="+mn-lt"/>
                <a:ea typeface="+mn-ea"/>
                <a:cs typeface="+mn-cs"/>
                <a:hlinkClick r:id="rId3"/>
              </a:rPr>
              <a:t>OMM</a:t>
            </a:r>
            <a:r>
              <a:rPr lang="fr-FR" sz="1200" b="0" i="0" u="none" strike="noStrike" kern="1200" dirty="0" smtClean="0">
                <a:solidFill>
                  <a:schemeClr val="tx1"/>
                </a:solidFill>
                <a:effectLst/>
                <a:latin typeface="+mn-lt"/>
                <a:ea typeface="+mn-ea"/>
                <a:cs typeface="+mn-cs"/>
                <a:hlinkClick r:id="rId3"/>
              </a:rPr>
              <a:t>)</a:t>
            </a:r>
            <a:r>
              <a:rPr lang="fr-FR" sz="1200" b="0" i="0" kern="1200" dirty="0" smtClean="0">
                <a:solidFill>
                  <a:schemeClr val="tx1"/>
                </a:solidFill>
                <a:effectLst/>
                <a:latin typeface="+mn-lt"/>
                <a:ea typeface="+mn-ea"/>
                <a:cs typeface="+mn-cs"/>
              </a:rPr>
              <a:t>. Constituant une période suffisamment longue pour être pertinente tout en prenant en compte les évolutions climatiques, elle sert ensuite de référence à l’ensemble des données. Les températures du début du XX</a:t>
            </a:r>
            <a:r>
              <a:rPr lang="fr-FR" sz="1200" b="0" i="0" kern="1200" baseline="30000" dirty="0" smtClean="0">
                <a:solidFill>
                  <a:schemeClr val="tx1"/>
                </a:solidFill>
                <a:effectLst/>
                <a:latin typeface="+mn-lt"/>
                <a:ea typeface="+mn-ea"/>
                <a:cs typeface="+mn-cs"/>
              </a:rPr>
              <a:t>e</a:t>
            </a:r>
            <a:r>
              <a:rPr lang="fr-FR" sz="1200" b="0" i="0" kern="1200" dirty="0" smtClean="0">
                <a:solidFill>
                  <a:schemeClr val="tx1"/>
                </a:solidFill>
                <a:effectLst/>
                <a:latin typeface="+mn-lt"/>
                <a:ea typeface="+mn-ea"/>
                <a:cs typeface="+mn-cs"/>
              </a:rPr>
              <a:t> siècle sont ainsi comparées à la normale actuelle, basée sur les relevés entre 1980 et 2010 (dernier calcul en date de la normale par Météo France). Elle fait ainsi ressortir les températures inférieures connues au cours du siècle précédent et l’augmentation progressive du début du XXI</a:t>
            </a:r>
            <a:r>
              <a:rPr lang="fr-FR" sz="1200" b="0" i="0" kern="1200" baseline="30000" dirty="0" smtClean="0">
                <a:solidFill>
                  <a:schemeClr val="tx1"/>
                </a:solidFill>
                <a:effectLst/>
                <a:latin typeface="+mn-lt"/>
                <a:ea typeface="+mn-ea"/>
                <a:cs typeface="+mn-cs"/>
              </a:rPr>
              <a:t>e</a:t>
            </a:r>
            <a:r>
              <a:rPr lang="fr-FR" sz="1200" b="0" i="0" kern="1200" dirty="0" smtClean="0">
                <a:solidFill>
                  <a:schemeClr val="tx1"/>
                </a:solidFill>
                <a:effectLst/>
                <a:latin typeface="+mn-lt"/>
                <a:ea typeface="+mn-ea"/>
                <a:cs typeface="+mn-cs"/>
              </a:rPr>
              <a:t> siècle.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B84150B-D665-4F06-A8B4-E86C7D9B09AF}" type="slidenum">
              <a:rPr lang="fr-FR" smtClean="0"/>
              <a:t>2</a:t>
            </a:fld>
            <a:endParaRPr lang="fr-FR"/>
          </a:p>
        </p:txBody>
      </p:sp>
    </p:spTree>
    <p:extLst>
      <p:ext uri="{BB962C8B-B14F-4D97-AF65-F5344CB8AC3E}">
        <p14:creationId xmlns:p14="http://schemas.microsoft.com/office/powerpoint/2010/main" val="400926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La normale est la moyenne des températures relevées sur les trente dernières années. Il s'agit d'une convention mondiale recommandée par </a:t>
            </a:r>
            <a:r>
              <a:rPr lang="fr-FR" sz="1200" b="0" i="0" u="none" strike="noStrike" kern="1200" dirty="0" smtClean="0">
                <a:solidFill>
                  <a:schemeClr val="tx1"/>
                </a:solidFill>
                <a:effectLst/>
                <a:latin typeface="+mn-lt"/>
                <a:ea typeface="+mn-ea"/>
                <a:cs typeface="+mn-cs"/>
                <a:hlinkClick r:id="rId3"/>
              </a:rPr>
              <a:t>l’Organisation météorologique mondiale (</a:t>
            </a:r>
            <a:r>
              <a:rPr lang="fr-FR" sz="1200" b="0" i="0" u="none" strike="noStrike" kern="1200" dirty="0" err="1" smtClean="0">
                <a:solidFill>
                  <a:schemeClr val="tx1"/>
                </a:solidFill>
                <a:effectLst/>
                <a:latin typeface="+mn-lt"/>
                <a:ea typeface="+mn-ea"/>
                <a:cs typeface="+mn-cs"/>
                <a:hlinkClick r:id="rId3"/>
              </a:rPr>
              <a:t>OMM</a:t>
            </a:r>
            <a:r>
              <a:rPr lang="fr-FR" sz="1200" b="0" i="0" u="none" strike="noStrike" kern="1200" dirty="0" smtClean="0">
                <a:solidFill>
                  <a:schemeClr val="tx1"/>
                </a:solidFill>
                <a:effectLst/>
                <a:latin typeface="+mn-lt"/>
                <a:ea typeface="+mn-ea"/>
                <a:cs typeface="+mn-cs"/>
                <a:hlinkClick r:id="rId3"/>
              </a:rPr>
              <a:t>)</a:t>
            </a:r>
            <a:r>
              <a:rPr lang="fr-FR" sz="1200" b="0" i="0" kern="1200" dirty="0" smtClean="0">
                <a:solidFill>
                  <a:schemeClr val="tx1"/>
                </a:solidFill>
                <a:effectLst/>
                <a:latin typeface="+mn-lt"/>
                <a:ea typeface="+mn-ea"/>
                <a:cs typeface="+mn-cs"/>
              </a:rPr>
              <a:t>. Constituant une période suffisamment longue pour être pertinente tout en prenant en compte les évolutions climatiques, elle sert ensuite de référence à l’ensemble des données. Les températures du début du XX</a:t>
            </a:r>
            <a:r>
              <a:rPr lang="fr-FR" sz="1200" b="0" i="0" kern="1200" baseline="30000" dirty="0" smtClean="0">
                <a:solidFill>
                  <a:schemeClr val="tx1"/>
                </a:solidFill>
                <a:effectLst/>
                <a:latin typeface="+mn-lt"/>
                <a:ea typeface="+mn-ea"/>
                <a:cs typeface="+mn-cs"/>
              </a:rPr>
              <a:t>e</a:t>
            </a:r>
            <a:r>
              <a:rPr lang="fr-FR" sz="1200" b="0" i="0" kern="1200" dirty="0" smtClean="0">
                <a:solidFill>
                  <a:schemeClr val="tx1"/>
                </a:solidFill>
                <a:effectLst/>
                <a:latin typeface="+mn-lt"/>
                <a:ea typeface="+mn-ea"/>
                <a:cs typeface="+mn-cs"/>
              </a:rPr>
              <a:t> siècle sont ainsi comparées à la normale actuelle, basée sur les relevés entre 1980 et 2010 (dernier calcul en date de la normale par Météo France). Elle fait ainsi ressortir les températures inférieures connues au cours du siècle précédent et l’augmentation progressive du début du XXI</a:t>
            </a:r>
            <a:r>
              <a:rPr lang="fr-FR" sz="1200" b="0" i="0" kern="1200" baseline="30000" dirty="0" smtClean="0">
                <a:solidFill>
                  <a:schemeClr val="tx1"/>
                </a:solidFill>
                <a:effectLst/>
                <a:latin typeface="+mn-lt"/>
                <a:ea typeface="+mn-ea"/>
                <a:cs typeface="+mn-cs"/>
              </a:rPr>
              <a:t>e</a:t>
            </a:r>
            <a:r>
              <a:rPr lang="fr-FR" sz="1200" b="0" i="0" kern="1200" dirty="0" smtClean="0">
                <a:solidFill>
                  <a:schemeClr val="tx1"/>
                </a:solidFill>
                <a:effectLst/>
                <a:latin typeface="+mn-lt"/>
                <a:ea typeface="+mn-ea"/>
                <a:cs typeface="+mn-cs"/>
              </a:rPr>
              <a:t> siècle.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B84150B-D665-4F06-A8B4-E86C7D9B09AF}" type="slidenum">
              <a:rPr lang="fr-FR" smtClean="0"/>
              <a:t>3</a:t>
            </a:fld>
            <a:endParaRPr lang="fr-FR"/>
          </a:p>
        </p:txBody>
      </p:sp>
    </p:spTree>
    <p:extLst>
      <p:ext uri="{BB962C8B-B14F-4D97-AF65-F5344CB8AC3E}">
        <p14:creationId xmlns:p14="http://schemas.microsoft.com/office/powerpoint/2010/main" val="88579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84150B-D665-4F06-A8B4-E86C7D9B09AF}" type="slidenum">
              <a:rPr lang="fr-FR" smtClean="0"/>
              <a:t>5</a:t>
            </a:fld>
            <a:endParaRPr lang="fr-FR"/>
          </a:p>
        </p:txBody>
      </p:sp>
    </p:spTree>
    <p:extLst>
      <p:ext uri="{BB962C8B-B14F-4D97-AF65-F5344CB8AC3E}">
        <p14:creationId xmlns:p14="http://schemas.microsoft.com/office/powerpoint/2010/main" val="365199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3/12/2016</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‹N°›</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3/12/2016</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‹N°›</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3/12/2016</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‹N°›</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3/12/2016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3/12/2016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3/12/2016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‹N°›</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3/12/2016</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‹N°›</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3/12/2016</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3/12/2016</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‹N°›</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image" Target="../media/image35.jpeg"/><Relationship Id="rId18" Type="http://schemas.openxmlformats.org/officeDocument/2006/relationships/image" Target="../media/image40.jpeg"/><Relationship Id="rId3" Type="http://schemas.openxmlformats.org/officeDocument/2006/relationships/image" Target="../media/image25.jpg"/><Relationship Id="rId21" Type="http://schemas.openxmlformats.org/officeDocument/2006/relationships/image" Target="../media/image43.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image" Target="../media/image24.jpeg"/><Relationship Id="rId16" Type="http://schemas.openxmlformats.org/officeDocument/2006/relationships/image" Target="../media/image38.jpg"/><Relationship Id="rId20"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33.jpeg"/><Relationship Id="rId24" Type="http://schemas.openxmlformats.org/officeDocument/2006/relationships/image" Target="../media/image46.jpeg"/><Relationship Id="rId5" Type="http://schemas.openxmlformats.org/officeDocument/2006/relationships/image" Target="../media/image27.jpg"/><Relationship Id="rId15" Type="http://schemas.openxmlformats.org/officeDocument/2006/relationships/image" Target="../media/image37.jpeg"/><Relationship Id="rId23" Type="http://schemas.openxmlformats.org/officeDocument/2006/relationships/image" Target="../media/image45.jpeg"/><Relationship Id="rId10" Type="http://schemas.openxmlformats.org/officeDocument/2006/relationships/image" Target="../media/image32.jpg"/><Relationship Id="rId19" Type="http://schemas.openxmlformats.org/officeDocument/2006/relationships/image" Target="../media/image41.jpg"/><Relationship Id="rId4" Type="http://schemas.openxmlformats.org/officeDocument/2006/relationships/image" Target="../media/image26.jpeg"/><Relationship Id="rId9" Type="http://schemas.openxmlformats.org/officeDocument/2006/relationships/image" Target="../media/image31.jpg"/><Relationship Id="rId14" Type="http://schemas.openxmlformats.org/officeDocument/2006/relationships/image" Target="../media/image36.jpeg"/><Relationship Id="rId22"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8.jpeg"/><Relationship Id="rId7" Type="http://schemas.openxmlformats.org/officeDocument/2006/relationships/image" Target="../media/image55.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8.gif"/><Relationship Id="rId7" Type="http://schemas.openxmlformats.org/officeDocument/2006/relationships/image" Target="../media/image73.pn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0.jpeg"/><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image" Target="../media/image68.gif"/><Relationship Id="rId7" Type="http://schemas.openxmlformats.org/officeDocument/2006/relationships/image" Target="../media/image73.pn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0.jpeg"/><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33.jpeg"/><Relationship Id="rId4" Type="http://schemas.openxmlformats.org/officeDocument/2006/relationships/image" Target="../media/image55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2.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3.xml.rels><?xml version="1.0" encoding="UTF-8" standalone="yes"?>
<Relationships xmlns="http://schemas.openxmlformats.org/package/2006/relationships"><Relationship Id="rId3" Type="http://schemas.openxmlformats.org/officeDocument/2006/relationships/image" Target="../media/image68.gif"/><Relationship Id="rId7" Type="http://schemas.openxmlformats.org/officeDocument/2006/relationships/image" Target="../media/image78.pn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3.jpeg"/><Relationship Id="rId4" Type="http://schemas.openxmlformats.org/officeDocument/2006/relationships/image" Target="../media/image7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8" Type="http://schemas.openxmlformats.org/officeDocument/2006/relationships/image" Target="../media/image86.jpeg"/><Relationship Id="rId13" Type="http://schemas.openxmlformats.org/officeDocument/2006/relationships/image" Target="../media/image91.jpeg"/><Relationship Id="rId18" Type="http://schemas.openxmlformats.org/officeDocument/2006/relationships/image" Target="../media/image96.jpeg"/><Relationship Id="rId3" Type="http://schemas.openxmlformats.org/officeDocument/2006/relationships/image" Target="../media/image2.png"/><Relationship Id="rId7" Type="http://schemas.openxmlformats.org/officeDocument/2006/relationships/image" Target="../media/image85.jpeg"/><Relationship Id="rId12" Type="http://schemas.openxmlformats.org/officeDocument/2006/relationships/image" Target="../media/image90.png"/><Relationship Id="rId17" Type="http://schemas.openxmlformats.org/officeDocument/2006/relationships/image" Target="../media/image95.jpeg"/><Relationship Id="rId2" Type="http://schemas.openxmlformats.org/officeDocument/2006/relationships/image" Target="../media/image82.png"/><Relationship Id="rId16" Type="http://schemas.openxmlformats.org/officeDocument/2006/relationships/image" Target="../media/image94.jpeg"/><Relationship Id="rId20"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84.jpeg"/><Relationship Id="rId11" Type="http://schemas.openxmlformats.org/officeDocument/2006/relationships/image" Target="../media/image89.jpeg"/><Relationship Id="rId5" Type="http://schemas.openxmlformats.org/officeDocument/2006/relationships/image" Target="../media/image83.jpeg"/><Relationship Id="rId15" Type="http://schemas.openxmlformats.org/officeDocument/2006/relationships/image" Target="../media/image93.jpeg"/><Relationship Id="rId10" Type="http://schemas.openxmlformats.org/officeDocument/2006/relationships/image" Target="../media/image88.png"/><Relationship Id="rId19" Type="http://schemas.openxmlformats.org/officeDocument/2006/relationships/image" Target="../media/image97.jpeg"/><Relationship Id="rId4" Type="http://schemas.openxmlformats.org/officeDocument/2006/relationships/image" Target="../media/image3.gif"/><Relationship Id="rId9" Type="http://schemas.openxmlformats.org/officeDocument/2006/relationships/image" Target="../media/image87.png"/><Relationship Id="rId14" Type="http://schemas.openxmlformats.org/officeDocument/2006/relationships/image" Target="../media/image9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8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33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r-FR" sz="3000" dirty="0" smtClean="0">
                <a:solidFill>
                  <a:schemeClr val="bg1"/>
                </a:solidFill>
                <a:cs typeface="Lucida Sans Unicode" panose="020B0602030504020204" pitchFamily="34" charset="0"/>
              </a:rPr>
              <a:t>Synchronie entre espèces dans la survie des passereaux communs : quelle contribution du climat?</a:t>
            </a:r>
            <a:endParaRPr lang="en-US" sz="3000" dirty="0">
              <a:solidFill>
                <a:schemeClr val="bg1"/>
              </a:solidFill>
            </a:endParaRPr>
          </a:p>
        </p:txBody>
      </p:sp>
      <p:sp>
        <p:nvSpPr>
          <p:cNvPr id="3" name="Subtitle 2"/>
          <p:cNvSpPr>
            <a:spLocks noGrp="1"/>
          </p:cNvSpPr>
          <p:nvPr>
            <p:ph type="subTitle" idx="1"/>
          </p:nvPr>
        </p:nvSpPr>
        <p:spPr>
          <a:xfrm>
            <a:off x="7920752" y="4945376"/>
            <a:ext cx="3793678" cy="1158861"/>
          </a:xfrm>
        </p:spPr>
        <p:txBody>
          <a:bodyPr>
            <a:normAutofit fontScale="85000" lnSpcReduction="10000"/>
          </a:bodyPr>
          <a:lstStyle/>
          <a:p>
            <a:r>
              <a:rPr lang="fr-FR" sz="2800" b="1" dirty="0">
                <a:solidFill>
                  <a:schemeClr val="accent5">
                    <a:lumMod val="60000"/>
                    <a:lumOff val="40000"/>
                  </a:schemeClr>
                </a:solidFill>
                <a:latin typeface="Lucida Sans Unicode" panose="020B0602030504020204" pitchFamily="34" charset="0"/>
                <a:ea typeface="Tahoma" panose="020B0604030504040204" pitchFamily="34" charset="0"/>
                <a:cs typeface="Lucida Sans Unicode" panose="020B0602030504020204" pitchFamily="34" charset="0"/>
              </a:rPr>
              <a:t>Manon </a:t>
            </a:r>
            <a:r>
              <a:rPr lang="fr-FR" sz="2800" b="1" dirty="0" smtClean="0">
                <a:solidFill>
                  <a:schemeClr val="accent5">
                    <a:lumMod val="60000"/>
                    <a:lumOff val="40000"/>
                  </a:schemeClr>
                </a:solidFill>
                <a:latin typeface="Lucida Sans Unicode" panose="020B0602030504020204" pitchFamily="34" charset="0"/>
                <a:ea typeface="Tahoma" panose="020B0604030504040204" pitchFamily="34" charset="0"/>
                <a:cs typeface="Lucida Sans Unicode" panose="020B0602030504020204" pitchFamily="34" charset="0"/>
              </a:rPr>
              <a:t>Ghislain</a:t>
            </a:r>
          </a:p>
          <a:p>
            <a:r>
              <a:rPr lang="fr-FR" dirty="0" err="1" smtClean="0">
                <a:solidFill>
                  <a:schemeClr val="accent5">
                    <a:lumMod val="60000"/>
                    <a:lumOff val="40000"/>
                  </a:schemeClr>
                </a:solidFill>
                <a:latin typeface="Lucida Sans Unicode" panose="020B0602030504020204" pitchFamily="34" charset="0"/>
                <a:ea typeface="Tahoma" panose="020B0604030504040204" pitchFamily="34" charset="0"/>
                <a:cs typeface="Lucida Sans Unicode" panose="020B0602030504020204" pitchFamily="34" charset="0"/>
              </a:rPr>
              <a:t>Supervisors</a:t>
            </a:r>
            <a:r>
              <a:rPr lang="fr-FR" dirty="0" smtClean="0">
                <a:solidFill>
                  <a:schemeClr val="accent5">
                    <a:lumMod val="60000"/>
                    <a:lumOff val="40000"/>
                  </a:schemeClr>
                </a:solidFill>
                <a:latin typeface="Lucida Sans Unicode" panose="020B0602030504020204" pitchFamily="34" charset="0"/>
                <a:ea typeface="Tahoma" panose="020B0604030504040204" pitchFamily="34" charset="0"/>
                <a:cs typeface="Lucida Sans Unicode" panose="020B0602030504020204" pitchFamily="34" charset="0"/>
              </a:rPr>
              <a:t> </a:t>
            </a:r>
            <a:r>
              <a:rPr lang="fr-FR" dirty="0">
                <a:solidFill>
                  <a:schemeClr val="accent5">
                    <a:lumMod val="60000"/>
                    <a:lumOff val="40000"/>
                  </a:schemeClr>
                </a:solidFill>
                <a:latin typeface="Lucida Sans Unicode" panose="020B0602030504020204" pitchFamily="34" charset="0"/>
                <a:ea typeface="Tahoma" panose="020B0604030504040204" pitchFamily="34" charset="0"/>
                <a:cs typeface="Lucida Sans Unicode" panose="020B0602030504020204" pitchFamily="34" charset="0"/>
              </a:rPr>
              <a:t>: Henry P.-Y., </a:t>
            </a:r>
            <a:r>
              <a:rPr lang="fr-FR" dirty="0" err="1" smtClean="0">
                <a:solidFill>
                  <a:schemeClr val="accent5">
                    <a:lumMod val="60000"/>
                    <a:lumOff val="40000"/>
                  </a:schemeClr>
                </a:solidFill>
                <a:latin typeface="Lucida Sans Unicode" panose="020B0602030504020204" pitchFamily="34" charset="0"/>
                <a:ea typeface="Tahoma" panose="020B0604030504040204" pitchFamily="34" charset="0"/>
                <a:cs typeface="Lucida Sans Unicode" panose="020B0602030504020204" pitchFamily="34" charset="0"/>
              </a:rPr>
              <a:t>Jiguet</a:t>
            </a:r>
            <a:r>
              <a:rPr lang="fr-FR" dirty="0">
                <a:solidFill>
                  <a:schemeClr val="accent5">
                    <a:lumMod val="60000"/>
                    <a:lumOff val="40000"/>
                  </a:schemeClr>
                </a:solidFill>
                <a:latin typeface="Lucida Sans Unicode" panose="020B0602030504020204" pitchFamily="34" charset="0"/>
                <a:ea typeface="Tahoma" panose="020B0604030504040204" pitchFamily="34" charset="0"/>
                <a:cs typeface="Lucida Sans Unicode" panose="020B0602030504020204" pitchFamily="34" charset="0"/>
              </a:rPr>
              <a:t> F.</a:t>
            </a:r>
          </a:p>
          <a:p>
            <a:endParaRPr lang="en-US" dirty="0"/>
          </a:p>
        </p:txBody>
      </p:sp>
      <p:pic>
        <p:nvPicPr>
          <p:cNvPr id="4" name="Image 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89761" y="6021988"/>
            <a:ext cx="1688012" cy="809416"/>
          </a:xfrm>
          <a:prstGeom prst="roundRect">
            <a:avLst/>
          </a:prstGeom>
          <a:solidFill>
            <a:schemeClr val="bg1">
              <a:alpha val="73000"/>
            </a:schemeClr>
          </a:solidFill>
        </p:spPr>
      </p:pic>
      <p:pic>
        <p:nvPicPr>
          <p:cNvPr id="5" name="Image 4"/>
          <p:cNvPicPr>
            <a:picLocks noChangeAspect="1"/>
          </p:cNvPicPr>
          <p:nvPr/>
        </p:nvPicPr>
        <p:blipFill rotWithShape="1">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rcRect l="7755" t="13741"/>
          <a:stretch/>
        </p:blipFill>
        <p:spPr>
          <a:xfrm>
            <a:off x="170263" y="6104238"/>
            <a:ext cx="1664952" cy="644918"/>
          </a:xfrm>
          <a:prstGeom prst="roundRect">
            <a:avLst/>
          </a:prstGeom>
          <a:solidFill>
            <a:schemeClr val="bg1">
              <a:alpha val="73000"/>
            </a:schemeClr>
          </a:solidFill>
        </p:spPr>
      </p:pic>
      <p:sp>
        <p:nvSpPr>
          <p:cNvPr id="7" name="ZoneTexte 6"/>
          <p:cNvSpPr txBox="1"/>
          <p:nvPr/>
        </p:nvSpPr>
        <p:spPr>
          <a:xfrm>
            <a:off x="3832318" y="5941923"/>
            <a:ext cx="1814719" cy="868323"/>
          </a:xfrm>
          <a:prstGeom prst="roundRect">
            <a:avLst/>
          </a:prstGeom>
          <a:solidFill>
            <a:schemeClr val="bg1">
              <a:alpha val="73000"/>
            </a:schemeClr>
          </a:solidFill>
        </p:spPr>
        <p:txBody>
          <a:bodyPr wrap="square" rtlCol="0">
            <a:spAutoFit/>
          </a:bodyPr>
          <a:lstStyle/>
          <a:p>
            <a:r>
              <a:rPr lang="fr-FR" b="1" dirty="0" err="1" smtClean="0">
                <a:solidFill>
                  <a:schemeClr val="accent1">
                    <a:lumMod val="50000"/>
                  </a:schemeClr>
                </a:solidFill>
                <a:latin typeface="Times New Roman" panose="02020603050405020304" pitchFamily="18" charset="0"/>
                <a:cs typeface="Times New Roman" panose="02020603050405020304" pitchFamily="18" charset="0"/>
              </a:rPr>
              <a:t>CRBPO</a:t>
            </a:r>
            <a:endParaRPr lang="fr-FR" b="1" dirty="0" smtClean="0">
              <a:solidFill>
                <a:schemeClr val="accent1">
                  <a:lumMod val="50000"/>
                </a:schemeClr>
              </a:solidFill>
              <a:latin typeface="Times New Roman" panose="02020603050405020304" pitchFamily="18" charset="0"/>
              <a:cs typeface="Times New Roman" panose="02020603050405020304" pitchFamily="18" charset="0"/>
            </a:endParaRPr>
          </a:p>
          <a:p>
            <a:r>
              <a:rPr lang="fr-FR" sz="900" dirty="0" smtClean="0">
                <a:solidFill>
                  <a:schemeClr val="accent1">
                    <a:lumMod val="50000"/>
                  </a:schemeClr>
                </a:solidFill>
                <a:latin typeface="Times New Roman" panose="02020603050405020304" pitchFamily="18" charset="0"/>
                <a:cs typeface="Times New Roman" panose="02020603050405020304" pitchFamily="18" charset="0"/>
              </a:rPr>
              <a:t>Centre de Recherches</a:t>
            </a:r>
          </a:p>
          <a:p>
            <a:r>
              <a:rPr lang="fr-FR" sz="900" dirty="0" smtClean="0">
                <a:solidFill>
                  <a:schemeClr val="accent1">
                    <a:lumMod val="50000"/>
                  </a:schemeClr>
                </a:solidFill>
                <a:latin typeface="Times New Roman" panose="02020603050405020304" pitchFamily="18" charset="0"/>
                <a:cs typeface="Times New Roman" panose="02020603050405020304" pitchFamily="18" charset="0"/>
              </a:rPr>
              <a:t>sur la Biologie des</a:t>
            </a:r>
          </a:p>
          <a:p>
            <a:r>
              <a:rPr lang="fr-FR" sz="900" dirty="0" smtClean="0">
                <a:solidFill>
                  <a:schemeClr val="accent1">
                    <a:lumMod val="50000"/>
                  </a:schemeClr>
                </a:solidFill>
                <a:latin typeface="Times New Roman" panose="02020603050405020304" pitchFamily="18" charset="0"/>
                <a:cs typeface="Times New Roman" panose="02020603050405020304" pitchFamily="18" charset="0"/>
              </a:rPr>
              <a:t>Populations d’Oiseaux</a:t>
            </a:r>
            <a:endParaRPr lang="en-GB" sz="9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2" descr="http://crbpo.mnhn.fr/IMG/gif/index-2.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62222" y="5894173"/>
            <a:ext cx="989266" cy="963827"/>
          </a:xfrm>
          <a:prstGeom prst="roundRect">
            <a:avLst/>
          </a:prstGeom>
          <a:noFill/>
          <a:extLst/>
        </p:spPr>
      </p:pic>
      <p:sp>
        <p:nvSpPr>
          <p:cNvPr id="9" name="Rectangle 1"/>
          <p:cNvSpPr>
            <a:spLocks noChangeArrowheads="1"/>
          </p:cNvSpPr>
          <p:nvPr/>
        </p:nvSpPr>
        <p:spPr bwMode="auto">
          <a:xfrm>
            <a:off x="4291013"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0" name="Image 9"/>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402" y="4833320"/>
            <a:ext cx="3276600" cy="1065669"/>
          </a:xfrm>
          <a:prstGeom prst="rect">
            <a:avLst/>
          </a:prstGeom>
        </p:spPr>
      </p:pic>
      <p:sp>
        <p:nvSpPr>
          <p:cNvPr id="15" name="ZoneTexte 14"/>
          <p:cNvSpPr txBox="1"/>
          <p:nvPr/>
        </p:nvSpPr>
        <p:spPr>
          <a:xfrm>
            <a:off x="6043484" y="5941922"/>
            <a:ext cx="892636" cy="868323"/>
          </a:xfrm>
          <a:prstGeom prst="roundRect">
            <a:avLst/>
          </a:prstGeom>
          <a:solidFill>
            <a:schemeClr val="bg1">
              <a:alpha val="73000"/>
            </a:schemeClr>
          </a:solidFill>
        </p:spPr>
        <p:txBody>
          <a:bodyPr wrap="square" rtlCol="0">
            <a:spAutoFit/>
          </a:bodyPr>
          <a:lstStyle/>
          <a:p>
            <a:endParaRPr lang="fr-FR" b="1"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fr-FR" sz="900" b="1" dirty="0">
              <a:solidFill>
                <a:schemeClr val="accent1">
                  <a:lumMod val="50000"/>
                </a:schemeClr>
              </a:solidFill>
              <a:latin typeface="Times New Roman" panose="02020603050405020304" pitchFamily="18" charset="0"/>
              <a:cs typeface="Times New Roman" panose="02020603050405020304" pitchFamily="18" charset="0"/>
            </a:endParaRPr>
          </a:p>
          <a:p>
            <a:endParaRPr lang="fr-FR" sz="900" b="1"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en-GB" sz="9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7" name="Picture 3" descr="Afficher l'image d'origine"/>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48643" y="5981314"/>
            <a:ext cx="682317" cy="789538"/>
          </a:xfrm>
          <a:prstGeom prst="roundRect">
            <a:avLst/>
          </a:prstGeom>
          <a:solidFill>
            <a:schemeClr val="bg1">
              <a:alpha val="0"/>
            </a:schemeClr>
          </a:solidFill>
        </p:spPr>
      </p:pic>
    </p:spTree>
    <p:extLst>
      <p:ext uri="{BB962C8B-B14F-4D97-AF65-F5344CB8AC3E}">
        <p14:creationId xmlns:p14="http://schemas.microsoft.com/office/powerpoint/2010/main" val="3418042107"/>
      </p:ext>
    </p:extLst>
  </p:cSld>
  <p:clrMapOvr>
    <a:masterClrMapping/>
  </p:clrMapOvr>
  <mc:AlternateContent xmlns:mc="http://schemas.openxmlformats.org/markup-compatibility/2006" xmlns:p14="http://schemas.microsoft.com/office/powerpoint/2010/main">
    <mc:Choice Requires="p14">
      <p:transition spd="slow" p14:dur="2000" advTm="17944"/>
    </mc:Choice>
    <mc:Fallback xmlns="">
      <p:transition spd="slow" advTm="179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9570" y="2366010"/>
            <a:ext cx="5494060" cy="44006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739409" y="561177"/>
            <a:ext cx="9238162" cy="1560716"/>
          </a:xfrm>
        </p:spPr>
        <p:txBody>
          <a:bodyPr>
            <a:normAutofit fontScale="90000"/>
          </a:bodyPr>
          <a:lstStyle/>
          <a:p>
            <a:r>
              <a:rPr lang="fr-FR" dirty="0" smtClean="0"/>
              <a:t>Questions</a:t>
            </a:r>
            <a:br>
              <a:rPr lang="fr-FR" dirty="0" smtClean="0"/>
            </a:br>
            <a:r>
              <a:rPr lang="fr-FR" sz="3600" dirty="0" smtClean="0"/>
              <a:t>(1) </a:t>
            </a:r>
            <a:r>
              <a:rPr lang="fr-FR" sz="3600" dirty="0" smtClean="0"/>
              <a:t>Est-ce qu’il y a une synchronie parmi les espèces dans la variation de survie annuelle?...</a:t>
            </a:r>
            <a:endParaRPr lang="fr-FR" sz="3600"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Introduction</a:t>
            </a:r>
            <a:endParaRPr lang="fr-FR" dirty="0"/>
          </a:p>
        </p:txBody>
      </p:sp>
      <p:cxnSp>
        <p:nvCxnSpPr>
          <p:cNvPr id="9" name="Connecteur droit avec flèche 8"/>
          <p:cNvCxnSpPr/>
          <p:nvPr/>
        </p:nvCxnSpPr>
        <p:spPr>
          <a:xfrm flipV="1">
            <a:off x="1233615" y="2455289"/>
            <a:ext cx="0" cy="1631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1233615" y="4086380"/>
            <a:ext cx="47944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rot="16200000">
            <a:off x="-21522" y="4115038"/>
            <a:ext cx="1883849" cy="461665"/>
          </a:xfrm>
          <a:prstGeom prst="rect">
            <a:avLst/>
          </a:prstGeom>
          <a:noFill/>
        </p:spPr>
        <p:txBody>
          <a:bodyPr wrap="none" rtlCol="0">
            <a:spAutoFit/>
          </a:bodyPr>
          <a:lstStyle/>
          <a:p>
            <a:r>
              <a:rPr lang="fr-FR" sz="2400" dirty="0" err="1" smtClean="0"/>
              <a:t>Adult</a:t>
            </a:r>
            <a:r>
              <a:rPr lang="fr-FR" sz="2400" dirty="0" smtClean="0"/>
              <a:t> </a:t>
            </a:r>
            <a:r>
              <a:rPr lang="fr-FR" sz="2400" dirty="0" err="1" smtClean="0"/>
              <a:t>survival</a:t>
            </a:r>
            <a:endParaRPr lang="fr-FR" sz="2400" dirty="0"/>
          </a:p>
        </p:txBody>
      </p:sp>
      <p:sp>
        <p:nvSpPr>
          <p:cNvPr id="13" name="ZoneTexte 12"/>
          <p:cNvSpPr txBox="1"/>
          <p:nvPr/>
        </p:nvSpPr>
        <p:spPr>
          <a:xfrm>
            <a:off x="3334093" y="6304995"/>
            <a:ext cx="836960" cy="461665"/>
          </a:xfrm>
          <a:prstGeom prst="rect">
            <a:avLst/>
          </a:prstGeom>
          <a:noFill/>
        </p:spPr>
        <p:txBody>
          <a:bodyPr wrap="none" rtlCol="0">
            <a:spAutoFit/>
          </a:bodyPr>
          <a:lstStyle/>
          <a:p>
            <a:r>
              <a:rPr lang="fr-FR" sz="2400" dirty="0" err="1" smtClean="0"/>
              <a:t>Years</a:t>
            </a:r>
            <a:endParaRPr lang="fr-FR" sz="2400" dirty="0"/>
          </a:p>
        </p:txBody>
      </p:sp>
      <p:cxnSp>
        <p:nvCxnSpPr>
          <p:cNvPr id="14" name="Connecteur droit avec flèche 13"/>
          <p:cNvCxnSpPr/>
          <p:nvPr/>
        </p:nvCxnSpPr>
        <p:spPr>
          <a:xfrm flipV="1">
            <a:off x="1233615" y="4411775"/>
            <a:ext cx="0" cy="1631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233615" y="6042866"/>
            <a:ext cx="47944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orme libre 21"/>
          <p:cNvSpPr/>
          <p:nvPr/>
        </p:nvSpPr>
        <p:spPr>
          <a:xfrm>
            <a:off x="1233615" y="2615926"/>
            <a:ext cx="4584357" cy="1000897"/>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a:off x="1233614" y="2903496"/>
            <a:ext cx="4584357" cy="1000897"/>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24" name="Forme libre 23"/>
          <p:cNvSpPr/>
          <p:nvPr/>
        </p:nvSpPr>
        <p:spPr>
          <a:xfrm>
            <a:off x="1233613" y="2809516"/>
            <a:ext cx="4584357" cy="1000897"/>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a:p>
        </p:txBody>
      </p:sp>
      <p:sp>
        <p:nvSpPr>
          <p:cNvPr id="25" name="Forme libre 24"/>
          <p:cNvSpPr/>
          <p:nvPr/>
        </p:nvSpPr>
        <p:spPr>
          <a:xfrm>
            <a:off x="1233612" y="2452475"/>
            <a:ext cx="4584357" cy="1000897"/>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6" name="Forme libre 25"/>
          <p:cNvSpPr/>
          <p:nvPr/>
        </p:nvSpPr>
        <p:spPr>
          <a:xfrm>
            <a:off x="1233615" y="4726871"/>
            <a:ext cx="4584357" cy="1000897"/>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7" name="Forme libre 26"/>
          <p:cNvSpPr/>
          <p:nvPr/>
        </p:nvSpPr>
        <p:spPr>
          <a:xfrm>
            <a:off x="1229497" y="4728931"/>
            <a:ext cx="4596714" cy="951470"/>
          </a:xfrm>
          <a:custGeom>
            <a:avLst/>
            <a:gdLst>
              <a:gd name="connsiteX0" fmla="*/ 0 w 4596714"/>
              <a:gd name="connsiteY0" fmla="*/ 605481 h 951470"/>
              <a:gd name="connsiteX1" fmla="*/ 358346 w 4596714"/>
              <a:gd name="connsiteY1" fmla="*/ 395416 h 951470"/>
              <a:gd name="connsiteX2" fmla="*/ 716692 w 4596714"/>
              <a:gd name="connsiteY2" fmla="*/ 741405 h 951470"/>
              <a:gd name="connsiteX3" fmla="*/ 1173892 w 4596714"/>
              <a:gd name="connsiteY3" fmla="*/ 556054 h 951470"/>
              <a:gd name="connsiteX4" fmla="*/ 1433384 w 4596714"/>
              <a:gd name="connsiteY4" fmla="*/ 531340 h 951470"/>
              <a:gd name="connsiteX5" fmla="*/ 1754660 w 4596714"/>
              <a:gd name="connsiteY5" fmla="*/ 420130 h 951470"/>
              <a:gd name="connsiteX6" fmla="*/ 2162433 w 4596714"/>
              <a:gd name="connsiteY6" fmla="*/ 951470 h 951470"/>
              <a:gd name="connsiteX7" fmla="*/ 2434281 w 4596714"/>
              <a:gd name="connsiteY7" fmla="*/ 679621 h 951470"/>
              <a:gd name="connsiteX8" fmla="*/ 2854411 w 4596714"/>
              <a:gd name="connsiteY8" fmla="*/ 716692 h 951470"/>
              <a:gd name="connsiteX9" fmla="*/ 3200400 w 4596714"/>
              <a:gd name="connsiteY9" fmla="*/ 172994 h 951470"/>
              <a:gd name="connsiteX10" fmla="*/ 3583460 w 4596714"/>
              <a:gd name="connsiteY10" fmla="*/ 0 h 951470"/>
              <a:gd name="connsiteX11" fmla="*/ 3880022 w 4596714"/>
              <a:gd name="connsiteY11" fmla="*/ 531340 h 951470"/>
              <a:gd name="connsiteX12" fmla="*/ 4312508 w 4596714"/>
              <a:gd name="connsiteY12" fmla="*/ 506627 h 951470"/>
              <a:gd name="connsiteX13" fmla="*/ 4596714 w 4596714"/>
              <a:gd name="connsiteY13" fmla="*/ 914400 h 95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6714" h="951470">
                <a:moveTo>
                  <a:pt x="0" y="605481"/>
                </a:moveTo>
                <a:lnTo>
                  <a:pt x="358346" y="395416"/>
                </a:lnTo>
                <a:lnTo>
                  <a:pt x="716692" y="741405"/>
                </a:lnTo>
                <a:lnTo>
                  <a:pt x="1173892" y="556054"/>
                </a:lnTo>
                <a:lnTo>
                  <a:pt x="1433384" y="531340"/>
                </a:lnTo>
                <a:lnTo>
                  <a:pt x="1754660" y="420130"/>
                </a:lnTo>
                <a:lnTo>
                  <a:pt x="2162433" y="951470"/>
                </a:lnTo>
                <a:lnTo>
                  <a:pt x="2434281" y="679621"/>
                </a:lnTo>
                <a:lnTo>
                  <a:pt x="2854411" y="716692"/>
                </a:lnTo>
                <a:lnTo>
                  <a:pt x="3200400" y="172994"/>
                </a:lnTo>
                <a:lnTo>
                  <a:pt x="3583460" y="0"/>
                </a:lnTo>
                <a:lnTo>
                  <a:pt x="3880022" y="531340"/>
                </a:lnTo>
                <a:lnTo>
                  <a:pt x="4312508" y="506627"/>
                </a:lnTo>
                <a:lnTo>
                  <a:pt x="4596714" y="914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1229497" y="4518866"/>
            <a:ext cx="4670854" cy="1210962"/>
          </a:xfrm>
          <a:custGeom>
            <a:avLst/>
            <a:gdLst>
              <a:gd name="connsiteX0" fmla="*/ 0 w 4670854"/>
              <a:gd name="connsiteY0" fmla="*/ 988540 h 1210962"/>
              <a:gd name="connsiteX1" fmla="*/ 345989 w 4670854"/>
              <a:gd name="connsiteY1" fmla="*/ 889686 h 1210962"/>
              <a:gd name="connsiteX2" fmla="*/ 704335 w 4670854"/>
              <a:gd name="connsiteY2" fmla="*/ 1210962 h 1210962"/>
              <a:gd name="connsiteX3" fmla="*/ 1050325 w 4670854"/>
              <a:gd name="connsiteY3" fmla="*/ 1037968 h 1210962"/>
              <a:gd name="connsiteX4" fmla="*/ 1433384 w 4670854"/>
              <a:gd name="connsiteY4" fmla="*/ 444843 h 1210962"/>
              <a:gd name="connsiteX5" fmla="*/ 1779373 w 4670854"/>
              <a:gd name="connsiteY5" fmla="*/ 1050324 h 1210962"/>
              <a:gd name="connsiteX6" fmla="*/ 2150076 w 4670854"/>
              <a:gd name="connsiteY6" fmla="*/ 0 h 1210962"/>
              <a:gd name="connsiteX7" fmla="*/ 2483708 w 4670854"/>
              <a:gd name="connsiteY7" fmla="*/ 1124465 h 1210962"/>
              <a:gd name="connsiteX8" fmla="*/ 2879125 w 4670854"/>
              <a:gd name="connsiteY8" fmla="*/ 593124 h 1210962"/>
              <a:gd name="connsiteX9" fmla="*/ 3225114 w 4670854"/>
              <a:gd name="connsiteY9" fmla="*/ 827903 h 1210962"/>
              <a:gd name="connsiteX10" fmla="*/ 3608173 w 4670854"/>
              <a:gd name="connsiteY10" fmla="*/ 716692 h 1210962"/>
              <a:gd name="connsiteX11" fmla="*/ 3929449 w 4670854"/>
              <a:gd name="connsiteY11" fmla="*/ 383059 h 1210962"/>
              <a:gd name="connsiteX12" fmla="*/ 4300152 w 4670854"/>
              <a:gd name="connsiteY12" fmla="*/ 951470 h 1210962"/>
              <a:gd name="connsiteX13" fmla="*/ 4670854 w 4670854"/>
              <a:gd name="connsiteY13" fmla="*/ 951470 h 1210962"/>
              <a:gd name="connsiteX14" fmla="*/ 4609071 w 4670854"/>
              <a:gd name="connsiteY14" fmla="*/ 926757 h 12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70854" h="1210962">
                <a:moveTo>
                  <a:pt x="0" y="988540"/>
                </a:moveTo>
                <a:lnTo>
                  <a:pt x="345989" y="889686"/>
                </a:lnTo>
                <a:lnTo>
                  <a:pt x="704335" y="1210962"/>
                </a:lnTo>
                <a:lnTo>
                  <a:pt x="1050325" y="1037968"/>
                </a:lnTo>
                <a:lnTo>
                  <a:pt x="1433384" y="444843"/>
                </a:lnTo>
                <a:lnTo>
                  <a:pt x="1779373" y="1050324"/>
                </a:lnTo>
                <a:lnTo>
                  <a:pt x="2150076" y="0"/>
                </a:lnTo>
                <a:lnTo>
                  <a:pt x="2483708" y="1124465"/>
                </a:lnTo>
                <a:lnTo>
                  <a:pt x="2879125" y="593124"/>
                </a:lnTo>
                <a:lnTo>
                  <a:pt x="3225114" y="827903"/>
                </a:lnTo>
                <a:lnTo>
                  <a:pt x="3608173" y="716692"/>
                </a:lnTo>
                <a:lnTo>
                  <a:pt x="3929449" y="383059"/>
                </a:lnTo>
                <a:lnTo>
                  <a:pt x="4300152" y="951470"/>
                </a:lnTo>
                <a:lnTo>
                  <a:pt x="4670854" y="951470"/>
                </a:lnTo>
                <a:lnTo>
                  <a:pt x="4609071" y="926757"/>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29" name="Forme libre 28"/>
          <p:cNvSpPr/>
          <p:nvPr/>
        </p:nvSpPr>
        <p:spPr>
          <a:xfrm>
            <a:off x="1229497" y="4667147"/>
            <a:ext cx="4596714" cy="1075038"/>
          </a:xfrm>
          <a:custGeom>
            <a:avLst/>
            <a:gdLst>
              <a:gd name="connsiteX0" fmla="*/ 0 w 4596714"/>
              <a:gd name="connsiteY0" fmla="*/ 1075038 h 1075038"/>
              <a:gd name="connsiteX1" fmla="*/ 345989 w 4596714"/>
              <a:gd name="connsiteY1" fmla="*/ 605481 h 1075038"/>
              <a:gd name="connsiteX2" fmla="*/ 704335 w 4596714"/>
              <a:gd name="connsiteY2" fmla="*/ 284205 h 1075038"/>
              <a:gd name="connsiteX3" fmla="*/ 951471 w 4596714"/>
              <a:gd name="connsiteY3" fmla="*/ 481914 h 1075038"/>
              <a:gd name="connsiteX4" fmla="*/ 1421027 w 4596714"/>
              <a:gd name="connsiteY4" fmla="*/ 457200 h 1075038"/>
              <a:gd name="connsiteX5" fmla="*/ 1754660 w 4596714"/>
              <a:gd name="connsiteY5" fmla="*/ 61784 h 1075038"/>
              <a:gd name="connsiteX6" fmla="*/ 2162433 w 4596714"/>
              <a:gd name="connsiteY6" fmla="*/ 370703 h 1075038"/>
              <a:gd name="connsiteX7" fmla="*/ 2496065 w 4596714"/>
              <a:gd name="connsiteY7" fmla="*/ 0 h 1075038"/>
              <a:gd name="connsiteX8" fmla="*/ 2866768 w 4596714"/>
              <a:gd name="connsiteY8" fmla="*/ 580768 h 1075038"/>
              <a:gd name="connsiteX9" fmla="*/ 3249827 w 4596714"/>
              <a:gd name="connsiteY9" fmla="*/ 864973 h 1075038"/>
              <a:gd name="connsiteX10" fmla="*/ 3583460 w 4596714"/>
              <a:gd name="connsiteY10" fmla="*/ 395416 h 1075038"/>
              <a:gd name="connsiteX11" fmla="*/ 3904735 w 4596714"/>
              <a:gd name="connsiteY11" fmla="*/ 407773 h 1075038"/>
              <a:gd name="connsiteX12" fmla="*/ 4287795 w 4596714"/>
              <a:gd name="connsiteY12" fmla="*/ 247135 h 1075038"/>
              <a:gd name="connsiteX13" fmla="*/ 4596714 w 4596714"/>
              <a:gd name="connsiteY13" fmla="*/ 617838 h 107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6714" h="1075038">
                <a:moveTo>
                  <a:pt x="0" y="1075038"/>
                </a:moveTo>
                <a:lnTo>
                  <a:pt x="345989" y="605481"/>
                </a:lnTo>
                <a:lnTo>
                  <a:pt x="704335" y="284205"/>
                </a:lnTo>
                <a:lnTo>
                  <a:pt x="951471" y="481914"/>
                </a:lnTo>
                <a:lnTo>
                  <a:pt x="1421027" y="457200"/>
                </a:lnTo>
                <a:lnTo>
                  <a:pt x="1754660" y="61784"/>
                </a:lnTo>
                <a:lnTo>
                  <a:pt x="2162433" y="370703"/>
                </a:lnTo>
                <a:lnTo>
                  <a:pt x="2496065" y="0"/>
                </a:lnTo>
                <a:lnTo>
                  <a:pt x="2866768" y="580768"/>
                </a:lnTo>
                <a:lnTo>
                  <a:pt x="3249827" y="864973"/>
                </a:lnTo>
                <a:lnTo>
                  <a:pt x="3583460" y="395416"/>
                </a:lnTo>
                <a:lnTo>
                  <a:pt x="3904735" y="407773"/>
                </a:lnTo>
                <a:lnTo>
                  <a:pt x="4287795" y="247135"/>
                </a:lnTo>
                <a:lnTo>
                  <a:pt x="4596714" y="617838"/>
                </a:ln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a:p>
        </p:txBody>
      </p:sp>
      <p:sp>
        <p:nvSpPr>
          <p:cNvPr id="30" name="ZoneTexte 29"/>
          <p:cNvSpPr txBox="1"/>
          <p:nvPr/>
        </p:nvSpPr>
        <p:spPr>
          <a:xfrm>
            <a:off x="6320481" y="2940632"/>
            <a:ext cx="2313454" cy="461665"/>
          </a:xfrm>
          <a:prstGeom prst="rect">
            <a:avLst/>
          </a:prstGeom>
          <a:noFill/>
        </p:spPr>
        <p:txBody>
          <a:bodyPr wrap="none" rtlCol="0">
            <a:spAutoFit/>
          </a:bodyPr>
          <a:lstStyle/>
          <a:p>
            <a:r>
              <a:rPr lang="fr-FR" sz="2400" b="1" dirty="0" smtClean="0">
                <a:solidFill>
                  <a:srgbClr val="C00000"/>
                </a:solidFill>
              </a:rPr>
              <a:t>Forte synchronie</a:t>
            </a:r>
            <a:endParaRPr lang="fr-FR" sz="2400" b="1" dirty="0">
              <a:solidFill>
                <a:srgbClr val="C00000"/>
              </a:solidFill>
            </a:endParaRPr>
          </a:p>
        </p:txBody>
      </p:sp>
      <p:sp>
        <p:nvSpPr>
          <p:cNvPr id="31" name="ZoneTexte 30"/>
          <p:cNvSpPr txBox="1"/>
          <p:nvPr/>
        </p:nvSpPr>
        <p:spPr>
          <a:xfrm>
            <a:off x="6320481" y="4973833"/>
            <a:ext cx="2399183" cy="461665"/>
          </a:xfrm>
          <a:prstGeom prst="rect">
            <a:avLst/>
          </a:prstGeom>
          <a:noFill/>
        </p:spPr>
        <p:txBody>
          <a:bodyPr wrap="none" rtlCol="0">
            <a:spAutoFit/>
          </a:bodyPr>
          <a:lstStyle/>
          <a:p>
            <a:r>
              <a:rPr lang="fr-FR" sz="2400" b="1" dirty="0" smtClean="0">
                <a:solidFill>
                  <a:srgbClr val="C00000"/>
                </a:solidFill>
              </a:rPr>
              <a:t>Faible synchronie</a:t>
            </a:r>
            <a:endParaRPr lang="fr-FR" sz="2400" b="1" dirty="0">
              <a:solidFill>
                <a:srgbClr val="C00000"/>
              </a:solidFill>
            </a:endParaRPr>
          </a:p>
        </p:txBody>
      </p:sp>
    </p:spTree>
    <p:extLst>
      <p:ext uri="{BB962C8B-B14F-4D97-AF65-F5344CB8AC3E}">
        <p14:creationId xmlns:p14="http://schemas.microsoft.com/office/powerpoint/2010/main" val="3986721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9570" y="2366010"/>
            <a:ext cx="5494060" cy="44006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Introduction</a:t>
            </a:r>
            <a:endParaRPr lang="fr-FR" dirty="0"/>
          </a:p>
        </p:txBody>
      </p:sp>
      <p:cxnSp>
        <p:nvCxnSpPr>
          <p:cNvPr id="9" name="Connecteur droit avec flèche 8"/>
          <p:cNvCxnSpPr/>
          <p:nvPr/>
        </p:nvCxnSpPr>
        <p:spPr>
          <a:xfrm flipV="1">
            <a:off x="1233615" y="2455289"/>
            <a:ext cx="0" cy="1631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1233615" y="4086380"/>
            <a:ext cx="47944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rot="16200000">
            <a:off x="-21522" y="4115038"/>
            <a:ext cx="1883849" cy="461665"/>
          </a:xfrm>
          <a:prstGeom prst="rect">
            <a:avLst/>
          </a:prstGeom>
          <a:noFill/>
        </p:spPr>
        <p:txBody>
          <a:bodyPr wrap="none" rtlCol="0">
            <a:spAutoFit/>
          </a:bodyPr>
          <a:lstStyle/>
          <a:p>
            <a:r>
              <a:rPr lang="fr-FR" sz="2400" dirty="0" err="1" smtClean="0"/>
              <a:t>Adult</a:t>
            </a:r>
            <a:r>
              <a:rPr lang="fr-FR" sz="2400" dirty="0" smtClean="0"/>
              <a:t> </a:t>
            </a:r>
            <a:r>
              <a:rPr lang="fr-FR" sz="2400" dirty="0" err="1" smtClean="0"/>
              <a:t>survival</a:t>
            </a:r>
            <a:endParaRPr lang="fr-FR" sz="2400" dirty="0"/>
          </a:p>
        </p:txBody>
      </p:sp>
      <p:sp>
        <p:nvSpPr>
          <p:cNvPr id="13" name="ZoneTexte 12"/>
          <p:cNvSpPr txBox="1"/>
          <p:nvPr/>
        </p:nvSpPr>
        <p:spPr>
          <a:xfrm>
            <a:off x="3334093" y="6304995"/>
            <a:ext cx="836960" cy="461665"/>
          </a:xfrm>
          <a:prstGeom prst="rect">
            <a:avLst/>
          </a:prstGeom>
          <a:noFill/>
        </p:spPr>
        <p:txBody>
          <a:bodyPr wrap="none" rtlCol="0">
            <a:spAutoFit/>
          </a:bodyPr>
          <a:lstStyle/>
          <a:p>
            <a:r>
              <a:rPr lang="fr-FR" sz="2400" dirty="0" err="1" smtClean="0"/>
              <a:t>Years</a:t>
            </a:r>
            <a:endParaRPr lang="fr-FR" sz="2400" dirty="0"/>
          </a:p>
        </p:txBody>
      </p:sp>
      <p:cxnSp>
        <p:nvCxnSpPr>
          <p:cNvPr id="14" name="Connecteur droit avec flèche 13"/>
          <p:cNvCxnSpPr/>
          <p:nvPr/>
        </p:nvCxnSpPr>
        <p:spPr>
          <a:xfrm flipV="1">
            <a:off x="1233615" y="4411775"/>
            <a:ext cx="0" cy="1631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233615" y="6042866"/>
            <a:ext cx="47944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orme libre 21"/>
          <p:cNvSpPr/>
          <p:nvPr/>
        </p:nvSpPr>
        <p:spPr>
          <a:xfrm>
            <a:off x="1233615" y="2615926"/>
            <a:ext cx="4584357" cy="1000897"/>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a:off x="1233614" y="2903496"/>
            <a:ext cx="4584357" cy="1000897"/>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24" name="Forme libre 23"/>
          <p:cNvSpPr/>
          <p:nvPr/>
        </p:nvSpPr>
        <p:spPr>
          <a:xfrm>
            <a:off x="1233613" y="2809516"/>
            <a:ext cx="4584357" cy="1000897"/>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a:p>
        </p:txBody>
      </p:sp>
      <p:sp>
        <p:nvSpPr>
          <p:cNvPr id="25" name="Forme libre 24"/>
          <p:cNvSpPr/>
          <p:nvPr/>
        </p:nvSpPr>
        <p:spPr>
          <a:xfrm>
            <a:off x="1233612" y="2452475"/>
            <a:ext cx="4584357" cy="1000897"/>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6" name="Forme libre 25"/>
          <p:cNvSpPr/>
          <p:nvPr/>
        </p:nvSpPr>
        <p:spPr>
          <a:xfrm>
            <a:off x="1233615" y="4726871"/>
            <a:ext cx="4584357" cy="1000897"/>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7" name="Forme libre 26"/>
          <p:cNvSpPr/>
          <p:nvPr/>
        </p:nvSpPr>
        <p:spPr>
          <a:xfrm>
            <a:off x="1229497" y="4728931"/>
            <a:ext cx="4596714" cy="951470"/>
          </a:xfrm>
          <a:custGeom>
            <a:avLst/>
            <a:gdLst>
              <a:gd name="connsiteX0" fmla="*/ 0 w 4596714"/>
              <a:gd name="connsiteY0" fmla="*/ 605481 h 951470"/>
              <a:gd name="connsiteX1" fmla="*/ 358346 w 4596714"/>
              <a:gd name="connsiteY1" fmla="*/ 395416 h 951470"/>
              <a:gd name="connsiteX2" fmla="*/ 716692 w 4596714"/>
              <a:gd name="connsiteY2" fmla="*/ 741405 h 951470"/>
              <a:gd name="connsiteX3" fmla="*/ 1173892 w 4596714"/>
              <a:gd name="connsiteY3" fmla="*/ 556054 h 951470"/>
              <a:gd name="connsiteX4" fmla="*/ 1433384 w 4596714"/>
              <a:gd name="connsiteY4" fmla="*/ 531340 h 951470"/>
              <a:gd name="connsiteX5" fmla="*/ 1754660 w 4596714"/>
              <a:gd name="connsiteY5" fmla="*/ 420130 h 951470"/>
              <a:gd name="connsiteX6" fmla="*/ 2162433 w 4596714"/>
              <a:gd name="connsiteY6" fmla="*/ 951470 h 951470"/>
              <a:gd name="connsiteX7" fmla="*/ 2434281 w 4596714"/>
              <a:gd name="connsiteY7" fmla="*/ 679621 h 951470"/>
              <a:gd name="connsiteX8" fmla="*/ 2854411 w 4596714"/>
              <a:gd name="connsiteY8" fmla="*/ 716692 h 951470"/>
              <a:gd name="connsiteX9" fmla="*/ 3200400 w 4596714"/>
              <a:gd name="connsiteY9" fmla="*/ 172994 h 951470"/>
              <a:gd name="connsiteX10" fmla="*/ 3583460 w 4596714"/>
              <a:gd name="connsiteY10" fmla="*/ 0 h 951470"/>
              <a:gd name="connsiteX11" fmla="*/ 3880022 w 4596714"/>
              <a:gd name="connsiteY11" fmla="*/ 531340 h 951470"/>
              <a:gd name="connsiteX12" fmla="*/ 4312508 w 4596714"/>
              <a:gd name="connsiteY12" fmla="*/ 506627 h 951470"/>
              <a:gd name="connsiteX13" fmla="*/ 4596714 w 4596714"/>
              <a:gd name="connsiteY13" fmla="*/ 914400 h 95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6714" h="951470">
                <a:moveTo>
                  <a:pt x="0" y="605481"/>
                </a:moveTo>
                <a:lnTo>
                  <a:pt x="358346" y="395416"/>
                </a:lnTo>
                <a:lnTo>
                  <a:pt x="716692" y="741405"/>
                </a:lnTo>
                <a:lnTo>
                  <a:pt x="1173892" y="556054"/>
                </a:lnTo>
                <a:lnTo>
                  <a:pt x="1433384" y="531340"/>
                </a:lnTo>
                <a:lnTo>
                  <a:pt x="1754660" y="420130"/>
                </a:lnTo>
                <a:lnTo>
                  <a:pt x="2162433" y="951470"/>
                </a:lnTo>
                <a:lnTo>
                  <a:pt x="2434281" y="679621"/>
                </a:lnTo>
                <a:lnTo>
                  <a:pt x="2854411" y="716692"/>
                </a:lnTo>
                <a:lnTo>
                  <a:pt x="3200400" y="172994"/>
                </a:lnTo>
                <a:lnTo>
                  <a:pt x="3583460" y="0"/>
                </a:lnTo>
                <a:lnTo>
                  <a:pt x="3880022" y="531340"/>
                </a:lnTo>
                <a:lnTo>
                  <a:pt x="4312508" y="506627"/>
                </a:lnTo>
                <a:lnTo>
                  <a:pt x="4596714" y="914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1229497" y="4518866"/>
            <a:ext cx="4670854" cy="1210962"/>
          </a:xfrm>
          <a:custGeom>
            <a:avLst/>
            <a:gdLst>
              <a:gd name="connsiteX0" fmla="*/ 0 w 4670854"/>
              <a:gd name="connsiteY0" fmla="*/ 988540 h 1210962"/>
              <a:gd name="connsiteX1" fmla="*/ 345989 w 4670854"/>
              <a:gd name="connsiteY1" fmla="*/ 889686 h 1210962"/>
              <a:gd name="connsiteX2" fmla="*/ 704335 w 4670854"/>
              <a:gd name="connsiteY2" fmla="*/ 1210962 h 1210962"/>
              <a:gd name="connsiteX3" fmla="*/ 1050325 w 4670854"/>
              <a:gd name="connsiteY3" fmla="*/ 1037968 h 1210962"/>
              <a:gd name="connsiteX4" fmla="*/ 1433384 w 4670854"/>
              <a:gd name="connsiteY4" fmla="*/ 444843 h 1210962"/>
              <a:gd name="connsiteX5" fmla="*/ 1779373 w 4670854"/>
              <a:gd name="connsiteY5" fmla="*/ 1050324 h 1210962"/>
              <a:gd name="connsiteX6" fmla="*/ 2150076 w 4670854"/>
              <a:gd name="connsiteY6" fmla="*/ 0 h 1210962"/>
              <a:gd name="connsiteX7" fmla="*/ 2483708 w 4670854"/>
              <a:gd name="connsiteY7" fmla="*/ 1124465 h 1210962"/>
              <a:gd name="connsiteX8" fmla="*/ 2879125 w 4670854"/>
              <a:gd name="connsiteY8" fmla="*/ 593124 h 1210962"/>
              <a:gd name="connsiteX9" fmla="*/ 3225114 w 4670854"/>
              <a:gd name="connsiteY9" fmla="*/ 827903 h 1210962"/>
              <a:gd name="connsiteX10" fmla="*/ 3608173 w 4670854"/>
              <a:gd name="connsiteY10" fmla="*/ 716692 h 1210962"/>
              <a:gd name="connsiteX11" fmla="*/ 3929449 w 4670854"/>
              <a:gd name="connsiteY11" fmla="*/ 383059 h 1210962"/>
              <a:gd name="connsiteX12" fmla="*/ 4300152 w 4670854"/>
              <a:gd name="connsiteY12" fmla="*/ 951470 h 1210962"/>
              <a:gd name="connsiteX13" fmla="*/ 4670854 w 4670854"/>
              <a:gd name="connsiteY13" fmla="*/ 951470 h 1210962"/>
              <a:gd name="connsiteX14" fmla="*/ 4609071 w 4670854"/>
              <a:gd name="connsiteY14" fmla="*/ 926757 h 12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70854" h="1210962">
                <a:moveTo>
                  <a:pt x="0" y="988540"/>
                </a:moveTo>
                <a:lnTo>
                  <a:pt x="345989" y="889686"/>
                </a:lnTo>
                <a:lnTo>
                  <a:pt x="704335" y="1210962"/>
                </a:lnTo>
                <a:lnTo>
                  <a:pt x="1050325" y="1037968"/>
                </a:lnTo>
                <a:lnTo>
                  <a:pt x="1433384" y="444843"/>
                </a:lnTo>
                <a:lnTo>
                  <a:pt x="1779373" y="1050324"/>
                </a:lnTo>
                <a:lnTo>
                  <a:pt x="2150076" y="0"/>
                </a:lnTo>
                <a:lnTo>
                  <a:pt x="2483708" y="1124465"/>
                </a:lnTo>
                <a:lnTo>
                  <a:pt x="2879125" y="593124"/>
                </a:lnTo>
                <a:lnTo>
                  <a:pt x="3225114" y="827903"/>
                </a:lnTo>
                <a:lnTo>
                  <a:pt x="3608173" y="716692"/>
                </a:lnTo>
                <a:lnTo>
                  <a:pt x="3929449" y="383059"/>
                </a:lnTo>
                <a:lnTo>
                  <a:pt x="4300152" y="951470"/>
                </a:lnTo>
                <a:lnTo>
                  <a:pt x="4670854" y="951470"/>
                </a:lnTo>
                <a:lnTo>
                  <a:pt x="4609071" y="926757"/>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29" name="Forme libre 28"/>
          <p:cNvSpPr/>
          <p:nvPr/>
        </p:nvSpPr>
        <p:spPr>
          <a:xfrm>
            <a:off x="1229497" y="4667147"/>
            <a:ext cx="4596714" cy="1075038"/>
          </a:xfrm>
          <a:custGeom>
            <a:avLst/>
            <a:gdLst>
              <a:gd name="connsiteX0" fmla="*/ 0 w 4596714"/>
              <a:gd name="connsiteY0" fmla="*/ 1075038 h 1075038"/>
              <a:gd name="connsiteX1" fmla="*/ 345989 w 4596714"/>
              <a:gd name="connsiteY1" fmla="*/ 605481 h 1075038"/>
              <a:gd name="connsiteX2" fmla="*/ 704335 w 4596714"/>
              <a:gd name="connsiteY2" fmla="*/ 284205 h 1075038"/>
              <a:gd name="connsiteX3" fmla="*/ 951471 w 4596714"/>
              <a:gd name="connsiteY3" fmla="*/ 481914 h 1075038"/>
              <a:gd name="connsiteX4" fmla="*/ 1421027 w 4596714"/>
              <a:gd name="connsiteY4" fmla="*/ 457200 h 1075038"/>
              <a:gd name="connsiteX5" fmla="*/ 1754660 w 4596714"/>
              <a:gd name="connsiteY5" fmla="*/ 61784 h 1075038"/>
              <a:gd name="connsiteX6" fmla="*/ 2162433 w 4596714"/>
              <a:gd name="connsiteY6" fmla="*/ 370703 h 1075038"/>
              <a:gd name="connsiteX7" fmla="*/ 2496065 w 4596714"/>
              <a:gd name="connsiteY7" fmla="*/ 0 h 1075038"/>
              <a:gd name="connsiteX8" fmla="*/ 2866768 w 4596714"/>
              <a:gd name="connsiteY8" fmla="*/ 580768 h 1075038"/>
              <a:gd name="connsiteX9" fmla="*/ 3249827 w 4596714"/>
              <a:gd name="connsiteY9" fmla="*/ 864973 h 1075038"/>
              <a:gd name="connsiteX10" fmla="*/ 3583460 w 4596714"/>
              <a:gd name="connsiteY10" fmla="*/ 395416 h 1075038"/>
              <a:gd name="connsiteX11" fmla="*/ 3904735 w 4596714"/>
              <a:gd name="connsiteY11" fmla="*/ 407773 h 1075038"/>
              <a:gd name="connsiteX12" fmla="*/ 4287795 w 4596714"/>
              <a:gd name="connsiteY12" fmla="*/ 247135 h 1075038"/>
              <a:gd name="connsiteX13" fmla="*/ 4596714 w 4596714"/>
              <a:gd name="connsiteY13" fmla="*/ 617838 h 107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6714" h="1075038">
                <a:moveTo>
                  <a:pt x="0" y="1075038"/>
                </a:moveTo>
                <a:lnTo>
                  <a:pt x="345989" y="605481"/>
                </a:lnTo>
                <a:lnTo>
                  <a:pt x="704335" y="284205"/>
                </a:lnTo>
                <a:lnTo>
                  <a:pt x="951471" y="481914"/>
                </a:lnTo>
                <a:lnTo>
                  <a:pt x="1421027" y="457200"/>
                </a:lnTo>
                <a:lnTo>
                  <a:pt x="1754660" y="61784"/>
                </a:lnTo>
                <a:lnTo>
                  <a:pt x="2162433" y="370703"/>
                </a:lnTo>
                <a:lnTo>
                  <a:pt x="2496065" y="0"/>
                </a:lnTo>
                <a:lnTo>
                  <a:pt x="2866768" y="580768"/>
                </a:lnTo>
                <a:lnTo>
                  <a:pt x="3249827" y="864973"/>
                </a:lnTo>
                <a:lnTo>
                  <a:pt x="3583460" y="395416"/>
                </a:lnTo>
                <a:lnTo>
                  <a:pt x="3904735" y="407773"/>
                </a:lnTo>
                <a:lnTo>
                  <a:pt x="4287795" y="247135"/>
                </a:lnTo>
                <a:lnTo>
                  <a:pt x="4596714" y="617838"/>
                </a:ln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a:p>
        </p:txBody>
      </p:sp>
      <p:sp>
        <p:nvSpPr>
          <p:cNvPr id="21" name="Forme libre 20"/>
          <p:cNvSpPr/>
          <p:nvPr/>
        </p:nvSpPr>
        <p:spPr>
          <a:xfrm>
            <a:off x="1260116" y="2741407"/>
            <a:ext cx="4584357" cy="1000897"/>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a:ln w="57150">
            <a:solidFill>
              <a:srgbClr val="00B050"/>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fr-FR">
              <a:solidFill>
                <a:srgbClr val="00B050"/>
              </a:solidFill>
            </a:endParaRPr>
          </a:p>
        </p:txBody>
      </p:sp>
      <p:sp>
        <p:nvSpPr>
          <p:cNvPr id="32" name="ZoneTexte 31"/>
          <p:cNvSpPr txBox="1"/>
          <p:nvPr/>
        </p:nvSpPr>
        <p:spPr>
          <a:xfrm>
            <a:off x="6193387" y="3385990"/>
            <a:ext cx="5226367" cy="461665"/>
          </a:xfrm>
          <a:prstGeom prst="rect">
            <a:avLst/>
          </a:prstGeom>
          <a:noFill/>
        </p:spPr>
        <p:txBody>
          <a:bodyPr wrap="none" rtlCol="0">
            <a:spAutoFit/>
          </a:bodyPr>
          <a:lstStyle/>
          <a:p>
            <a:r>
              <a:rPr lang="fr-FR" sz="2400" b="1" dirty="0" smtClean="0">
                <a:solidFill>
                  <a:srgbClr val="00B050"/>
                </a:solidFill>
              </a:rPr>
              <a:t>Effet global expliquant cette synchronie</a:t>
            </a:r>
            <a:endParaRPr lang="fr-FR" sz="2400" b="1" dirty="0">
              <a:solidFill>
                <a:srgbClr val="00B050"/>
              </a:solidFill>
            </a:endParaRPr>
          </a:p>
        </p:txBody>
      </p:sp>
      <p:sp>
        <p:nvSpPr>
          <p:cNvPr id="34" name="Titre 1"/>
          <p:cNvSpPr>
            <a:spLocks noGrp="1"/>
          </p:cNvSpPr>
          <p:nvPr>
            <p:ph type="title"/>
          </p:nvPr>
        </p:nvSpPr>
        <p:spPr>
          <a:xfrm>
            <a:off x="2739409" y="561177"/>
            <a:ext cx="9238162" cy="1560716"/>
          </a:xfrm>
        </p:spPr>
        <p:txBody>
          <a:bodyPr>
            <a:normAutofit fontScale="90000"/>
          </a:bodyPr>
          <a:lstStyle/>
          <a:p>
            <a:r>
              <a:rPr lang="fr-FR" dirty="0" smtClean="0"/>
              <a:t>Questions</a:t>
            </a:r>
            <a:br>
              <a:rPr lang="fr-FR" dirty="0" smtClean="0"/>
            </a:br>
            <a:r>
              <a:rPr lang="fr-FR" sz="3600" dirty="0" smtClean="0"/>
              <a:t>(1) </a:t>
            </a:r>
            <a:r>
              <a:rPr lang="fr-FR" sz="3600" dirty="0" smtClean="0"/>
              <a:t>Est-ce qu’il y a une synchronie parmi les espèces dans la variation de survie annuelle?...</a:t>
            </a:r>
            <a:endParaRPr lang="fr-FR" sz="3600" dirty="0"/>
          </a:p>
        </p:txBody>
      </p:sp>
      <p:sp>
        <p:nvSpPr>
          <p:cNvPr id="35" name="ZoneTexte 34"/>
          <p:cNvSpPr txBox="1"/>
          <p:nvPr/>
        </p:nvSpPr>
        <p:spPr>
          <a:xfrm>
            <a:off x="6320481" y="2940632"/>
            <a:ext cx="2313454" cy="461665"/>
          </a:xfrm>
          <a:prstGeom prst="rect">
            <a:avLst/>
          </a:prstGeom>
          <a:noFill/>
        </p:spPr>
        <p:txBody>
          <a:bodyPr wrap="none" rtlCol="0">
            <a:spAutoFit/>
          </a:bodyPr>
          <a:lstStyle/>
          <a:p>
            <a:r>
              <a:rPr lang="fr-FR" sz="2400" b="1" dirty="0" smtClean="0">
                <a:solidFill>
                  <a:srgbClr val="C00000"/>
                </a:solidFill>
              </a:rPr>
              <a:t>Forte synchronie</a:t>
            </a:r>
            <a:endParaRPr lang="fr-FR" sz="2400" b="1" dirty="0">
              <a:solidFill>
                <a:srgbClr val="C00000"/>
              </a:solidFill>
            </a:endParaRPr>
          </a:p>
        </p:txBody>
      </p:sp>
      <p:sp>
        <p:nvSpPr>
          <p:cNvPr id="36" name="ZoneTexte 35"/>
          <p:cNvSpPr txBox="1"/>
          <p:nvPr/>
        </p:nvSpPr>
        <p:spPr>
          <a:xfrm>
            <a:off x="6320481" y="4973833"/>
            <a:ext cx="2399183" cy="461665"/>
          </a:xfrm>
          <a:prstGeom prst="rect">
            <a:avLst/>
          </a:prstGeom>
          <a:noFill/>
        </p:spPr>
        <p:txBody>
          <a:bodyPr wrap="none" rtlCol="0">
            <a:spAutoFit/>
          </a:bodyPr>
          <a:lstStyle/>
          <a:p>
            <a:r>
              <a:rPr lang="fr-FR" sz="2400" b="1" dirty="0" smtClean="0">
                <a:solidFill>
                  <a:srgbClr val="C00000"/>
                </a:solidFill>
              </a:rPr>
              <a:t>Faible synchronie</a:t>
            </a:r>
            <a:endParaRPr lang="fr-FR" sz="2400" b="1" dirty="0">
              <a:solidFill>
                <a:srgbClr val="C00000"/>
              </a:solidFill>
            </a:endParaRPr>
          </a:p>
        </p:txBody>
      </p:sp>
    </p:spTree>
    <p:extLst>
      <p:ext uri="{BB962C8B-B14F-4D97-AF65-F5344CB8AC3E}">
        <p14:creationId xmlns:p14="http://schemas.microsoft.com/office/powerpoint/2010/main" val="3715678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118570" y="2214426"/>
            <a:ext cx="6488470" cy="450641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r>
              <a:rPr lang="fr-FR" dirty="0" smtClean="0"/>
              <a:t>Questions</a:t>
            </a:r>
            <a:br>
              <a:rPr lang="fr-FR" dirty="0" smtClean="0"/>
            </a:br>
            <a:r>
              <a:rPr lang="fr-FR" sz="3600" dirty="0" smtClean="0"/>
              <a:t>(2) </a:t>
            </a:r>
            <a:r>
              <a:rPr lang="fr-FR" sz="3600" dirty="0"/>
              <a:t>… </a:t>
            </a:r>
            <a:r>
              <a:rPr lang="fr-FR" sz="3600" dirty="0" smtClean="0"/>
              <a:t>et donc une réponse globale des espèces aux variations climatiques?</a:t>
            </a:r>
            <a:endParaRPr lang="fr-FR" sz="3600"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Introduction</a:t>
            </a:r>
            <a:endParaRPr lang="fr-FR" dirty="0"/>
          </a:p>
        </p:txBody>
      </p:sp>
      <p:sp>
        <p:nvSpPr>
          <p:cNvPr id="6" name="ZoneTexte 5"/>
          <p:cNvSpPr txBox="1"/>
          <p:nvPr/>
        </p:nvSpPr>
        <p:spPr>
          <a:xfrm>
            <a:off x="1680520" y="2675921"/>
            <a:ext cx="2248930" cy="1200329"/>
          </a:xfrm>
          <a:prstGeom prst="rect">
            <a:avLst/>
          </a:prstGeom>
          <a:noFill/>
        </p:spPr>
        <p:txBody>
          <a:bodyPr wrap="square" rtlCol="0">
            <a:spAutoFit/>
          </a:bodyPr>
          <a:lstStyle/>
          <a:p>
            <a:pPr algn="ctr"/>
            <a:r>
              <a:rPr lang="fr-FR" sz="2400" b="1" dirty="0" smtClean="0">
                <a:solidFill>
                  <a:srgbClr val="C00000"/>
                </a:solidFill>
              </a:rPr>
              <a:t>Forte contribution du climat</a:t>
            </a:r>
            <a:endParaRPr lang="fr-FR" sz="2400" b="1" dirty="0">
              <a:solidFill>
                <a:srgbClr val="C00000"/>
              </a:solidFill>
            </a:endParaRPr>
          </a:p>
        </p:txBody>
      </p:sp>
      <p:sp>
        <p:nvSpPr>
          <p:cNvPr id="7" name="ZoneTexte 6"/>
          <p:cNvSpPr txBox="1"/>
          <p:nvPr/>
        </p:nvSpPr>
        <p:spPr>
          <a:xfrm>
            <a:off x="1680520" y="4641674"/>
            <a:ext cx="2026508" cy="1200329"/>
          </a:xfrm>
          <a:prstGeom prst="rect">
            <a:avLst/>
          </a:prstGeom>
          <a:noFill/>
        </p:spPr>
        <p:txBody>
          <a:bodyPr wrap="square" rtlCol="0">
            <a:spAutoFit/>
          </a:bodyPr>
          <a:lstStyle/>
          <a:p>
            <a:pPr algn="ctr"/>
            <a:r>
              <a:rPr lang="fr-FR" sz="2400" b="1" dirty="0" smtClean="0">
                <a:solidFill>
                  <a:srgbClr val="C00000"/>
                </a:solidFill>
              </a:rPr>
              <a:t>Faible contribution du climat</a:t>
            </a:r>
            <a:endParaRPr lang="fr-FR" sz="2400" b="1" dirty="0">
              <a:solidFill>
                <a:srgbClr val="C00000"/>
              </a:solidFill>
            </a:endParaRPr>
          </a:p>
        </p:txBody>
      </p:sp>
      <p:cxnSp>
        <p:nvCxnSpPr>
          <p:cNvPr id="12" name="Connecteur droit avec flèche 11"/>
          <p:cNvCxnSpPr/>
          <p:nvPr/>
        </p:nvCxnSpPr>
        <p:spPr>
          <a:xfrm flipV="1">
            <a:off x="4662615" y="2360141"/>
            <a:ext cx="0" cy="1631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662615" y="3991232"/>
            <a:ext cx="47944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rot="16200000">
            <a:off x="3407478" y="4069318"/>
            <a:ext cx="1883849" cy="461665"/>
          </a:xfrm>
          <a:prstGeom prst="rect">
            <a:avLst/>
          </a:prstGeom>
          <a:noFill/>
        </p:spPr>
        <p:txBody>
          <a:bodyPr wrap="none" rtlCol="0">
            <a:spAutoFit/>
          </a:bodyPr>
          <a:lstStyle/>
          <a:p>
            <a:r>
              <a:rPr lang="fr-FR" sz="2400" dirty="0" err="1" smtClean="0"/>
              <a:t>Adult</a:t>
            </a:r>
            <a:r>
              <a:rPr lang="fr-FR" sz="2400" dirty="0" smtClean="0"/>
              <a:t> </a:t>
            </a:r>
            <a:r>
              <a:rPr lang="fr-FR" sz="2400" dirty="0" err="1" smtClean="0"/>
              <a:t>survival</a:t>
            </a:r>
            <a:endParaRPr lang="fr-FR" sz="2400" dirty="0"/>
          </a:p>
        </p:txBody>
      </p:sp>
      <p:sp>
        <p:nvSpPr>
          <p:cNvPr id="15" name="ZoneTexte 14"/>
          <p:cNvSpPr txBox="1"/>
          <p:nvPr/>
        </p:nvSpPr>
        <p:spPr>
          <a:xfrm>
            <a:off x="6763093" y="6286978"/>
            <a:ext cx="1132233" cy="461665"/>
          </a:xfrm>
          <a:prstGeom prst="rect">
            <a:avLst/>
          </a:prstGeom>
          <a:noFill/>
        </p:spPr>
        <p:txBody>
          <a:bodyPr wrap="none" rtlCol="0">
            <a:spAutoFit/>
          </a:bodyPr>
          <a:lstStyle/>
          <a:p>
            <a:r>
              <a:rPr lang="fr-FR" sz="2400" dirty="0" err="1" smtClean="0"/>
              <a:t>Climate</a:t>
            </a:r>
            <a:endParaRPr lang="fr-FR" sz="2400" dirty="0"/>
          </a:p>
        </p:txBody>
      </p:sp>
      <p:cxnSp>
        <p:nvCxnSpPr>
          <p:cNvPr id="16" name="Connecteur droit avec flèche 15"/>
          <p:cNvCxnSpPr/>
          <p:nvPr/>
        </p:nvCxnSpPr>
        <p:spPr>
          <a:xfrm flipV="1">
            <a:off x="4662615" y="4300150"/>
            <a:ext cx="0" cy="2005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4662615" y="6305368"/>
            <a:ext cx="47944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4880919" y="2533135"/>
            <a:ext cx="4127157" cy="124803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4880919" y="4768324"/>
            <a:ext cx="4127157" cy="124803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9008076" y="2160086"/>
            <a:ext cx="2248930" cy="400110"/>
          </a:xfrm>
          <a:prstGeom prst="rect">
            <a:avLst/>
          </a:prstGeom>
          <a:noFill/>
        </p:spPr>
        <p:txBody>
          <a:bodyPr wrap="square" rtlCol="0">
            <a:spAutoFit/>
          </a:bodyPr>
          <a:lstStyle/>
          <a:p>
            <a:r>
              <a:rPr lang="fr-FR" sz="2000" dirty="0" err="1" smtClean="0">
                <a:solidFill>
                  <a:srgbClr val="00B050"/>
                </a:solidFill>
              </a:rPr>
              <a:t>Climate</a:t>
            </a:r>
            <a:r>
              <a:rPr lang="fr-FR" sz="2000" dirty="0" smtClean="0">
                <a:solidFill>
                  <a:srgbClr val="00B050"/>
                </a:solidFill>
              </a:rPr>
              <a:t> </a:t>
            </a:r>
            <a:r>
              <a:rPr lang="fr-FR" sz="2000" dirty="0" err="1" smtClean="0">
                <a:solidFill>
                  <a:srgbClr val="00B050"/>
                </a:solidFill>
              </a:rPr>
              <a:t>effect</a:t>
            </a:r>
            <a:endParaRPr lang="fr-FR" sz="2000" dirty="0">
              <a:solidFill>
                <a:srgbClr val="00B050"/>
              </a:solidFill>
            </a:endParaRPr>
          </a:p>
        </p:txBody>
      </p:sp>
      <p:sp>
        <p:nvSpPr>
          <p:cNvPr id="22" name="Ellipse 21"/>
          <p:cNvSpPr/>
          <p:nvPr/>
        </p:nvSpPr>
        <p:spPr>
          <a:xfrm>
            <a:off x="5165121" y="3358225"/>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8764414" y="2371125"/>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153661" y="3506506"/>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696461" y="3580646"/>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5696461" y="5307729"/>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5165120" y="4652792"/>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8163694" y="4507122"/>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7255067" y="4801073"/>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7776515" y="5780892"/>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8764413" y="5706751"/>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6392387" y="3056789"/>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6767380" y="2943137"/>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7255068" y="3191408"/>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7628235" y="2601780"/>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8163694" y="2943138"/>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6141300" y="4534231"/>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6763093" y="6101480"/>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6392387" y="4982499"/>
            <a:ext cx="148281" cy="148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8468498" y="2817223"/>
            <a:ext cx="2248930" cy="400110"/>
          </a:xfrm>
          <a:prstGeom prst="rect">
            <a:avLst/>
          </a:prstGeom>
          <a:noFill/>
        </p:spPr>
        <p:txBody>
          <a:bodyPr wrap="square" rtlCol="0">
            <a:spAutoFit/>
          </a:bodyPr>
          <a:lstStyle/>
          <a:p>
            <a:r>
              <a:rPr lang="fr-FR" sz="2000" dirty="0" err="1" smtClean="0">
                <a:solidFill>
                  <a:schemeClr val="accent1"/>
                </a:solidFill>
              </a:rPr>
              <a:t>Year</a:t>
            </a:r>
            <a:r>
              <a:rPr lang="fr-FR" sz="2000" dirty="0" smtClean="0">
                <a:solidFill>
                  <a:schemeClr val="accent1"/>
                </a:solidFill>
              </a:rPr>
              <a:t> </a:t>
            </a:r>
            <a:r>
              <a:rPr lang="fr-FR" sz="2000" dirty="0" err="1" smtClean="0">
                <a:solidFill>
                  <a:schemeClr val="accent1"/>
                </a:solidFill>
              </a:rPr>
              <a:t>effect</a:t>
            </a:r>
            <a:endParaRPr lang="fr-FR" sz="2000" dirty="0">
              <a:solidFill>
                <a:schemeClr val="accent1"/>
              </a:solidFill>
            </a:endParaRPr>
          </a:p>
        </p:txBody>
      </p:sp>
      <p:cxnSp>
        <p:nvCxnSpPr>
          <p:cNvPr id="9" name="Connecteur droit 8"/>
          <p:cNvCxnSpPr/>
          <p:nvPr/>
        </p:nvCxnSpPr>
        <p:spPr>
          <a:xfrm flipV="1">
            <a:off x="5246748" y="3466070"/>
            <a:ext cx="0" cy="1887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V="1">
            <a:off x="5765860" y="3506506"/>
            <a:ext cx="0" cy="1887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V="1">
            <a:off x="6223061" y="3371711"/>
            <a:ext cx="0" cy="1887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6480236" y="3097049"/>
            <a:ext cx="0" cy="1887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V="1">
            <a:off x="6846948" y="2997059"/>
            <a:ext cx="0" cy="1887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7337486" y="3028616"/>
            <a:ext cx="0" cy="1887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V="1">
            <a:off x="7713723" y="2722864"/>
            <a:ext cx="0" cy="1887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8242361" y="2772438"/>
            <a:ext cx="0" cy="1887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8842436" y="2413063"/>
            <a:ext cx="0" cy="1887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5246748" y="4768325"/>
            <a:ext cx="0" cy="11228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Connecteur droit 54"/>
          <p:cNvCxnSpPr>
            <a:endCxn id="37" idx="4"/>
          </p:cNvCxnSpPr>
          <p:nvPr/>
        </p:nvCxnSpPr>
        <p:spPr>
          <a:xfrm flipH="1" flipV="1">
            <a:off x="6215441" y="4682512"/>
            <a:ext cx="7620" cy="9040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V="1">
            <a:off x="8858054" y="4801073"/>
            <a:ext cx="0" cy="9056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V="1">
            <a:off x="7876654" y="5130780"/>
            <a:ext cx="18672" cy="7604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6846948" y="5456010"/>
            <a:ext cx="0" cy="756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V="1">
            <a:off x="5765860" y="5307729"/>
            <a:ext cx="0" cy="4570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8243692" y="4504453"/>
            <a:ext cx="0" cy="490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7343958" y="4872733"/>
            <a:ext cx="0" cy="3693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6475278" y="5096405"/>
            <a:ext cx="4958" cy="37626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672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933700" y="568345"/>
            <a:ext cx="8770571" cy="1560716"/>
          </a:xfrm>
        </p:spPr>
        <p:txBody>
          <a:bodyPr>
            <a:noAutofit/>
          </a:bodyPr>
          <a:lstStyle/>
          <a:p>
            <a:r>
              <a:rPr lang="en-US" sz="4800" dirty="0" smtClean="0"/>
              <a:t>STOC-Capture</a:t>
            </a:r>
            <a:endParaRPr lang="fr-FR" sz="4000" dirty="0"/>
          </a:p>
        </p:txBody>
      </p:sp>
      <p:sp>
        <p:nvSpPr>
          <p:cNvPr id="5" name="object 2"/>
          <p:cNvSpPr txBox="1"/>
          <p:nvPr/>
        </p:nvSpPr>
        <p:spPr>
          <a:xfrm>
            <a:off x="206332" y="2527283"/>
            <a:ext cx="2196000" cy="306467"/>
          </a:xfrm>
          <a:prstGeom prst="round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rtlCol="0">
            <a:spAutoFit/>
          </a:bodyPr>
          <a:lstStyle/>
          <a:p>
            <a:pPr marL="12700" algn="ctr">
              <a:lnSpc>
                <a:spcPct val="100000"/>
              </a:lnSpc>
            </a:pPr>
            <a:r>
              <a:rPr lang="fr-FR" dirty="0" smtClean="0">
                <a:latin typeface="Calibri"/>
                <a:cs typeface="Calibri"/>
              </a:rPr>
              <a:t>Données de survie</a:t>
            </a:r>
            <a:endParaRPr dirty="0">
              <a:latin typeface="Calibri"/>
              <a:cs typeface="Calibri"/>
            </a:endParaRPr>
          </a:p>
        </p:txBody>
      </p:sp>
      <p:sp>
        <p:nvSpPr>
          <p:cNvPr id="6" name="object 13"/>
          <p:cNvSpPr/>
          <p:nvPr/>
        </p:nvSpPr>
        <p:spPr>
          <a:xfrm>
            <a:off x="314332" y="3477526"/>
            <a:ext cx="1980000" cy="197408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spAutoFit/>
          </a:bodyPr>
          <a:lstStyle/>
          <a:p>
            <a:endParaRPr/>
          </a:p>
        </p:txBody>
      </p:sp>
      <p:sp>
        <p:nvSpPr>
          <p:cNvPr id="7" name="object 15"/>
          <p:cNvSpPr txBox="1"/>
          <p:nvPr/>
        </p:nvSpPr>
        <p:spPr>
          <a:xfrm>
            <a:off x="418971" y="5657124"/>
            <a:ext cx="2297589" cy="1107996"/>
          </a:xfrm>
          <a:prstGeom prst="rect">
            <a:avLst/>
          </a:prstGeom>
        </p:spPr>
        <p:txBody>
          <a:bodyPr vert="horz" wrap="square" lIns="0" tIns="0" rIns="0" bIns="0" rtlCol="0">
            <a:spAutoFit/>
          </a:bodyPr>
          <a:lstStyle/>
          <a:p>
            <a:pPr marL="24765" marR="6350" indent="-12700" algn="ctr">
              <a:lnSpc>
                <a:spcPct val="100000"/>
              </a:lnSpc>
            </a:pPr>
            <a:r>
              <a:rPr sz="2400" dirty="0" err="1" smtClean="0">
                <a:latin typeface="Calibri"/>
                <a:cs typeface="Calibri"/>
              </a:rPr>
              <a:t>CMR</a:t>
            </a:r>
            <a:endParaRPr lang="fr-FR" sz="2400" dirty="0" smtClean="0">
              <a:latin typeface="Calibri"/>
              <a:cs typeface="Calibri"/>
            </a:endParaRPr>
          </a:p>
          <a:p>
            <a:pPr marL="24765" marR="6350" indent="-12700" algn="ctr">
              <a:lnSpc>
                <a:spcPct val="100000"/>
              </a:lnSpc>
            </a:pPr>
            <a:r>
              <a:rPr lang="fr-FR" sz="2400" dirty="0" smtClean="0">
                <a:latin typeface="Calibri"/>
                <a:cs typeface="Calibri"/>
              </a:rPr>
              <a:t>140 000 data</a:t>
            </a:r>
          </a:p>
          <a:p>
            <a:pPr marL="24765" marR="6350" indent="-12700" algn="ctr">
              <a:lnSpc>
                <a:spcPct val="100000"/>
              </a:lnSpc>
            </a:pPr>
            <a:r>
              <a:rPr lang="fr-FR" sz="2400" dirty="0" smtClean="0">
                <a:latin typeface="Calibri"/>
                <a:cs typeface="Calibri"/>
              </a:rPr>
              <a:t>88 000 </a:t>
            </a:r>
            <a:r>
              <a:rPr lang="fr-FR" sz="2400" dirty="0" smtClean="0">
                <a:latin typeface="Calibri"/>
                <a:cs typeface="Calibri"/>
              </a:rPr>
              <a:t>adultes</a:t>
            </a:r>
            <a:endParaRPr sz="2400" dirty="0">
              <a:latin typeface="Calibri"/>
              <a:cs typeface="Calibri"/>
            </a:endParaRPr>
          </a:p>
        </p:txBody>
      </p:sp>
      <p:sp>
        <p:nvSpPr>
          <p:cNvPr id="8" name="object 16"/>
          <p:cNvSpPr txBox="1"/>
          <p:nvPr/>
        </p:nvSpPr>
        <p:spPr>
          <a:xfrm>
            <a:off x="3290530" y="2527283"/>
            <a:ext cx="2196000" cy="306467"/>
          </a:xfrm>
          <a:prstGeom prst="round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rtlCol="0">
            <a:spAutoFit/>
          </a:bodyPr>
          <a:lstStyle/>
          <a:p>
            <a:pPr algn="ctr">
              <a:lnSpc>
                <a:spcPct val="100000"/>
              </a:lnSpc>
            </a:pPr>
            <a:r>
              <a:rPr lang="fr-FR" dirty="0" smtClean="0">
                <a:latin typeface="Calibri"/>
                <a:cs typeface="Calibri"/>
              </a:rPr>
              <a:t>Large </a:t>
            </a:r>
            <a:r>
              <a:rPr lang="fr-FR" dirty="0" smtClean="0">
                <a:latin typeface="Calibri"/>
                <a:cs typeface="Calibri"/>
              </a:rPr>
              <a:t>échelle spatiale</a:t>
            </a:r>
            <a:endParaRPr dirty="0">
              <a:latin typeface="Calibri"/>
              <a:cs typeface="Calibri"/>
            </a:endParaRPr>
          </a:p>
        </p:txBody>
      </p:sp>
      <p:sp>
        <p:nvSpPr>
          <p:cNvPr id="9" name="object 20"/>
          <p:cNvSpPr txBox="1"/>
          <p:nvPr/>
        </p:nvSpPr>
        <p:spPr>
          <a:xfrm>
            <a:off x="3791418" y="5831075"/>
            <a:ext cx="1340485" cy="760095"/>
          </a:xfrm>
          <a:prstGeom prst="rect">
            <a:avLst/>
          </a:prstGeom>
        </p:spPr>
        <p:txBody>
          <a:bodyPr vert="horz" wrap="square" lIns="0" tIns="0" rIns="0" bIns="0" rtlCol="0">
            <a:spAutoFit/>
          </a:bodyPr>
          <a:lstStyle/>
          <a:p>
            <a:pPr marL="32384" marR="6350" indent="-20320">
              <a:lnSpc>
                <a:spcPct val="100000"/>
              </a:lnSpc>
            </a:pPr>
            <a:r>
              <a:rPr sz="2400" dirty="0">
                <a:latin typeface="Calibri"/>
                <a:cs typeface="Calibri"/>
              </a:rPr>
              <a:t>Multi</a:t>
            </a:r>
            <a:r>
              <a:rPr sz="2400" spc="-5" dirty="0">
                <a:latin typeface="Calibri"/>
                <a:cs typeface="Calibri"/>
              </a:rPr>
              <a:t>-</a:t>
            </a:r>
            <a:r>
              <a:rPr sz="2400" dirty="0">
                <a:latin typeface="Calibri"/>
                <a:cs typeface="Calibri"/>
              </a:rPr>
              <a:t>si</a:t>
            </a:r>
            <a:r>
              <a:rPr sz="2400" spc="-30" dirty="0">
                <a:latin typeface="Calibri"/>
                <a:cs typeface="Calibri"/>
              </a:rPr>
              <a:t>t</a:t>
            </a:r>
            <a:r>
              <a:rPr sz="2400" spc="-15" dirty="0">
                <a:latin typeface="Calibri"/>
                <a:cs typeface="Calibri"/>
              </a:rPr>
              <a:t>es</a:t>
            </a:r>
            <a:r>
              <a:rPr sz="2400" spc="-10" dirty="0">
                <a:latin typeface="Calibri"/>
                <a:cs typeface="Calibri"/>
              </a:rPr>
              <a:t> </a:t>
            </a:r>
            <a:r>
              <a:rPr sz="2400" spc="-10" dirty="0" smtClean="0">
                <a:latin typeface="Calibri"/>
                <a:cs typeface="Calibri"/>
              </a:rPr>
              <a:t>(2</a:t>
            </a:r>
            <a:r>
              <a:rPr lang="fr-FR" sz="2400" spc="-10" dirty="0" smtClean="0">
                <a:latin typeface="Calibri"/>
                <a:cs typeface="Calibri"/>
              </a:rPr>
              <a:t>54</a:t>
            </a:r>
            <a:r>
              <a:rPr sz="2400" spc="-25" dirty="0" smtClean="0">
                <a:latin typeface="Calibri"/>
                <a:cs typeface="Calibri"/>
              </a:rPr>
              <a:t> </a:t>
            </a:r>
            <a:r>
              <a:rPr sz="2400" dirty="0">
                <a:latin typeface="Calibri"/>
                <a:cs typeface="Calibri"/>
              </a:rPr>
              <a:t>si</a:t>
            </a:r>
            <a:r>
              <a:rPr sz="2400" spc="-30" dirty="0">
                <a:latin typeface="Calibri"/>
                <a:cs typeface="Calibri"/>
              </a:rPr>
              <a:t>t</a:t>
            </a:r>
            <a:r>
              <a:rPr sz="2400" spc="-10" dirty="0">
                <a:latin typeface="Calibri"/>
                <a:cs typeface="Calibri"/>
              </a:rPr>
              <a:t>es)</a:t>
            </a:r>
            <a:endParaRPr sz="2400" dirty="0">
              <a:latin typeface="Calibri"/>
              <a:cs typeface="Calibri"/>
            </a:endParaRPr>
          </a:p>
        </p:txBody>
      </p:sp>
      <p:sp>
        <p:nvSpPr>
          <p:cNvPr id="10" name="object 21"/>
          <p:cNvSpPr txBox="1"/>
          <p:nvPr/>
        </p:nvSpPr>
        <p:spPr>
          <a:xfrm>
            <a:off x="6374728" y="2530747"/>
            <a:ext cx="2196000" cy="306467"/>
          </a:xfrm>
          <a:prstGeom prst="round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rtlCol="0">
            <a:spAutoFit/>
          </a:bodyPr>
          <a:lstStyle/>
          <a:p>
            <a:pPr marL="18415" algn="ctr">
              <a:lnSpc>
                <a:spcPct val="100000"/>
              </a:lnSpc>
            </a:pPr>
            <a:r>
              <a:rPr lang="fr-FR" dirty="0" smtClean="0">
                <a:latin typeface="Calibri"/>
                <a:cs typeface="Calibri"/>
              </a:rPr>
              <a:t>Passereaux communs</a:t>
            </a:r>
            <a:endParaRPr dirty="0">
              <a:latin typeface="Calibri"/>
              <a:cs typeface="Calibri"/>
            </a:endParaRPr>
          </a:p>
        </p:txBody>
      </p:sp>
      <p:sp>
        <p:nvSpPr>
          <p:cNvPr id="11" name="object 22"/>
          <p:cNvSpPr/>
          <p:nvPr/>
        </p:nvSpPr>
        <p:spPr>
          <a:xfrm>
            <a:off x="6482728" y="3479685"/>
            <a:ext cx="1980000" cy="1969770"/>
          </a:xfrm>
          <a:prstGeom prst="rect">
            <a:avLst/>
          </a:prstGeom>
          <a:blipFill>
            <a:blip r:embed="rId3" cstate="print"/>
            <a:stretch>
              <a:fillRect/>
            </a:stretch>
          </a:blipFill>
        </p:spPr>
        <p:txBody>
          <a:bodyPr wrap="square" lIns="0" tIns="0" rIns="0" bIns="0" rtlCol="0">
            <a:spAutoFit/>
          </a:bodyPr>
          <a:lstStyle/>
          <a:p>
            <a:endParaRPr/>
          </a:p>
        </p:txBody>
      </p:sp>
      <p:sp>
        <p:nvSpPr>
          <p:cNvPr id="12" name="object 27"/>
          <p:cNvSpPr txBox="1"/>
          <p:nvPr/>
        </p:nvSpPr>
        <p:spPr>
          <a:xfrm>
            <a:off x="9458926" y="2530747"/>
            <a:ext cx="2196000" cy="306467"/>
          </a:xfrm>
          <a:prstGeom prst="round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rtlCol="0">
            <a:spAutoFit/>
          </a:bodyPr>
          <a:lstStyle/>
          <a:p>
            <a:pPr algn="ctr">
              <a:lnSpc>
                <a:spcPct val="100000"/>
              </a:lnSpc>
            </a:pPr>
            <a:r>
              <a:rPr lang="fr-FR" spc="-85" dirty="0" smtClean="0">
                <a:latin typeface="Calibri"/>
                <a:cs typeface="Calibri"/>
              </a:rPr>
              <a:t>Fluctuations climatiques</a:t>
            </a:r>
            <a:endParaRPr dirty="0">
              <a:latin typeface="Calibri"/>
              <a:cs typeface="Calibri"/>
            </a:endParaRPr>
          </a:p>
        </p:txBody>
      </p:sp>
      <p:sp>
        <p:nvSpPr>
          <p:cNvPr id="13" name="object 32"/>
          <p:cNvSpPr txBox="1"/>
          <p:nvPr/>
        </p:nvSpPr>
        <p:spPr>
          <a:xfrm>
            <a:off x="6206761" y="5841790"/>
            <a:ext cx="2144395" cy="738664"/>
          </a:xfrm>
          <a:prstGeom prst="rect">
            <a:avLst/>
          </a:prstGeom>
        </p:spPr>
        <p:txBody>
          <a:bodyPr vert="horz" wrap="square" lIns="0" tIns="0" rIns="0" bIns="0" rtlCol="0">
            <a:spAutoFit/>
          </a:bodyPr>
          <a:lstStyle/>
          <a:p>
            <a:pPr marL="12700" marR="6350" algn="ctr">
              <a:lnSpc>
                <a:spcPct val="100000"/>
              </a:lnSpc>
            </a:pPr>
            <a:r>
              <a:rPr sz="2400" dirty="0" smtClean="0">
                <a:latin typeface="Calibri"/>
                <a:cs typeface="Calibri"/>
              </a:rPr>
              <a:t>Multi</a:t>
            </a:r>
            <a:r>
              <a:rPr sz="2400" spc="-5" dirty="0" smtClean="0">
                <a:latin typeface="Calibri"/>
                <a:cs typeface="Calibri"/>
              </a:rPr>
              <a:t>-</a:t>
            </a:r>
            <a:r>
              <a:rPr lang="fr-FR" sz="2400" spc="-15" dirty="0" smtClean="0">
                <a:latin typeface="Calibri"/>
                <a:cs typeface="Calibri"/>
              </a:rPr>
              <a:t>espèces</a:t>
            </a:r>
            <a:endParaRPr lang="fr-FR" sz="2400" spc="-15" dirty="0" smtClean="0">
              <a:latin typeface="Calibri"/>
              <a:cs typeface="Calibri"/>
            </a:endParaRPr>
          </a:p>
          <a:p>
            <a:pPr marL="12700" marR="6350" algn="ctr">
              <a:lnSpc>
                <a:spcPct val="100000"/>
              </a:lnSpc>
            </a:pPr>
            <a:r>
              <a:rPr sz="2400" spc="-10" dirty="0" smtClean="0">
                <a:latin typeface="Calibri"/>
                <a:cs typeface="Calibri"/>
              </a:rPr>
              <a:t>(2</a:t>
            </a:r>
            <a:r>
              <a:rPr lang="fr-FR" sz="2400" spc="-10" dirty="0">
                <a:latin typeface="Calibri"/>
                <a:cs typeface="Calibri"/>
              </a:rPr>
              <a:t>3</a:t>
            </a:r>
            <a:r>
              <a:rPr lang="fr-FR" sz="2400" spc="-10" dirty="0" smtClean="0">
                <a:latin typeface="Calibri"/>
                <a:cs typeface="Calibri"/>
              </a:rPr>
              <a:t> </a:t>
            </a:r>
            <a:r>
              <a:rPr lang="fr-FR" sz="2400" spc="-10" dirty="0" smtClean="0">
                <a:latin typeface="Calibri"/>
                <a:cs typeface="Calibri"/>
              </a:rPr>
              <a:t>espèces</a:t>
            </a:r>
            <a:r>
              <a:rPr sz="2400" spc="-10" dirty="0" smtClean="0">
                <a:latin typeface="Calibri"/>
                <a:cs typeface="Calibri"/>
              </a:rPr>
              <a:t>)</a:t>
            </a:r>
            <a:endParaRPr sz="2400" dirty="0">
              <a:latin typeface="Calibri"/>
              <a:cs typeface="Calibri"/>
            </a:endParaRPr>
          </a:p>
        </p:txBody>
      </p:sp>
      <p:sp>
        <p:nvSpPr>
          <p:cNvPr id="14" name="object 50"/>
          <p:cNvSpPr/>
          <p:nvPr/>
        </p:nvSpPr>
        <p:spPr>
          <a:xfrm>
            <a:off x="2683708" y="4348091"/>
            <a:ext cx="314706" cy="320548"/>
          </a:xfrm>
          <a:custGeom>
            <a:avLst/>
            <a:gdLst/>
            <a:ahLst/>
            <a:cxnLst/>
            <a:rect l="l" t="t" r="r" b="b"/>
            <a:pathLst>
              <a:path w="314706" h="320548">
                <a:moveTo>
                  <a:pt x="0" y="109982"/>
                </a:moveTo>
                <a:lnTo>
                  <a:pt x="107061" y="109982"/>
                </a:lnTo>
                <a:lnTo>
                  <a:pt x="107061" y="0"/>
                </a:lnTo>
                <a:lnTo>
                  <a:pt x="207771" y="0"/>
                </a:lnTo>
                <a:lnTo>
                  <a:pt x="207771" y="109982"/>
                </a:lnTo>
                <a:lnTo>
                  <a:pt x="314706" y="109982"/>
                </a:lnTo>
                <a:lnTo>
                  <a:pt x="314706" y="210693"/>
                </a:lnTo>
                <a:lnTo>
                  <a:pt x="207771" y="210693"/>
                </a:lnTo>
                <a:lnTo>
                  <a:pt x="207771" y="320548"/>
                </a:lnTo>
                <a:lnTo>
                  <a:pt x="107061" y="320548"/>
                </a:lnTo>
                <a:lnTo>
                  <a:pt x="107061" y="210693"/>
                </a:lnTo>
                <a:lnTo>
                  <a:pt x="0" y="210693"/>
                </a:lnTo>
                <a:lnTo>
                  <a:pt x="0" y="109982"/>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spAutoFit/>
          </a:bodyPr>
          <a:lstStyle/>
          <a:p>
            <a:endParaRPr/>
          </a:p>
        </p:txBody>
      </p:sp>
      <p:sp>
        <p:nvSpPr>
          <p:cNvPr id="15" name="object 51"/>
          <p:cNvSpPr/>
          <p:nvPr/>
        </p:nvSpPr>
        <p:spPr>
          <a:xfrm>
            <a:off x="5896174" y="4348091"/>
            <a:ext cx="314706" cy="320548"/>
          </a:xfrm>
          <a:custGeom>
            <a:avLst/>
            <a:gdLst/>
            <a:ahLst/>
            <a:cxnLst/>
            <a:rect l="l" t="t" r="r" b="b"/>
            <a:pathLst>
              <a:path w="314706" h="320548">
                <a:moveTo>
                  <a:pt x="0" y="109981"/>
                </a:moveTo>
                <a:lnTo>
                  <a:pt x="106934" y="109981"/>
                </a:lnTo>
                <a:lnTo>
                  <a:pt x="106934" y="0"/>
                </a:lnTo>
                <a:lnTo>
                  <a:pt x="207772" y="0"/>
                </a:lnTo>
                <a:lnTo>
                  <a:pt x="207772" y="109981"/>
                </a:lnTo>
                <a:lnTo>
                  <a:pt x="314706" y="109981"/>
                </a:lnTo>
                <a:lnTo>
                  <a:pt x="314706" y="210692"/>
                </a:lnTo>
                <a:lnTo>
                  <a:pt x="207772" y="210692"/>
                </a:lnTo>
                <a:lnTo>
                  <a:pt x="207772" y="320548"/>
                </a:lnTo>
                <a:lnTo>
                  <a:pt x="106934" y="320548"/>
                </a:lnTo>
                <a:lnTo>
                  <a:pt x="106934" y="210692"/>
                </a:lnTo>
                <a:lnTo>
                  <a:pt x="0" y="210692"/>
                </a:lnTo>
                <a:lnTo>
                  <a:pt x="0" y="10998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spAutoFit/>
          </a:bodyPr>
          <a:lstStyle/>
          <a:p>
            <a:endParaRPr/>
          </a:p>
        </p:txBody>
      </p:sp>
      <p:sp>
        <p:nvSpPr>
          <p:cNvPr id="16" name="object 52"/>
          <p:cNvSpPr/>
          <p:nvPr/>
        </p:nvSpPr>
        <p:spPr>
          <a:xfrm>
            <a:off x="8934467" y="4250119"/>
            <a:ext cx="314706" cy="320548"/>
          </a:xfrm>
          <a:custGeom>
            <a:avLst/>
            <a:gdLst/>
            <a:ahLst/>
            <a:cxnLst/>
            <a:rect l="l" t="t" r="r" b="b"/>
            <a:pathLst>
              <a:path w="314706" h="320548">
                <a:moveTo>
                  <a:pt x="0" y="109981"/>
                </a:moveTo>
                <a:lnTo>
                  <a:pt x="106934" y="109981"/>
                </a:lnTo>
                <a:lnTo>
                  <a:pt x="106934" y="0"/>
                </a:lnTo>
                <a:lnTo>
                  <a:pt x="207645" y="0"/>
                </a:lnTo>
                <a:lnTo>
                  <a:pt x="207645" y="109981"/>
                </a:lnTo>
                <a:lnTo>
                  <a:pt x="314706" y="109981"/>
                </a:lnTo>
                <a:lnTo>
                  <a:pt x="314706" y="210692"/>
                </a:lnTo>
                <a:lnTo>
                  <a:pt x="207645" y="210692"/>
                </a:lnTo>
                <a:lnTo>
                  <a:pt x="207645" y="320548"/>
                </a:lnTo>
                <a:lnTo>
                  <a:pt x="106934" y="320548"/>
                </a:lnTo>
                <a:lnTo>
                  <a:pt x="106934" y="210692"/>
                </a:lnTo>
                <a:lnTo>
                  <a:pt x="0" y="210692"/>
                </a:lnTo>
                <a:lnTo>
                  <a:pt x="0" y="10998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spAutoFit/>
          </a:bodyPr>
          <a:lstStyle/>
          <a:p>
            <a:endParaRPr/>
          </a:p>
        </p:txBody>
      </p:sp>
      <p:grpSp>
        <p:nvGrpSpPr>
          <p:cNvPr id="17" name="Groupe 16"/>
          <p:cNvGrpSpPr/>
          <p:nvPr/>
        </p:nvGrpSpPr>
        <p:grpSpPr>
          <a:xfrm>
            <a:off x="9566927" y="3480702"/>
            <a:ext cx="1984826" cy="1967737"/>
            <a:chOff x="9566927" y="3448201"/>
            <a:chExt cx="1984826" cy="1967737"/>
          </a:xfrm>
        </p:grpSpPr>
        <p:sp>
          <p:nvSpPr>
            <p:cNvPr id="18" name="object 53"/>
            <p:cNvSpPr/>
            <p:nvPr/>
          </p:nvSpPr>
          <p:spPr>
            <a:xfrm>
              <a:off x="9571753" y="3452963"/>
              <a:ext cx="1980000" cy="1958212"/>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spAutoFit/>
            </a:bodyPr>
            <a:lstStyle/>
            <a:p>
              <a:endParaRPr/>
            </a:p>
          </p:txBody>
        </p:sp>
        <p:sp>
          <p:nvSpPr>
            <p:cNvPr id="19" name="object 54"/>
            <p:cNvSpPr/>
            <p:nvPr/>
          </p:nvSpPr>
          <p:spPr>
            <a:xfrm>
              <a:off x="9566927" y="3448201"/>
              <a:ext cx="1980000" cy="1967737"/>
            </a:xfrm>
            <a:custGeom>
              <a:avLst/>
              <a:gdLst/>
              <a:ahLst/>
              <a:cxnLst/>
              <a:rect l="l" t="t" r="r" b="b"/>
              <a:pathLst>
                <a:path w="2100199" h="1967737">
                  <a:moveTo>
                    <a:pt x="0" y="1967737"/>
                  </a:moveTo>
                  <a:lnTo>
                    <a:pt x="2100199" y="1967737"/>
                  </a:lnTo>
                  <a:lnTo>
                    <a:pt x="2100199" y="0"/>
                  </a:lnTo>
                  <a:lnTo>
                    <a:pt x="0" y="0"/>
                  </a:lnTo>
                  <a:lnTo>
                    <a:pt x="0" y="1967737"/>
                  </a:lnTo>
                  <a:close/>
                </a:path>
              </a:pathLst>
            </a:custGeom>
            <a:ln w="9524">
              <a:solidFill>
                <a:srgbClr val="000000"/>
              </a:solidFill>
            </a:ln>
          </p:spPr>
          <p:txBody>
            <a:bodyPr wrap="square" lIns="0" tIns="0" rIns="0" bIns="0" rtlCol="0">
              <a:spAutoFit/>
            </a:bodyPr>
            <a:lstStyle/>
            <a:p>
              <a:endParaRPr/>
            </a:p>
          </p:txBody>
        </p:sp>
        <p:sp>
          <p:nvSpPr>
            <p:cNvPr id="20" name="object 55"/>
            <p:cNvSpPr/>
            <p:nvPr/>
          </p:nvSpPr>
          <p:spPr>
            <a:xfrm>
              <a:off x="10867915" y="3452963"/>
              <a:ext cx="518542" cy="1958212"/>
            </a:xfrm>
            <a:custGeom>
              <a:avLst/>
              <a:gdLst/>
              <a:ahLst/>
              <a:cxnLst/>
              <a:rect l="l" t="t" r="r" b="b"/>
              <a:pathLst>
                <a:path w="648068" h="1958212">
                  <a:moveTo>
                    <a:pt x="0" y="1958212"/>
                  </a:moveTo>
                  <a:lnTo>
                    <a:pt x="648068" y="1958212"/>
                  </a:lnTo>
                  <a:lnTo>
                    <a:pt x="648068" y="0"/>
                  </a:lnTo>
                  <a:lnTo>
                    <a:pt x="0" y="0"/>
                  </a:lnTo>
                  <a:lnTo>
                    <a:pt x="0" y="1958212"/>
                  </a:lnTo>
                  <a:close/>
                </a:path>
              </a:pathLst>
            </a:custGeom>
            <a:solidFill>
              <a:srgbClr val="C0504D">
                <a:alpha val="25000"/>
              </a:srgbClr>
            </a:solidFill>
            <a:ln>
              <a:solidFill>
                <a:srgbClr val="C00000"/>
              </a:solidFill>
            </a:ln>
          </p:spPr>
          <p:txBody>
            <a:bodyPr wrap="square" lIns="0" tIns="0" rIns="0" bIns="0" rtlCol="0">
              <a:spAutoFit/>
            </a:bodyPr>
            <a:lstStyle/>
            <a:p>
              <a:endParaRPr/>
            </a:p>
          </p:txBody>
        </p:sp>
      </p:grpSp>
      <p:sp>
        <p:nvSpPr>
          <p:cNvPr id="21" name="object 32"/>
          <p:cNvSpPr txBox="1"/>
          <p:nvPr/>
        </p:nvSpPr>
        <p:spPr>
          <a:xfrm>
            <a:off x="9426015" y="5841790"/>
            <a:ext cx="2144395" cy="738664"/>
          </a:xfrm>
          <a:prstGeom prst="rect">
            <a:avLst/>
          </a:prstGeom>
        </p:spPr>
        <p:txBody>
          <a:bodyPr vert="horz" wrap="square" lIns="0" tIns="0" rIns="0" bIns="0" rtlCol="0">
            <a:spAutoFit/>
          </a:bodyPr>
          <a:lstStyle/>
          <a:p>
            <a:pPr marL="12700" marR="6350" algn="ctr">
              <a:lnSpc>
                <a:spcPct val="100000"/>
              </a:lnSpc>
            </a:pPr>
            <a:r>
              <a:rPr lang="fr-FR" sz="2400" dirty="0" smtClean="0">
                <a:latin typeface="Calibri"/>
                <a:cs typeface="Calibri"/>
              </a:rPr>
              <a:t>Long-terme</a:t>
            </a:r>
            <a:endParaRPr lang="fr-FR" sz="2400" dirty="0" smtClean="0">
              <a:latin typeface="Calibri"/>
              <a:cs typeface="Calibri"/>
            </a:endParaRPr>
          </a:p>
          <a:p>
            <a:pPr marL="12700" marR="6350" algn="ctr">
              <a:lnSpc>
                <a:spcPct val="100000"/>
              </a:lnSpc>
            </a:pPr>
            <a:r>
              <a:rPr lang="fr-FR" sz="2400" dirty="0" smtClean="0">
                <a:latin typeface="Calibri"/>
                <a:cs typeface="Calibri"/>
              </a:rPr>
              <a:t>(25 </a:t>
            </a:r>
            <a:r>
              <a:rPr lang="fr-FR" sz="2400" dirty="0" smtClean="0">
                <a:latin typeface="Calibri"/>
                <a:cs typeface="Calibri"/>
              </a:rPr>
              <a:t>années)</a:t>
            </a:r>
            <a:endParaRPr sz="2400" dirty="0">
              <a:latin typeface="Calibri"/>
              <a:cs typeface="Calibri"/>
            </a:endParaRPr>
          </a:p>
        </p:txBody>
      </p:sp>
      <p:pic>
        <p:nvPicPr>
          <p:cNvPr id="22"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398530" y="3495165"/>
            <a:ext cx="1980000" cy="193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èche vers le bas 22"/>
          <p:cNvSpPr/>
          <p:nvPr/>
        </p:nvSpPr>
        <p:spPr>
          <a:xfrm>
            <a:off x="1179257" y="2912150"/>
            <a:ext cx="250149" cy="486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vers le bas 23"/>
          <p:cNvSpPr/>
          <p:nvPr/>
        </p:nvSpPr>
        <p:spPr>
          <a:xfrm>
            <a:off x="4336585" y="2912150"/>
            <a:ext cx="250149" cy="486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vers le bas 24"/>
          <p:cNvSpPr/>
          <p:nvPr/>
        </p:nvSpPr>
        <p:spPr>
          <a:xfrm>
            <a:off x="7347653" y="2912150"/>
            <a:ext cx="250149" cy="486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vers le bas 25"/>
          <p:cNvSpPr/>
          <p:nvPr/>
        </p:nvSpPr>
        <p:spPr>
          <a:xfrm>
            <a:off x="10431851" y="2912150"/>
            <a:ext cx="250149" cy="486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Méthodes</a:t>
            </a:r>
            <a:endParaRPr lang="fr-FR" dirty="0"/>
          </a:p>
        </p:txBody>
      </p:sp>
    </p:spTree>
    <p:extLst>
      <p:ext uri="{BB962C8B-B14F-4D97-AF65-F5344CB8AC3E}">
        <p14:creationId xmlns:p14="http://schemas.microsoft.com/office/powerpoint/2010/main" val="1077666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43132" t="13799" r="24916" b="43597"/>
          <a:stretch/>
        </p:blipFill>
        <p:spPr>
          <a:xfrm>
            <a:off x="736868" y="3036654"/>
            <a:ext cx="1440000" cy="1440000"/>
          </a:xfrm>
          <a:prstGeom prst="ellipse">
            <a:avLst/>
          </a:prstGeom>
        </p:spPr>
      </p:pic>
      <p:sp>
        <p:nvSpPr>
          <p:cNvPr id="2" name="Titre 1"/>
          <p:cNvSpPr>
            <a:spLocks noGrp="1"/>
          </p:cNvSpPr>
          <p:nvPr>
            <p:ph type="title"/>
          </p:nvPr>
        </p:nvSpPr>
        <p:spPr/>
        <p:txBody>
          <a:bodyPr/>
          <a:lstStyle/>
          <a:p>
            <a:r>
              <a:rPr lang="fr-FR" dirty="0" smtClean="0"/>
              <a:t>Espèces étudiées</a:t>
            </a:r>
            <a:endParaRPr lang="fr-FR" dirty="0"/>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36264" t="3651" r="34524" b="52563"/>
          <a:stretch/>
        </p:blipFill>
        <p:spPr>
          <a:xfrm>
            <a:off x="787949" y="4066665"/>
            <a:ext cx="720000" cy="720000"/>
          </a:xfrm>
          <a:prstGeom prst="ellipse">
            <a:avLst/>
          </a:prstGeom>
        </p:spPr>
      </p:pic>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17784" t="11406" r="48343" b="37711"/>
          <a:stretch/>
        </p:blipFill>
        <p:spPr>
          <a:xfrm>
            <a:off x="1415175" y="4047973"/>
            <a:ext cx="720000" cy="720000"/>
          </a:xfrm>
          <a:prstGeom prst="ellipse">
            <a:avLst/>
          </a:prstGeom>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l="29934" t="13591" r="30171" b="46513"/>
          <a:stretch/>
        </p:blipFill>
        <p:spPr>
          <a:xfrm>
            <a:off x="2725064" y="3016339"/>
            <a:ext cx="1440000" cy="1440000"/>
          </a:xfrm>
          <a:prstGeom prst="ellipse">
            <a:avLst/>
          </a:prstGeom>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44489" t="42927" r="28715" b="16908"/>
          <a:stretch/>
        </p:blipFill>
        <p:spPr>
          <a:xfrm>
            <a:off x="3175064" y="4199383"/>
            <a:ext cx="720000" cy="720000"/>
          </a:xfrm>
          <a:prstGeom prst="ellipse">
            <a:avLst/>
          </a:prstGeom>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l="47896" t="20237" r="23593" b="36970"/>
          <a:stretch/>
        </p:blipFill>
        <p:spPr>
          <a:xfrm>
            <a:off x="3694457" y="3839383"/>
            <a:ext cx="720000" cy="720000"/>
          </a:xfrm>
          <a:prstGeom prst="ellipse">
            <a:avLst/>
          </a:prstGeom>
        </p:spPr>
      </p:pic>
      <p:pic>
        <p:nvPicPr>
          <p:cNvPr id="11" name="Image 10"/>
          <p:cNvPicPr>
            <a:picLocks noChangeAspect="1"/>
          </p:cNvPicPr>
          <p:nvPr/>
        </p:nvPicPr>
        <p:blipFill rotWithShape="1">
          <a:blip r:embed="rId8">
            <a:extLst>
              <a:ext uri="{28A0092B-C50C-407E-A947-70E740481C1C}">
                <a14:useLocalDpi xmlns:a14="http://schemas.microsoft.com/office/drawing/2010/main" val="0"/>
              </a:ext>
            </a:extLst>
          </a:blip>
          <a:srcRect l="18803" t="13839" r="55483" b="52321"/>
          <a:stretch/>
        </p:blipFill>
        <p:spPr>
          <a:xfrm>
            <a:off x="5037032" y="3016339"/>
            <a:ext cx="1440000" cy="1440000"/>
          </a:xfrm>
          <a:prstGeom prst="ellipse">
            <a:avLst/>
          </a:prstGeom>
        </p:spPr>
      </p:pic>
      <p:pic>
        <p:nvPicPr>
          <p:cNvPr id="12" name="Image 11"/>
          <p:cNvPicPr>
            <a:picLocks noChangeAspect="1"/>
          </p:cNvPicPr>
          <p:nvPr/>
        </p:nvPicPr>
        <p:blipFill rotWithShape="1">
          <a:blip r:embed="rId9">
            <a:extLst>
              <a:ext uri="{28A0092B-C50C-407E-A947-70E740481C1C}">
                <a14:useLocalDpi xmlns:a14="http://schemas.microsoft.com/office/drawing/2010/main" val="0"/>
              </a:ext>
            </a:extLst>
          </a:blip>
          <a:srcRect l="34078" t="9519" r="37616" b="49139"/>
          <a:stretch/>
        </p:blipFill>
        <p:spPr>
          <a:xfrm>
            <a:off x="6236469" y="3824665"/>
            <a:ext cx="720000" cy="720000"/>
          </a:xfrm>
          <a:prstGeom prst="ellipse">
            <a:avLst/>
          </a:prstGeom>
        </p:spPr>
      </p:pic>
      <p:pic>
        <p:nvPicPr>
          <p:cNvPr id="13" name="Image 12"/>
          <p:cNvPicPr>
            <a:picLocks noChangeAspect="1"/>
          </p:cNvPicPr>
          <p:nvPr/>
        </p:nvPicPr>
        <p:blipFill rotWithShape="1">
          <a:blip r:embed="rId10">
            <a:extLst>
              <a:ext uri="{28A0092B-C50C-407E-A947-70E740481C1C}">
                <a14:useLocalDpi xmlns:a14="http://schemas.microsoft.com/office/drawing/2010/main" val="0"/>
              </a:ext>
            </a:extLst>
          </a:blip>
          <a:srcRect l="8370" t="11956" r="70364" b="57664"/>
          <a:stretch/>
        </p:blipFill>
        <p:spPr>
          <a:xfrm>
            <a:off x="5876469" y="4260239"/>
            <a:ext cx="720000" cy="720000"/>
          </a:xfrm>
          <a:prstGeom prst="ellipse">
            <a:avLst/>
          </a:prstGeom>
        </p:spPr>
      </p:pic>
      <p:pic>
        <p:nvPicPr>
          <p:cNvPr id="14" name="Image 13"/>
          <p:cNvPicPr>
            <a:picLocks noChangeAspect="1"/>
          </p:cNvPicPr>
          <p:nvPr/>
        </p:nvPicPr>
        <p:blipFill rotWithShape="1">
          <a:blip r:embed="rId11" cstate="print">
            <a:extLst>
              <a:ext uri="{28A0092B-C50C-407E-A947-70E740481C1C}">
                <a14:useLocalDpi xmlns:a14="http://schemas.microsoft.com/office/drawing/2010/main" val="0"/>
              </a:ext>
            </a:extLst>
          </a:blip>
          <a:srcRect l="51500" t="23399" r="10513" b="39022"/>
          <a:stretch/>
        </p:blipFill>
        <p:spPr>
          <a:xfrm>
            <a:off x="5328273" y="4334467"/>
            <a:ext cx="720000" cy="720000"/>
          </a:xfrm>
          <a:prstGeom prst="ellipse">
            <a:avLst/>
          </a:prstGeom>
        </p:spPr>
      </p:pic>
      <p:pic>
        <p:nvPicPr>
          <p:cNvPr id="15" name="Image 14"/>
          <p:cNvPicPr>
            <a:picLocks noChangeAspect="1"/>
          </p:cNvPicPr>
          <p:nvPr/>
        </p:nvPicPr>
        <p:blipFill rotWithShape="1">
          <a:blip r:embed="rId12" cstate="print">
            <a:extLst>
              <a:ext uri="{28A0092B-C50C-407E-A947-70E740481C1C}">
                <a14:useLocalDpi xmlns:a14="http://schemas.microsoft.com/office/drawing/2010/main" val="0"/>
              </a:ext>
            </a:extLst>
          </a:blip>
          <a:srcRect l="26930" t="22481" r="43517" b="38115"/>
          <a:stretch/>
        </p:blipFill>
        <p:spPr>
          <a:xfrm>
            <a:off x="4801216" y="4199383"/>
            <a:ext cx="720000" cy="720000"/>
          </a:xfrm>
          <a:prstGeom prst="ellipse">
            <a:avLst/>
          </a:prstGeom>
        </p:spPr>
      </p:pic>
      <p:pic>
        <p:nvPicPr>
          <p:cNvPr id="16" name="Image 15"/>
          <p:cNvPicPr>
            <a:picLocks noChangeAspect="1"/>
          </p:cNvPicPr>
          <p:nvPr/>
        </p:nvPicPr>
        <p:blipFill rotWithShape="1">
          <a:blip r:embed="rId13" cstate="print">
            <a:extLst>
              <a:ext uri="{28A0092B-C50C-407E-A947-70E740481C1C}">
                <a14:useLocalDpi xmlns:a14="http://schemas.microsoft.com/office/drawing/2010/main" val="0"/>
              </a:ext>
            </a:extLst>
          </a:blip>
          <a:srcRect l="30709" t="12152" r="41922" b="46794"/>
          <a:stretch/>
        </p:blipFill>
        <p:spPr>
          <a:xfrm>
            <a:off x="6356751" y="3212439"/>
            <a:ext cx="720000" cy="720000"/>
          </a:xfrm>
          <a:prstGeom prst="ellipse">
            <a:avLst/>
          </a:prstGeom>
        </p:spPr>
      </p:pic>
      <p:pic>
        <p:nvPicPr>
          <p:cNvPr id="17" name="Image 16"/>
          <p:cNvPicPr>
            <a:picLocks noChangeAspect="1"/>
          </p:cNvPicPr>
          <p:nvPr/>
        </p:nvPicPr>
        <p:blipFill rotWithShape="1">
          <a:blip r:embed="rId14" cstate="print">
            <a:extLst>
              <a:ext uri="{28A0092B-C50C-407E-A947-70E740481C1C}">
                <a14:useLocalDpi xmlns:a14="http://schemas.microsoft.com/office/drawing/2010/main" val="0"/>
              </a:ext>
            </a:extLst>
          </a:blip>
          <a:srcRect l="43422" r="24083" b="52085"/>
          <a:stretch/>
        </p:blipFill>
        <p:spPr>
          <a:xfrm>
            <a:off x="6041619" y="2688539"/>
            <a:ext cx="720000" cy="720000"/>
          </a:xfrm>
          <a:prstGeom prst="ellipse">
            <a:avLst/>
          </a:prstGeom>
        </p:spPr>
      </p:pic>
      <p:pic>
        <p:nvPicPr>
          <p:cNvPr id="18" name="Image 17"/>
          <p:cNvPicPr>
            <a:picLocks noChangeAspect="1"/>
          </p:cNvPicPr>
          <p:nvPr/>
        </p:nvPicPr>
        <p:blipFill rotWithShape="1">
          <a:blip r:embed="rId15" cstate="print">
            <a:extLst>
              <a:ext uri="{28A0092B-C50C-407E-A947-70E740481C1C}">
                <a14:useLocalDpi xmlns:a14="http://schemas.microsoft.com/office/drawing/2010/main" val="0"/>
              </a:ext>
            </a:extLst>
          </a:blip>
          <a:srcRect l="38833" t="5556" r="17051" b="52717"/>
          <a:stretch/>
        </p:blipFill>
        <p:spPr>
          <a:xfrm>
            <a:off x="5477077" y="2527738"/>
            <a:ext cx="720000" cy="720000"/>
          </a:xfrm>
          <a:prstGeom prst="ellipse">
            <a:avLst/>
          </a:prstGeom>
        </p:spPr>
      </p:pic>
      <p:pic>
        <p:nvPicPr>
          <p:cNvPr id="19" name="Image 18"/>
          <p:cNvPicPr>
            <a:picLocks noChangeAspect="1"/>
          </p:cNvPicPr>
          <p:nvPr/>
        </p:nvPicPr>
        <p:blipFill rotWithShape="1">
          <a:blip r:embed="rId16" cstate="print">
            <a:extLst>
              <a:ext uri="{28A0092B-C50C-407E-A947-70E740481C1C}">
                <a14:useLocalDpi xmlns:a14="http://schemas.microsoft.com/office/drawing/2010/main" val="0"/>
              </a:ext>
            </a:extLst>
          </a:blip>
          <a:srcRect l="19590" t="7209" r="48819" b="50481"/>
          <a:stretch/>
        </p:blipFill>
        <p:spPr>
          <a:xfrm>
            <a:off x="4901477" y="2633863"/>
            <a:ext cx="720000" cy="720000"/>
          </a:xfrm>
          <a:prstGeom prst="ellipse">
            <a:avLst/>
          </a:prstGeom>
        </p:spPr>
      </p:pic>
      <p:pic>
        <p:nvPicPr>
          <p:cNvPr id="20" name="Image 19"/>
          <p:cNvPicPr>
            <a:picLocks noChangeAspect="1"/>
          </p:cNvPicPr>
          <p:nvPr/>
        </p:nvPicPr>
        <p:blipFill rotWithShape="1">
          <a:blip r:embed="rId17" cstate="print">
            <a:extLst>
              <a:ext uri="{28A0092B-C50C-407E-A947-70E740481C1C}">
                <a14:useLocalDpi xmlns:a14="http://schemas.microsoft.com/office/drawing/2010/main" val="0"/>
              </a:ext>
            </a:extLst>
          </a:blip>
          <a:srcRect l="45474" t="7667" r="17259" b="44184"/>
          <a:stretch/>
        </p:blipFill>
        <p:spPr>
          <a:xfrm>
            <a:off x="4541477" y="3048539"/>
            <a:ext cx="720000" cy="720000"/>
          </a:xfrm>
          <a:prstGeom prst="ellipse">
            <a:avLst/>
          </a:prstGeom>
        </p:spPr>
      </p:pic>
      <p:pic>
        <p:nvPicPr>
          <p:cNvPr id="21" name="Image 20"/>
          <p:cNvPicPr>
            <a:picLocks noChangeAspect="1"/>
          </p:cNvPicPr>
          <p:nvPr/>
        </p:nvPicPr>
        <p:blipFill rotWithShape="1">
          <a:blip r:embed="rId18" cstate="print">
            <a:extLst>
              <a:ext uri="{28A0092B-C50C-407E-A947-70E740481C1C}">
                <a14:useLocalDpi xmlns:a14="http://schemas.microsoft.com/office/drawing/2010/main" val="0"/>
              </a:ext>
            </a:extLst>
          </a:blip>
          <a:srcRect l="26879" t="11815" r="43878" b="51631"/>
          <a:stretch/>
        </p:blipFill>
        <p:spPr>
          <a:xfrm>
            <a:off x="4579607" y="3637583"/>
            <a:ext cx="720000" cy="720000"/>
          </a:xfrm>
          <a:prstGeom prst="ellipse">
            <a:avLst/>
          </a:prstGeom>
        </p:spPr>
      </p:pic>
      <p:pic>
        <p:nvPicPr>
          <p:cNvPr id="22" name="Image 21"/>
          <p:cNvPicPr>
            <a:picLocks noChangeAspect="1"/>
          </p:cNvPicPr>
          <p:nvPr/>
        </p:nvPicPr>
        <p:blipFill rotWithShape="1">
          <a:blip r:embed="rId19">
            <a:extLst>
              <a:ext uri="{28A0092B-C50C-407E-A947-70E740481C1C}">
                <a14:useLocalDpi xmlns:a14="http://schemas.microsoft.com/office/drawing/2010/main" val="0"/>
              </a:ext>
            </a:extLst>
          </a:blip>
          <a:srcRect l="37560" t="16195" r="31055" b="41956"/>
          <a:stretch/>
        </p:blipFill>
        <p:spPr>
          <a:xfrm flipH="1">
            <a:off x="7352623" y="3048539"/>
            <a:ext cx="1440000" cy="1440000"/>
          </a:xfrm>
          <a:prstGeom prst="ellipse">
            <a:avLst/>
          </a:prstGeom>
        </p:spPr>
      </p:pic>
      <p:pic>
        <p:nvPicPr>
          <p:cNvPr id="24" name="Image 23"/>
          <p:cNvPicPr>
            <a:picLocks noChangeAspect="1"/>
          </p:cNvPicPr>
          <p:nvPr/>
        </p:nvPicPr>
        <p:blipFill rotWithShape="1">
          <a:blip r:embed="rId20" cstate="print">
            <a:extLst>
              <a:ext uri="{28A0092B-C50C-407E-A947-70E740481C1C}">
                <a14:useLocalDpi xmlns:a14="http://schemas.microsoft.com/office/drawing/2010/main" val="0"/>
              </a:ext>
            </a:extLst>
          </a:blip>
          <a:srcRect l="47433" t="12659" r="20846" b="46343"/>
          <a:stretch/>
        </p:blipFill>
        <p:spPr>
          <a:xfrm>
            <a:off x="8170048" y="4216865"/>
            <a:ext cx="720000" cy="720000"/>
          </a:xfrm>
          <a:prstGeom prst="ellipse">
            <a:avLst/>
          </a:prstGeom>
        </p:spPr>
      </p:pic>
      <p:pic>
        <p:nvPicPr>
          <p:cNvPr id="25" name="Image 24"/>
          <p:cNvPicPr>
            <a:picLocks noChangeAspect="1"/>
          </p:cNvPicPr>
          <p:nvPr/>
        </p:nvPicPr>
        <p:blipFill rotWithShape="1">
          <a:blip r:embed="rId21" cstate="print">
            <a:extLst>
              <a:ext uri="{28A0092B-C50C-407E-A947-70E740481C1C}">
                <a14:useLocalDpi xmlns:a14="http://schemas.microsoft.com/office/drawing/2010/main" val="0"/>
              </a:ext>
            </a:extLst>
          </a:blip>
          <a:srcRect l="30920" t="2588" r="37572" b="50174"/>
          <a:stretch/>
        </p:blipFill>
        <p:spPr>
          <a:xfrm>
            <a:off x="8530048" y="3720173"/>
            <a:ext cx="720000" cy="720000"/>
          </a:xfrm>
          <a:prstGeom prst="ellipse">
            <a:avLst/>
          </a:prstGeom>
        </p:spPr>
      </p:pic>
      <p:pic>
        <p:nvPicPr>
          <p:cNvPr id="26" name="Image 25"/>
          <p:cNvPicPr>
            <a:picLocks noChangeAspect="1"/>
          </p:cNvPicPr>
          <p:nvPr/>
        </p:nvPicPr>
        <p:blipFill rotWithShape="1">
          <a:blip r:embed="rId22" cstate="print">
            <a:extLst>
              <a:ext uri="{28A0092B-C50C-407E-A947-70E740481C1C}">
                <a14:useLocalDpi xmlns:a14="http://schemas.microsoft.com/office/drawing/2010/main" val="0"/>
              </a:ext>
            </a:extLst>
          </a:blip>
          <a:srcRect l="52144" t="17214" r="15255" b="42349"/>
          <a:stretch/>
        </p:blipFill>
        <p:spPr>
          <a:xfrm>
            <a:off x="8651463" y="3080739"/>
            <a:ext cx="720000" cy="720000"/>
          </a:xfrm>
          <a:prstGeom prst="ellipse">
            <a:avLst/>
          </a:prstGeom>
        </p:spPr>
      </p:pic>
      <p:pic>
        <p:nvPicPr>
          <p:cNvPr id="27" name="Image 26"/>
          <p:cNvPicPr>
            <a:picLocks noChangeAspect="1"/>
          </p:cNvPicPr>
          <p:nvPr/>
        </p:nvPicPr>
        <p:blipFill rotWithShape="1">
          <a:blip r:embed="rId23" cstate="print">
            <a:extLst>
              <a:ext uri="{28A0092B-C50C-407E-A947-70E740481C1C}">
                <a14:useLocalDpi xmlns:a14="http://schemas.microsoft.com/office/drawing/2010/main" val="0"/>
              </a:ext>
            </a:extLst>
          </a:blip>
          <a:srcRect l="38152" t="15357" r="35654" b="51901"/>
          <a:stretch/>
        </p:blipFill>
        <p:spPr>
          <a:xfrm>
            <a:off x="8194036" y="2664357"/>
            <a:ext cx="720000" cy="720000"/>
          </a:xfrm>
          <a:prstGeom prst="ellipse">
            <a:avLst/>
          </a:prstGeom>
        </p:spPr>
      </p:pic>
      <p:pic>
        <p:nvPicPr>
          <p:cNvPr id="28" name="Image 27"/>
          <p:cNvPicPr>
            <a:picLocks noChangeAspect="1"/>
          </p:cNvPicPr>
          <p:nvPr/>
        </p:nvPicPr>
        <p:blipFill rotWithShape="1">
          <a:blip r:embed="rId24" cstate="print">
            <a:extLst>
              <a:ext uri="{28A0092B-C50C-407E-A947-70E740481C1C}">
                <a14:useLocalDpi xmlns:a14="http://schemas.microsoft.com/office/drawing/2010/main" val="0"/>
              </a:ext>
            </a:extLst>
          </a:blip>
          <a:srcRect l="31406" t="15280" r="39581" b="42662"/>
          <a:stretch/>
        </p:blipFill>
        <p:spPr>
          <a:xfrm flipH="1">
            <a:off x="9634036" y="3051295"/>
            <a:ext cx="1440000" cy="1440000"/>
          </a:xfrm>
          <a:prstGeom prst="ellipse">
            <a:avLst/>
          </a:prstGeom>
        </p:spPr>
      </p:pic>
      <p:graphicFrame>
        <p:nvGraphicFramePr>
          <p:cNvPr id="33" name="Tableau 32"/>
          <p:cNvGraphicFramePr>
            <a:graphicFrameLocks noGrp="1"/>
          </p:cNvGraphicFramePr>
          <p:nvPr>
            <p:extLst>
              <p:ext uri="{D42A27DB-BD31-4B8C-83A1-F6EECF244321}">
                <p14:modId xmlns:p14="http://schemas.microsoft.com/office/powerpoint/2010/main" val="1662089614"/>
              </p:ext>
            </p:extLst>
          </p:nvPr>
        </p:nvGraphicFramePr>
        <p:xfrm>
          <a:off x="340763" y="5179406"/>
          <a:ext cx="11712627" cy="868680"/>
        </p:xfrm>
        <a:graphic>
          <a:graphicData uri="http://schemas.openxmlformats.org/drawingml/2006/table">
            <a:tbl>
              <a:tblPr lastCol="1" bandRow="1">
                <a:tableStyleId>{5C22544A-7EE6-4342-B048-85BDC9FD1C3A}</a:tableStyleId>
              </a:tblPr>
              <a:tblGrid>
                <a:gridCol w="2387603"/>
                <a:gridCol w="1828800"/>
                <a:gridCol w="2704564"/>
                <a:gridCol w="2279558"/>
                <a:gridCol w="1608110"/>
                <a:gridCol w="903992"/>
              </a:tblGrid>
              <a:tr h="538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dirty="0" smtClean="0"/>
                        <a:t>Long-distant </a:t>
                      </a:r>
                      <a:r>
                        <a:rPr lang="fr-FR" sz="1500" dirty="0" err="1" smtClean="0"/>
                        <a:t>migratory</a:t>
                      </a:r>
                      <a:endParaRPr lang="fr-FR" sz="1500" dirty="0" smtClean="0"/>
                    </a:p>
                  </a:txBody>
                  <a:tcPr/>
                </a:tc>
                <a:tc>
                  <a:txBody>
                    <a:bodyPr/>
                    <a:lstStyle/>
                    <a:p>
                      <a:pPr algn="ctr"/>
                      <a:r>
                        <a:rPr lang="fr-FR" sz="1500" dirty="0" err="1" smtClean="0"/>
                        <a:t>Sedentary</a:t>
                      </a:r>
                      <a:endParaRPr lang="fr-FR" sz="1500" dirty="0"/>
                    </a:p>
                  </a:txBody>
                  <a:tcPr/>
                </a:tc>
                <a:tc>
                  <a:txBody>
                    <a:bodyPr/>
                    <a:lstStyle/>
                    <a:p>
                      <a:pPr algn="ctr"/>
                      <a:r>
                        <a:rPr lang="fr-FR" sz="1500" dirty="0" err="1" smtClean="0"/>
                        <a:t>Sedentary</a:t>
                      </a:r>
                      <a:r>
                        <a:rPr lang="fr-FR" sz="1500" dirty="0" smtClean="0"/>
                        <a:t> / short-distance </a:t>
                      </a:r>
                      <a:r>
                        <a:rPr lang="fr-FR" sz="1500" dirty="0" err="1" smtClean="0"/>
                        <a:t>migratory</a:t>
                      </a:r>
                      <a:endParaRPr lang="fr-FR"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dirty="0" smtClean="0"/>
                        <a:t>Long-distant </a:t>
                      </a:r>
                      <a:r>
                        <a:rPr lang="fr-FR" sz="1500" dirty="0" err="1" smtClean="0"/>
                        <a:t>migratory</a:t>
                      </a:r>
                      <a:endParaRPr lang="fr-FR" sz="1500" dirty="0" smtClean="0"/>
                    </a:p>
                  </a:txBody>
                  <a:tcPr/>
                </a:tc>
                <a:tc>
                  <a:txBody>
                    <a:bodyPr/>
                    <a:lstStyle/>
                    <a:p>
                      <a:pPr algn="ctr"/>
                      <a:r>
                        <a:rPr lang="fr-FR" sz="1500" dirty="0" err="1" smtClean="0"/>
                        <a:t>Sedentary</a:t>
                      </a:r>
                      <a:endParaRPr lang="fr-FR" sz="1500" dirty="0"/>
                    </a:p>
                  </a:txBody>
                  <a:tcPr/>
                </a:tc>
                <a:tc>
                  <a:txBody>
                    <a:bodyPr/>
                    <a:lstStyle/>
                    <a:p>
                      <a:pPr algn="ctr"/>
                      <a:r>
                        <a:rPr lang="fr-FR" sz="1100" dirty="0" smtClean="0"/>
                        <a:t>Migration</a:t>
                      </a:r>
                      <a:endParaRPr lang="fr-FR" sz="1100" dirty="0"/>
                    </a:p>
                  </a:txBody>
                  <a:tcPr/>
                </a:tc>
              </a:tr>
              <a:tr h="314960">
                <a:tc>
                  <a:txBody>
                    <a:bodyPr/>
                    <a:lstStyle/>
                    <a:p>
                      <a:pPr algn="ctr"/>
                      <a:r>
                        <a:rPr lang="fr-FR" sz="1500" dirty="0" err="1" smtClean="0"/>
                        <a:t>Wetland</a:t>
                      </a:r>
                      <a:endParaRPr lang="fr-FR" sz="1500" dirty="0"/>
                    </a:p>
                  </a:txBody>
                  <a:tcPr/>
                </a:tc>
                <a:tc>
                  <a:txBody>
                    <a:bodyPr/>
                    <a:lstStyle/>
                    <a:p>
                      <a:pPr algn="ctr"/>
                      <a:r>
                        <a:rPr lang="fr-FR" sz="1500" dirty="0" err="1" smtClean="0"/>
                        <a:t>Wetland</a:t>
                      </a:r>
                      <a:endParaRPr lang="fr-FR" sz="1500" dirty="0"/>
                    </a:p>
                  </a:txBody>
                  <a:tcPr/>
                </a:tc>
                <a:tc>
                  <a:txBody>
                    <a:bodyPr/>
                    <a:lstStyle/>
                    <a:p>
                      <a:pPr algn="ctr"/>
                      <a:r>
                        <a:rPr lang="fr-FR" sz="1500" dirty="0" err="1" smtClean="0"/>
                        <a:t>Generalist</a:t>
                      </a:r>
                      <a:endParaRPr lang="fr-FR" sz="1500" dirty="0"/>
                    </a:p>
                  </a:txBody>
                  <a:tcPr/>
                </a:tc>
                <a:tc>
                  <a:txBody>
                    <a:bodyPr/>
                    <a:lstStyle/>
                    <a:p>
                      <a:pPr algn="ctr"/>
                      <a:r>
                        <a:rPr lang="fr-FR" sz="1500" dirty="0" err="1" smtClean="0"/>
                        <a:t>Generalist</a:t>
                      </a:r>
                      <a:endParaRPr lang="fr-FR" sz="1500" dirty="0"/>
                    </a:p>
                  </a:txBody>
                  <a:tcPr/>
                </a:tc>
                <a:tc>
                  <a:txBody>
                    <a:bodyPr/>
                    <a:lstStyle/>
                    <a:p>
                      <a:pPr algn="ctr"/>
                      <a:r>
                        <a:rPr lang="fr-FR" sz="1500" dirty="0" smtClean="0"/>
                        <a:t>Woodland</a:t>
                      </a:r>
                    </a:p>
                  </a:txBody>
                  <a:tcPr/>
                </a:tc>
                <a:tc>
                  <a:txBody>
                    <a:bodyPr/>
                    <a:lstStyle/>
                    <a:p>
                      <a:pPr algn="ctr"/>
                      <a:r>
                        <a:rPr lang="fr-FR" sz="1100" dirty="0" smtClean="0"/>
                        <a:t>Habitat</a:t>
                      </a:r>
                      <a:endParaRPr lang="fr-FR" sz="1100" dirty="0"/>
                    </a:p>
                  </a:txBody>
                  <a:tcPr/>
                </a:tc>
              </a:tr>
            </a:tbl>
          </a:graphicData>
        </a:graphic>
      </p:graphicFrame>
      <p:sp>
        <p:nvSpPr>
          <p:cNvPr id="29" name="ZoneTexte 28"/>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Méthodes</a:t>
            </a:r>
            <a:endParaRPr lang="fr-FR" dirty="0"/>
          </a:p>
        </p:txBody>
      </p:sp>
    </p:spTree>
    <p:extLst>
      <p:ext uri="{BB962C8B-B14F-4D97-AF65-F5344CB8AC3E}">
        <p14:creationId xmlns:p14="http://schemas.microsoft.com/office/powerpoint/2010/main" val="2184465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se.ipsl.fr/images/logos/logo_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7026" y="5293060"/>
            <a:ext cx="1103211" cy="83691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fontScale="90000"/>
          </a:bodyPr>
          <a:lstStyle/>
          <a:p>
            <a:r>
              <a:rPr lang="fr-FR" dirty="0" smtClean="0"/>
              <a:t>Capture-Marque-Recapture modèles</a:t>
            </a:r>
            <a:r>
              <a:rPr lang="fr-FR" dirty="0" smtClean="0"/>
              <a:t/>
            </a:r>
            <a:br>
              <a:rPr lang="fr-FR" dirty="0" smtClean="0"/>
            </a:br>
            <a:r>
              <a:rPr lang="fr-FR" dirty="0" smtClean="0"/>
              <a:t>et variables d’ajustement</a:t>
            </a:r>
            <a:endParaRPr lang="fr-FR" dirty="0"/>
          </a:p>
        </p:txBody>
      </p:sp>
      <p:sp>
        <p:nvSpPr>
          <p:cNvPr id="22" name="Forme libre 21"/>
          <p:cNvSpPr/>
          <p:nvPr/>
        </p:nvSpPr>
        <p:spPr>
          <a:xfrm>
            <a:off x="3775194" y="3484219"/>
            <a:ext cx="1785099" cy="1800621"/>
          </a:xfrm>
          <a:custGeom>
            <a:avLst/>
            <a:gdLst>
              <a:gd name="connsiteX0" fmla="*/ 0 w 1785099"/>
              <a:gd name="connsiteY0" fmla="*/ 297522 h 1800621"/>
              <a:gd name="connsiteX1" fmla="*/ 297522 w 1785099"/>
              <a:gd name="connsiteY1" fmla="*/ 0 h 1800621"/>
              <a:gd name="connsiteX2" fmla="*/ 1487577 w 1785099"/>
              <a:gd name="connsiteY2" fmla="*/ 0 h 1800621"/>
              <a:gd name="connsiteX3" fmla="*/ 1785099 w 1785099"/>
              <a:gd name="connsiteY3" fmla="*/ 297522 h 1800621"/>
              <a:gd name="connsiteX4" fmla="*/ 1785099 w 1785099"/>
              <a:gd name="connsiteY4" fmla="*/ 1503099 h 1800621"/>
              <a:gd name="connsiteX5" fmla="*/ 1487577 w 1785099"/>
              <a:gd name="connsiteY5" fmla="*/ 1800621 h 1800621"/>
              <a:gd name="connsiteX6" fmla="*/ 297522 w 1785099"/>
              <a:gd name="connsiteY6" fmla="*/ 1800621 h 1800621"/>
              <a:gd name="connsiteX7" fmla="*/ 0 w 1785099"/>
              <a:gd name="connsiteY7" fmla="*/ 1503099 h 1800621"/>
              <a:gd name="connsiteX8" fmla="*/ 0 w 1785099"/>
              <a:gd name="connsiteY8" fmla="*/ 297522 h 180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5099" h="1800621">
                <a:moveTo>
                  <a:pt x="0" y="297522"/>
                </a:moveTo>
                <a:cubicBezTo>
                  <a:pt x="0" y="133205"/>
                  <a:pt x="133205" y="0"/>
                  <a:pt x="297522" y="0"/>
                </a:cubicBezTo>
                <a:lnTo>
                  <a:pt x="1487577" y="0"/>
                </a:lnTo>
                <a:cubicBezTo>
                  <a:pt x="1651894" y="0"/>
                  <a:pt x="1785099" y="133205"/>
                  <a:pt x="1785099" y="297522"/>
                </a:cubicBezTo>
                <a:lnTo>
                  <a:pt x="1785099" y="1503099"/>
                </a:lnTo>
                <a:cubicBezTo>
                  <a:pt x="1785099" y="1667416"/>
                  <a:pt x="1651894" y="1800621"/>
                  <a:pt x="1487577" y="1800621"/>
                </a:cubicBezTo>
                <a:lnTo>
                  <a:pt x="297522" y="1800621"/>
                </a:lnTo>
                <a:cubicBezTo>
                  <a:pt x="133205" y="1800621"/>
                  <a:pt x="0" y="1667416"/>
                  <a:pt x="0" y="1503099"/>
                </a:cubicBezTo>
                <a:lnTo>
                  <a:pt x="0" y="2975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421" tIns="168421" rIns="168421" bIns="168421" numCol="1" spcCol="1270" anchor="ctr" anchorCtr="0">
            <a:noAutofit/>
          </a:bodyPr>
          <a:lstStyle/>
          <a:p>
            <a:pPr lvl="0" algn="ctr" defTabSz="1422400">
              <a:lnSpc>
                <a:spcPct val="90000"/>
              </a:lnSpc>
              <a:spcBef>
                <a:spcPct val="0"/>
              </a:spcBef>
              <a:spcAft>
                <a:spcPct val="35000"/>
              </a:spcAft>
            </a:pPr>
            <a:r>
              <a:rPr lang="fr-FR" sz="3200" kern="1200" dirty="0" smtClean="0"/>
              <a:t>Survie adulte</a:t>
            </a:r>
            <a:endParaRPr lang="fr-FR" sz="3200" kern="1200" dirty="0"/>
          </a:p>
        </p:txBody>
      </p:sp>
      <p:sp>
        <p:nvSpPr>
          <p:cNvPr id="10" name="Rectangle avec flèche vers la gauche 9"/>
          <p:cNvSpPr/>
          <p:nvPr/>
        </p:nvSpPr>
        <p:spPr>
          <a:xfrm>
            <a:off x="5560293" y="3519703"/>
            <a:ext cx="2899117" cy="1773357"/>
          </a:xfrm>
          <a:prstGeom prst="leftArrowCallout">
            <a:avLst>
              <a:gd name="adj1" fmla="val 25000"/>
              <a:gd name="adj2" fmla="val 25000"/>
              <a:gd name="adj3" fmla="val 25000"/>
              <a:gd name="adj4" fmla="val 74863"/>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848" tIns="167848" rIns="167848" bIns="167848" numCol="1" spcCol="1270" anchor="ctr" anchorCtr="0">
            <a:noAutofit/>
          </a:bodyPr>
          <a:lstStyle/>
          <a:p>
            <a:pPr lvl="0" algn="ctr" defTabSz="1422400">
              <a:lnSpc>
                <a:spcPct val="90000"/>
              </a:lnSpc>
              <a:spcBef>
                <a:spcPct val="0"/>
              </a:spcBef>
              <a:spcAft>
                <a:spcPct val="35000"/>
              </a:spcAft>
            </a:pPr>
            <a:r>
              <a:rPr lang="fr-FR" sz="3200" kern="1200" dirty="0" smtClean="0"/>
              <a:t>Probabilité de capture</a:t>
            </a:r>
            <a:endParaRPr lang="fr-FR" sz="3200" kern="1200" dirty="0"/>
          </a:p>
        </p:txBody>
      </p:sp>
      <p:sp>
        <p:nvSpPr>
          <p:cNvPr id="7" name="Rectangle 6"/>
          <p:cNvSpPr/>
          <p:nvPr/>
        </p:nvSpPr>
        <p:spPr>
          <a:xfrm>
            <a:off x="37130" y="2984736"/>
            <a:ext cx="2639311" cy="2308324"/>
          </a:xfrm>
          <a:prstGeom prst="rect">
            <a:avLst/>
          </a:prstGeom>
        </p:spPr>
        <p:txBody>
          <a:bodyPr wrap="square">
            <a:spAutoFit/>
          </a:bodyPr>
          <a:lstStyle/>
          <a:p>
            <a:r>
              <a:rPr lang="en-US" b="1" dirty="0">
                <a:solidFill>
                  <a:srgbClr val="000000"/>
                </a:solidFill>
                <a:latin typeface="Times New Roman" panose="02020603050405020304" pitchFamily="18" charset="0"/>
              </a:rPr>
              <a:t>JAGS</a:t>
            </a:r>
            <a:r>
              <a:rPr lang="en-US" dirty="0">
                <a:solidFill>
                  <a:srgbClr val="000000"/>
                </a:solidFill>
                <a:latin typeface="Times New Roman" panose="02020603050405020304" pitchFamily="18" charset="0"/>
              </a:rPr>
              <a:t> </a:t>
            </a:r>
            <a:r>
              <a:rPr lang="en-US" dirty="0" smtClean="0">
                <a:solidFill>
                  <a:srgbClr val="000000"/>
                </a:solidFill>
                <a:latin typeface="Times New Roman" panose="02020603050405020304" pitchFamily="18" charset="0"/>
              </a:rPr>
              <a:t>(Just </a:t>
            </a:r>
            <a:r>
              <a:rPr lang="en-US" dirty="0">
                <a:solidFill>
                  <a:srgbClr val="000000"/>
                </a:solidFill>
                <a:latin typeface="Times New Roman" panose="02020603050405020304" pitchFamily="18" charset="0"/>
              </a:rPr>
              <a:t>Another Gibbs </a:t>
            </a:r>
            <a:r>
              <a:rPr lang="en-US" dirty="0" smtClean="0">
                <a:solidFill>
                  <a:srgbClr val="000000"/>
                </a:solidFill>
                <a:latin typeface="Times New Roman" panose="02020603050405020304" pitchFamily="18" charset="0"/>
              </a:rPr>
              <a:t>Sampler)</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i="1" dirty="0" smtClean="0">
                <a:solidFill>
                  <a:srgbClr val="000000"/>
                </a:solidFill>
                <a:latin typeface="Times New Roman" panose="02020603050405020304" pitchFamily="18" charset="0"/>
              </a:rPr>
              <a:t>“It </a:t>
            </a:r>
            <a:r>
              <a:rPr lang="en-US" i="1" dirty="0">
                <a:solidFill>
                  <a:srgbClr val="000000"/>
                </a:solidFill>
                <a:latin typeface="Times New Roman" panose="02020603050405020304" pitchFamily="18" charset="0"/>
              </a:rPr>
              <a:t>is a program for analysis of Bayesian hierarchical models using Markov Chain Monte Carlo (</a:t>
            </a:r>
            <a:r>
              <a:rPr lang="en-US" i="1" dirty="0" err="1">
                <a:solidFill>
                  <a:srgbClr val="000000"/>
                </a:solidFill>
                <a:latin typeface="Times New Roman" panose="02020603050405020304" pitchFamily="18" charset="0"/>
              </a:rPr>
              <a:t>MCMC</a:t>
            </a:r>
            <a:r>
              <a:rPr lang="en-US" i="1" dirty="0">
                <a:solidFill>
                  <a:srgbClr val="000000"/>
                </a:solidFill>
                <a:latin typeface="Times New Roman" panose="02020603050405020304" pitchFamily="18" charset="0"/>
              </a:rPr>
              <a:t>) </a:t>
            </a:r>
            <a:r>
              <a:rPr lang="en-US" i="1" dirty="0" smtClean="0">
                <a:solidFill>
                  <a:srgbClr val="000000"/>
                </a:solidFill>
                <a:latin typeface="Times New Roman" panose="02020603050405020304" pitchFamily="18" charset="0"/>
              </a:rPr>
              <a:t>simulation.”</a:t>
            </a:r>
            <a:endParaRPr lang="fr-FR" i="1" dirty="0"/>
          </a:p>
        </p:txBody>
      </p:sp>
      <p:sp>
        <p:nvSpPr>
          <p:cNvPr id="31" name="ZoneTexte 30"/>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Méthodes</a:t>
            </a:r>
            <a:endParaRPr lang="fr-FR" dirty="0"/>
          </a:p>
        </p:txBody>
      </p:sp>
    </p:spTree>
    <p:custDataLst>
      <p:tags r:id="rId1"/>
    </p:custDataLst>
    <p:extLst>
      <p:ext uri="{BB962C8B-B14F-4D97-AF65-F5344CB8AC3E}">
        <p14:creationId xmlns:p14="http://schemas.microsoft.com/office/powerpoint/2010/main" val="3670633000"/>
      </p:ext>
    </p:extLst>
  </p:cSld>
  <p:clrMapOvr>
    <a:masterClrMapping/>
  </p:clrMapOvr>
  <mc:AlternateContent xmlns:mc="http://schemas.openxmlformats.org/markup-compatibility/2006" xmlns:p14="http://schemas.microsoft.com/office/powerpoint/2010/main">
    <mc:Choice Requires="p14">
      <p:transition spd="slow" p14:dur="2000" advTm="214022"/>
    </mc:Choice>
    <mc:Fallback xmlns="">
      <p:transition spd="slow" advTm="21402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521676" y="4090086"/>
            <a:ext cx="5251621" cy="25331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r>
              <a:rPr lang="fr-FR" dirty="0"/>
              <a:t>Capture-Marque-Recapture modèles</a:t>
            </a:r>
            <a:br>
              <a:rPr lang="fr-FR" dirty="0"/>
            </a:br>
            <a:r>
              <a:rPr lang="fr-FR" dirty="0"/>
              <a:t>et variables d’ajustement</a:t>
            </a:r>
            <a:endParaRPr lang="fr-FR" dirty="0"/>
          </a:p>
        </p:txBody>
      </p:sp>
      <p:sp>
        <p:nvSpPr>
          <p:cNvPr id="22" name="Forme libre 21"/>
          <p:cNvSpPr/>
          <p:nvPr/>
        </p:nvSpPr>
        <p:spPr>
          <a:xfrm>
            <a:off x="3775194" y="4497473"/>
            <a:ext cx="1785099" cy="1800621"/>
          </a:xfrm>
          <a:custGeom>
            <a:avLst/>
            <a:gdLst>
              <a:gd name="connsiteX0" fmla="*/ 0 w 1785099"/>
              <a:gd name="connsiteY0" fmla="*/ 297522 h 1800621"/>
              <a:gd name="connsiteX1" fmla="*/ 297522 w 1785099"/>
              <a:gd name="connsiteY1" fmla="*/ 0 h 1800621"/>
              <a:gd name="connsiteX2" fmla="*/ 1487577 w 1785099"/>
              <a:gd name="connsiteY2" fmla="*/ 0 h 1800621"/>
              <a:gd name="connsiteX3" fmla="*/ 1785099 w 1785099"/>
              <a:gd name="connsiteY3" fmla="*/ 297522 h 1800621"/>
              <a:gd name="connsiteX4" fmla="*/ 1785099 w 1785099"/>
              <a:gd name="connsiteY4" fmla="*/ 1503099 h 1800621"/>
              <a:gd name="connsiteX5" fmla="*/ 1487577 w 1785099"/>
              <a:gd name="connsiteY5" fmla="*/ 1800621 h 1800621"/>
              <a:gd name="connsiteX6" fmla="*/ 297522 w 1785099"/>
              <a:gd name="connsiteY6" fmla="*/ 1800621 h 1800621"/>
              <a:gd name="connsiteX7" fmla="*/ 0 w 1785099"/>
              <a:gd name="connsiteY7" fmla="*/ 1503099 h 1800621"/>
              <a:gd name="connsiteX8" fmla="*/ 0 w 1785099"/>
              <a:gd name="connsiteY8" fmla="*/ 297522 h 180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5099" h="1800621">
                <a:moveTo>
                  <a:pt x="0" y="297522"/>
                </a:moveTo>
                <a:cubicBezTo>
                  <a:pt x="0" y="133205"/>
                  <a:pt x="133205" y="0"/>
                  <a:pt x="297522" y="0"/>
                </a:cubicBezTo>
                <a:lnTo>
                  <a:pt x="1487577" y="0"/>
                </a:lnTo>
                <a:cubicBezTo>
                  <a:pt x="1651894" y="0"/>
                  <a:pt x="1785099" y="133205"/>
                  <a:pt x="1785099" y="297522"/>
                </a:cubicBezTo>
                <a:lnTo>
                  <a:pt x="1785099" y="1503099"/>
                </a:lnTo>
                <a:cubicBezTo>
                  <a:pt x="1785099" y="1667416"/>
                  <a:pt x="1651894" y="1800621"/>
                  <a:pt x="1487577" y="1800621"/>
                </a:cubicBezTo>
                <a:lnTo>
                  <a:pt x="297522" y="1800621"/>
                </a:lnTo>
                <a:cubicBezTo>
                  <a:pt x="133205" y="1800621"/>
                  <a:pt x="0" y="1667416"/>
                  <a:pt x="0" y="1503099"/>
                </a:cubicBezTo>
                <a:lnTo>
                  <a:pt x="0" y="2975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421" tIns="168421" rIns="168421" bIns="168421" numCol="1" spcCol="1270" anchor="ctr" anchorCtr="0">
            <a:noAutofit/>
          </a:bodyPr>
          <a:lstStyle/>
          <a:p>
            <a:pPr lvl="0" algn="ctr" defTabSz="1422400">
              <a:lnSpc>
                <a:spcPct val="90000"/>
              </a:lnSpc>
              <a:spcBef>
                <a:spcPct val="0"/>
              </a:spcBef>
              <a:spcAft>
                <a:spcPct val="35000"/>
              </a:spcAft>
            </a:pPr>
            <a:r>
              <a:rPr lang="fr-FR" sz="3200" kern="1200" dirty="0" smtClean="0"/>
              <a:t>Survie adulte</a:t>
            </a:r>
            <a:endParaRPr lang="fr-FR" sz="3200" kern="1200" dirty="0"/>
          </a:p>
        </p:txBody>
      </p:sp>
      <p:sp>
        <p:nvSpPr>
          <p:cNvPr id="24" name="Forme libre 23"/>
          <p:cNvSpPr/>
          <p:nvPr/>
        </p:nvSpPr>
        <p:spPr>
          <a:xfrm>
            <a:off x="3521676" y="2681417"/>
            <a:ext cx="1189103" cy="839835"/>
          </a:xfrm>
          <a:custGeom>
            <a:avLst/>
            <a:gdLst>
              <a:gd name="connsiteX0" fmla="*/ 0 w 1189103"/>
              <a:gd name="connsiteY0" fmla="*/ 122319 h 733901"/>
              <a:gd name="connsiteX1" fmla="*/ 122319 w 1189103"/>
              <a:gd name="connsiteY1" fmla="*/ 0 h 733901"/>
              <a:gd name="connsiteX2" fmla="*/ 1066784 w 1189103"/>
              <a:gd name="connsiteY2" fmla="*/ 0 h 733901"/>
              <a:gd name="connsiteX3" fmla="*/ 1189103 w 1189103"/>
              <a:gd name="connsiteY3" fmla="*/ 122319 h 733901"/>
              <a:gd name="connsiteX4" fmla="*/ 1189103 w 1189103"/>
              <a:gd name="connsiteY4" fmla="*/ 611582 h 733901"/>
              <a:gd name="connsiteX5" fmla="*/ 1066784 w 1189103"/>
              <a:gd name="connsiteY5" fmla="*/ 733901 h 733901"/>
              <a:gd name="connsiteX6" fmla="*/ 122319 w 1189103"/>
              <a:gd name="connsiteY6" fmla="*/ 733901 h 733901"/>
              <a:gd name="connsiteX7" fmla="*/ 0 w 1189103"/>
              <a:gd name="connsiteY7" fmla="*/ 611582 h 733901"/>
              <a:gd name="connsiteX8" fmla="*/ 0 w 1189103"/>
              <a:gd name="connsiteY8" fmla="*/ 122319 h 73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103" h="733901">
                <a:moveTo>
                  <a:pt x="0" y="122319"/>
                </a:moveTo>
                <a:cubicBezTo>
                  <a:pt x="0" y="54764"/>
                  <a:pt x="54764" y="0"/>
                  <a:pt x="122319" y="0"/>
                </a:cubicBezTo>
                <a:lnTo>
                  <a:pt x="1066784" y="0"/>
                </a:lnTo>
                <a:cubicBezTo>
                  <a:pt x="1134339" y="0"/>
                  <a:pt x="1189103" y="54764"/>
                  <a:pt x="1189103" y="122319"/>
                </a:cubicBezTo>
                <a:lnTo>
                  <a:pt x="1189103" y="611582"/>
                </a:lnTo>
                <a:cubicBezTo>
                  <a:pt x="1189103" y="679137"/>
                  <a:pt x="1134339" y="733901"/>
                  <a:pt x="1066784" y="733901"/>
                </a:cubicBezTo>
                <a:lnTo>
                  <a:pt x="122319" y="733901"/>
                </a:lnTo>
                <a:cubicBezTo>
                  <a:pt x="54764" y="733901"/>
                  <a:pt x="0" y="679137"/>
                  <a:pt x="0" y="611582"/>
                </a:cubicBezTo>
                <a:lnTo>
                  <a:pt x="0" y="122319"/>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86" tIns="96786" rIns="96786" bIns="96786" numCol="1" spcCol="1270" anchor="ctr" anchorCtr="0">
            <a:noAutofit/>
          </a:bodyPr>
          <a:lstStyle/>
          <a:p>
            <a:pPr lvl="0" algn="ctr" defTabSz="1066800">
              <a:lnSpc>
                <a:spcPct val="90000"/>
              </a:lnSpc>
              <a:spcBef>
                <a:spcPct val="0"/>
              </a:spcBef>
              <a:spcAft>
                <a:spcPct val="35000"/>
              </a:spcAft>
            </a:pPr>
            <a:r>
              <a:rPr lang="fr-FR" sz="2400" kern="1200" dirty="0" smtClean="0"/>
              <a:t>Espèces</a:t>
            </a:r>
            <a:endParaRPr lang="fr-FR" sz="2400" kern="1200" dirty="0" smtClean="0"/>
          </a:p>
          <a:p>
            <a:pPr lvl="0" algn="ctr" defTabSz="1066800">
              <a:lnSpc>
                <a:spcPct val="90000"/>
              </a:lnSpc>
              <a:spcBef>
                <a:spcPct val="0"/>
              </a:spcBef>
              <a:spcAft>
                <a:spcPct val="35000"/>
              </a:spcAft>
            </a:pPr>
            <a:r>
              <a:rPr lang="fr-FR" sz="2400" dirty="0" smtClean="0">
                <a:solidFill>
                  <a:srgbClr val="C00000"/>
                </a:solidFill>
              </a:rPr>
              <a:t>23</a:t>
            </a:r>
            <a:endParaRPr lang="fr-FR" sz="2400" kern="1200" dirty="0">
              <a:solidFill>
                <a:srgbClr val="C00000"/>
              </a:solidFill>
            </a:endParaRPr>
          </a:p>
        </p:txBody>
      </p:sp>
      <p:sp>
        <p:nvSpPr>
          <p:cNvPr id="28" name="Forme libre 27"/>
          <p:cNvSpPr/>
          <p:nvPr/>
        </p:nvSpPr>
        <p:spPr>
          <a:xfrm>
            <a:off x="4910171" y="2681418"/>
            <a:ext cx="1359243" cy="839834"/>
          </a:xfrm>
          <a:custGeom>
            <a:avLst/>
            <a:gdLst>
              <a:gd name="connsiteX0" fmla="*/ 0 w 733901"/>
              <a:gd name="connsiteY0" fmla="*/ 122319 h 733901"/>
              <a:gd name="connsiteX1" fmla="*/ 122319 w 733901"/>
              <a:gd name="connsiteY1" fmla="*/ 0 h 733901"/>
              <a:gd name="connsiteX2" fmla="*/ 611582 w 733901"/>
              <a:gd name="connsiteY2" fmla="*/ 0 h 733901"/>
              <a:gd name="connsiteX3" fmla="*/ 733901 w 733901"/>
              <a:gd name="connsiteY3" fmla="*/ 122319 h 733901"/>
              <a:gd name="connsiteX4" fmla="*/ 733901 w 733901"/>
              <a:gd name="connsiteY4" fmla="*/ 611582 h 733901"/>
              <a:gd name="connsiteX5" fmla="*/ 611582 w 733901"/>
              <a:gd name="connsiteY5" fmla="*/ 733901 h 733901"/>
              <a:gd name="connsiteX6" fmla="*/ 122319 w 733901"/>
              <a:gd name="connsiteY6" fmla="*/ 733901 h 733901"/>
              <a:gd name="connsiteX7" fmla="*/ 0 w 733901"/>
              <a:gd name="connsiteY7" fmla="*/ 611582 h 733901"/>
              <a:gd name="connsiteX8" fmla="*/ 0 w 733901"/>
              <a:gd name="connsiteY8" fmla="*/ 122319 h 73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901" h="733901">
                <a:moveTo>
                  <a:pt x="0" y="122319"/>
                </a:moveTo>
                <a:cubicBezTo>
                  <a:pt x="0" y="54764"/>
                  <a:pt x="54764" y="0"/>
                  <a:pt x="122319" y="0"/>
                </a:cubicBezTo>
                <a:lnTo>
                  <a:pt x="611582" y="0"/>
                </a:lnTo>
                <a:cubicBezTo>
                  <a:pt x="679137" y="0"/>
                  <a:pt x="733901" y="54764"/>
                  <a:pt x="733901" y="122319"/>
                </a:cubicBezTo>
                <a:lnTo>
                  <a:pt x="733901" y="611582"/>
                </a:lnTo>
                <a:cubicBezTo>
                  <a:pt x="733901" y="679137"/>
                  <a:pt x="679137" y="733901"/>
                  <a:pt x="611582" y="733901"/>
                </a:cubicBezTo>
                <a:lnTo>
                  <a:pt x="122319" y="733901"/>
                </a:lnTo>
                <a:cubicBezTo>
                  <a:pt x="54764" y="733901"/>
                  <a:pt x="0" y="679137"/>
                  <a:pt x="0" y="611582"/>
                </a:cubicBezTo>
                <a:lnTo>
                  <a:pt x="0" y="122319"/>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86" tIns="96786" rIns="96786" bIns="96786" numCol="1" spcCol="1270" anchor="ctr" anchorCtr="0">
            <a:noAutofit/>
          </a:bodyPr>
          <a:lstStyle/>
          <a:p>
            <a:pPr lvl="0" algn="ctr" defTabSz="1066800">
              <a:lnSpc>
                <a:spcPct val="90000"/>
              </a:lnSpc>
              <a:spcBef>
                <a:spcPct val="0"/>
              </a:spcBef>
              <a:spcAft>
                <a:spcPct val="35000"/>
              </a:spcAft>
            </a:pPr>
            <a:r>
              <a:rPr lang="fr-FR" sz="2400" kern="1200" dirty="0" smtClean="0"/>
              <a:t>Sexe</a:t>
            </a:r>
            <a:endParaRPr lang="fr-FR" sz="2400" kern="1200" dirty="0" smtClean="0"/>
          </a:p>
        </p:txBody>
      </p:sp>
      <p:sp>
        <p:nvSpPr>
          <p:cNvPr id="10" name="Rectangle avec flèche vers la gauche 9"/>
          <p:cNvSpPr/>
          <p:nvPr/>
        </p:nvSpPr>
        <p:spPr>
          <a:xfrm>
            <a:off x="5560293" y="4532957"/>
            <a:ext cx="2899117" cy="1773357"/>
          </a:xfrm>
          <a:prstGeom prst="leftArrowCallout">
            <a:avLst>
              <a:gd name="adj1" fmla="val 25000"/>
              <a:gd name="adj2" fmla="val 25000"/>
              <a:gd name="adj3" fmla="val 25000"/>
              <a:gd name="adj4" fmla="val 74863"/>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848" tIns="167848" rIns="167848" bIns="167848" numCol="1" spcCol="1270" anchor="ctr" anchorCtr="0">
            <a:noAutofit/>
          </a:bodyPr>
          <a:lstStyle/>
          <a:p>
            <a:pPr lvl="0" algn="ctr" defTabSz="1422400">
              <a:lnSpc>
                <a:spcPct val="90000"/>
              </a:lnSpc>
              <a:spcBef>
                <a:spcPct val="0"/>
              </a:spcBef>
              <a:spcAft>
                <a:spcPct val="35000"/>
              </a:spcAft>
            </a:pPr>
            <a:r>
              <a:rPr lang="fr-FR" sz="3200" kern="1200" dirty="0" smtClean="0"/>
              <a:t>Probabilité de capture</a:t>
            </a:r>
            <a:endParaRPr lang="fr-FR" sz="3200" kern="1200" dirty="0"/>
          </a:p>
        </p:txBody>
      </p:sp>
      <p:sp>
        <p:nvSpPr>
          <p:cNvPr id="16" name="Forme libre 15"/>
          <p:cNvSpPr/>
          <p:nvPr/>
        </p:nvSpPr>
        <p:spPr>
          <a:xfrm>
            <a:off x="6458335" y="2681419"/>
            <a:ext cx="2100071" cy="839832"/>
          </a:xfrm>
          <a:custGeom>
            <a:avLst/>
            <a:gdLst>
              <a:gd name="connsiteX0" fmla="*/ 0 w 1393164"/>
              <a:gd name="connsiteY0" fmla="*/ 122319 h 733901"/>
              <a:gd name="connsiteX1" fmla="*/ 122319 w 1393164"/>
              <a:gd name="connsiteY1" fmla="*/ 0 h 733901"/>
              <a:gd name="connsiteX2" fmla="*/ 1270845 w 1393164"/>
              <a:gd name="connsiteY2" fmla="*/ 0 h 733901"/>
              <a:gd name="connsiteX3" fmla="*/ 1393164 w 1393164"/>
              <a:gd name="connsiteY3" fmla="*/ 122319 h 733901"/>
              <a:gd name="connsiteX4" fmla="*/ 1393164 w 1393164"/>
              <a:gd name="connsiteY4" fmla="*/ 611582 h 733901"/>
              <a:gd name="connsiteX5" fmla="*/ 1270845 w 1393164"/>
              <a:gd name="connsiteY5" fmla="*/ 733901 h 733901"/>
              <a:gd name="connsiteX6" fmla="*/ 122319 w 1393164"/>
              <a:gd name="connsiteY6" fmla="*/ 733901 h 733901"/>
              <a:gd name="connsiteX7" fmla="*/ 0 w 1393164"/>
              <a:gd name="connsiteY7" fmla="*/ 611582 h 733901"/>
              <a:gd name="connsiteX8" fmla="*/ 0 w 1393164"/>
              <a:gd name="connsiteY8" fmla="*/ 122319 h 73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164" h="733901">
                <a:moveTo>
                  <a:pt x="0" y="122319"/>
                </a:moveTo>
                <a:cubicBezTo>
                  <a:pt x="0" y="54764"/>
                  <a:pt x="54764" y="0"/>
                  <a:pt x="122319" y="0"/>
                </a:cubicBezTo>
                <a:lnTo>
                  <a:pt x="1270845" y="0"/>
                </a:lnTo>
                <a:cubicBezTo>
                  <a:pt x="1338400" y="0"/>
                  <a:pt x="1393164" y="54764"/>
                  <a:pt x="1393164" y="122319"/>
                </a:cubicBezTo>
                <a:lnTo>
                  <a:pt x="1393164" y="611582"/>
                </a:lnTo>
                <a:cubicBezTo>
                  <a:pt x="1393164" y="679137"/>
                  <a:pt x="1338400" y="733901"/>
                  <a:pt x="1270845" y="733901"/>
                </a:cubicBezTo>
                <a:lnTo>
                  <a:pt x="122319" y="733901"/>
                </a:lnTo>
                <a:cubicBezTo>
                  <a:pt x="54764" y="733901"/>
                  <a:pt x="0" y="679137"/>
                  <a:pt x="0" y="611582"/>
                </a:cubicBezTo>
                <a:lnTo>
                  <a:pt x="0" y="122319"/>
                </a:lnTo>
                <a:close/>
              </a:path>
            </a:pathLst>
          </a:cu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6786" tIns="96786" rIns="96786" bIns="96786" numCol="1" spcCol="1270" anchor="ctr" anchorCtr="0">
            <a:noAutofit/>
          </a:bodyPr>
          <a:lstStyle/>
          <a:p>
            <a:pPr lvl="0" algn="ctr" defTabSz="1066800">
              <a:lnSpc>
                <a:spcPct val="90000"/>
              </a:lnSpc>
              <a:spcBef>
                <a:spcPct val="0"/>
              </a:spcBef>
              <a:spcAft>
                <a:spcPct val="35000"/>
              </a:spcAft>
            </a:pPr>
            <a:r>
              <a:rPr lang="fr-FR" sz="2400" kern="1200" dirty="0" err="1" smtClean="0"/>
              <a:t>Random</a:t>
            </a:r>
            <a:r>
              <a:rPr lang="fr-FR" sz="2400" kern="1200" dirty="0" smtClean="0"/>
              <a:t> (site)</a:t>
            </a:r>
          </a:p>
          <a:p>
            <a:pPr lvl="0" algn="ctr" defTabSz="1066800">
              <a:lnSpc>
                <a:spcPct val="90000"/>
              </a:lnSpc>
              <a:spcBef>
                <a:spcPct val="0"/>
              </a:spcBef>
              <a:spcAft>
                <a:spcPct val="35000"/>
              </a:spcAft>
            </a:pPr>
            <a:r>
              <a:rPr lang="fr-FR" sz="2400" dirty="0" smtClean="0">
                <a:solidFill>
                  <a:srgbClr val="C00000"/>
                </a:solidFill>
              </a:rPr>
              <a:t>254</a:t>
            </a:r>
            <a:endParaRPr lang="fr-FR" sz="2400" kern="1200" dirty="0">
              <a:solidFill>
                <a:srgbClr val="C00000"/>
              </a:solidFill>
            </a:endParaRPr>
          </a:p>
        </p:txBody>
      </p:sp>
      <p:sp>
        <p:nvSpPr>
          <p:cNvPr id="20" name="Forme libre 19"/>
          <p:cNvSpPr/>
          <p:nvPr/>
        </p:nvSpPr>
        <p:spPr>
          <a:xfrm>
            <a:off x="9275740" y="5029602"/>
            <a:ext cx="2710198" cy="733901"/>
          </a:xfrm>
          <a:custGeom>
            <a:avLst/>
            <a:gdLst>
              <a:gd name="connsiteX0" fmla="*/ 0 w 2346994"/>
              <a:gd name="connsiteY0" fmla="*/ 122319 h 733901"/>
              <a:gd name="connsiteX1" fmla="*/ 122319 w 2346994"/>
              <a:gd name="connsiteY1" fmla="*/ 0 h 733901"/>
              <a:gd name="connsiteX2" fmla="*/ 2224675 w 2346994"/>
              <a:gd name="connsiteY2" fmla="*/ 0 h 733901"/>
              <a:gd name="connsiteX3" fmla="*/ 2346994 w 2346994"/>
              <a:gd name="connsiteY3" fmla="*/ 122319 h 733901"/>
              <a:gd name="connsiteX4" fmla="*/ 2346994 w 2346994"/>
              <a:gd name="connsiteY4" fmla="*/ 611582 h 733901"/>
              <a:gd name="connsiteX5" fmla="*/ 2224675 w 2346994"/>
              <a:gd name="connsiteY5" fmla="*/ 733901 h 733901"/>
              <a:gd name="connsiteX6" fmla="*/ 122319 w 2346994"/>
              <a:gd name="connsiteY6" fmla="*/ 733901 h 733901"/>
              <a:gd name="connsiteX7" fmla="*/ 0 w 2346994"/>
              <a:gd name="connsiteY7" fmla="*/ 611582 h 733901"/>
              <a:gd name="connsiteX8" fmla="*/ 0 w 2346994"/>
              <a:gd name="connsiteY8" fmla="*/ 122319 h 73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6994" h="733901">
                <a:moveTo>
                  <a:pt x="0" y="122319"/>
                </a:moveTo>
                <a:cubicBezTo>
                  <a:pt x="0" y="54764"/>
                  <a:pt x="54764" y="0"/>
                  <a:pt x="122319" y="0"/>
                </a:cubicBezTo>
                <a:lnTo>
                  <a:pt x="2224675" y="0"/>
                </a:lnTo>
                <a:cubicBezTo>
                  <a:pt x="2292230" y="0"/>
                  <a:pt x="2346994" y="54764"/>
                  <a:pt x="2346994" y="122319"/>
                </a:cubicBezTo>
                <a:lnTo>
                  <a:pt x="2346994" y="611582"/>
                </a:lnTo>
                <a:cubicBezTo>
                  <a:pt x="2346994" y="679137"/>
                  <a:pt x="2292230" y="733901"/>
                  <a:pt x="2224675" y="733901"/>
                </a:cubicBezTo>
                <a:lnTo>
                  <a:pt x="122319" y="733901"/>
                </a:lnTo>
                <a:cubicBezTo>
                  <a:pt x="54764" y="733901"/>
                  <a:pt x="0" y="679137"/>
                  <a:pt x="0" y="611582"/>
                </a:cubicBezTo>
                <a:lnTo>
                  <a:pt x="0" y="12231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6786" tIns="96786" rIns="96786" bIns="96786" numCol="1" spcCol="1270" anchor="ctr" anchorCtr="0">
            <a:noAutofit/>
          </a:bodyPr>
          <a:lstStyle/>
          <a:p>
            <a:pPr lvl="0" algn="ctr" defTabSz="1066800">
              <a:lnSpc>
                <a:spcPct val="90000"/>
              </a:lnSpc>
              <a:spcBef>
                <a:spcPct val="0"/>
              </a:spcBef>
              <a:spcAft>
                <a:spcPct val="35000"/>
              </a:spcAft>
            </a:pPr>
            <a:r>
              <a:rPr lang="fr-FR" sz="2400" kern="1200" dirty="0" err="1" smtClean="0"/>
              <a:t>Individual</a:t>
            </a:r>
            <a:r>
              <a:rPr lang="fr-FR" sz="2400" kern="1200" dirty="0" smtClean="0"/>
              <a:t> </a:t>
            </a:r>
            <a:r>
              <a:rPr lang="fr-FR" sz="2400" kern="1200" dirty="0" err="1" smtClean="0"/>
              <a:t>heterogeneity</a:t>
            </a:r>
            <a:endParaRPr lang="fr-FR" sz="2400" kern="1200" dirty="0" smtClean="0"/>
          </a:p>
        </p:txBody>
      </p:sp>
      <p:sp>
        <p:nvSpPr>
          <p:cNvPr id="31" name="ZoneTexte 30"/>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err="1" smtClean="0"/>
              <a:t>Methodes</a:t>
            </a:r>
            <a:endParaRPr lang="fr-FR" dirty="0"/>
          </a:p>
        </p:txBody>
      </p:sp>
      <p:sp>
        <p:nvSpPr>
          <p:cNvPr id="32" name="Forme libre 31"/>
          <p:cNvSpPr/>
          <p:nvPr/>
        </p:nvSpPr>
        <p:spPr>
          <a:xfrm>
            <a:off x="712034" y="5029602"/>
            <a:ext cx="1925618" cy="733901"/>
          </a:xfrm>
          <a:custGeom>
            <a:avLst/>
            <a:gdLst>
              <a:gd name="connsiteX0" fmla="*/ 0 w 733901"/>
              <a:gd name="connsiteY0" fmla="*/ 122319 h 733901"/>
              <a:gd name="connsiteX1" fmla="*/ 122319 w 733901"/>
              <a:gd name="connsiteY1" fmla="*/ 0 h 733901"/>
              <a:gd name="connsiteX2" fmla="*/ 611582 w 733901"/>
              <a:gd name="connsiteY2" fmla="*/ 0 h 733901"/>
              <a:gd name="connsiteX3" fmla="*/ 733901 w 733901"/>
              <a:gd name="connsiteY3" fmla="*/ 122319 h 733901"/>
              <a:gd name="connsiteX4" fmla="*/ 733901 w 733901"/>
              <a:gd name="connsiteY4" fmla="*/ 611582 h 733901"/>
              <a:gd name="connsiteX5" fmla="*/ 611582 w 733901"/>
              <a:gd name="connsiteY5" fmla="*/ 733901 h 733901"/>
              <a:gd name="connsiteX6" fmla="*/ 122319 w 733901"/>
              <a:gd name="connsiteY6" fmla="*/ 733901 h 733901"/>
              <a:gd name="connsiteX7" fmla="*/ 0 w 733901"/>
              <a:gd name="connsiteY7" fmla="*/ 611582 h 733901"/>
              <a:gd name="connsiteX8" fmla="*/ 0 w 733901"/>
              <a:gd name="connsiteY8" fmla="*/ 122319 h 73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901" h="733901">
                <a:moveTo>
                  <a:pt x="0" y="122319"/>
                </a:moveTo>
                <a:cubicBezTo>
                  <a:pt x="0" y="54764"/>
                  <a:pt x="54764" y="0"/>
                  <a:pt x="122319" y="0"/>
                </a:cubicBezTo>
                <a:lnTo>
                  <a:pt x="611582" y="0"/>
                </a:lnTo>
                <a:cubicBezTo>
                  <a:pt x="679137" y="0"/>
                  <a:pt x="733901" y="54764"/>
                  <a:pt x="733901" y="122319"/>
                </a:cubicBezTo>
                <a:lnTo>
                  <a:pt x="733901" y="611582"/>
                </a:lnTo>
                <a:cubicBezTo>
                  <a:pt x="733901" y="679137"/>
                  <a:pt x="679137" y="733901"/>
                  <a:pt x="611582" y="733901"/>
                </a:cubicBezTo>
                <a:lnTo>
                  <a:pt x="122319" y="733901"/>
                </a:lnTo>
                <a:cubicBezTo>
                  <a:pt x="54764" y="733901"/>
                  <a:pt x="0" y="679137"/>
                  <a:pt x="0" y="611582"/>
                </a:cubicBezTo>
                <a:lnTo>
                  <a:pt x="0" y="1223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786" tIns="96786" rIns="96786" bIns="96786" numCol="1" spcCol="1270" anchor="ctr" anchorCtr="0">
            <a:noAutofit/>
          </a:bodyPr>
          <a:lstStyle/>
          <a:p>
            <a:pPr lvl="0" algn="ctr" defTabSz="1066800">
              <a:lnSpc>
                <a:spcPct val="90000"/>
              </a:lnSpc>
              <a:spcBef>
                <a:spcPct val="0"/>
              </a:spcBef>
              <a:spcAft>
                <a:spcPct val="35000"/>
              </a:spcAft>
            </a:pPr>
            <a:r>
              <a:rPr lang="fr-FR" sz="2400" kern="1200" dirty="0" err="1" smtClean="0"/>
              <a:t>Transient</a:t>
            </a:r>
            <a:r>
              <a:rPr lang="fr-FR" sz="2400" kern="1200" dirty="0" smtClean="0"/>
              <a:t> or </a:t>
            </a:r>
            <a:r>
              <a:rPr lang="fr-FR" sz="2400" kern="1200" dirty="0" err="1" smtClean="0"/>
              <a:t>resident</a:t>
            </a:r>
            <a:endParaRPr lang="fr-FR" sz="2400" kern="1200" dirty="0"/>
          </a:p>
        </p:txBody>
      </p:sp>
      <p:cxnSp>
        <p:nvCxnSpPr>
          <p:cNvPr id="6" name="Connecteur droit avec flèche 5"/>
          <p:cNvCxnSpPr/>
          <p:nvPr/>
        </p:nvCxnSpPr>
        <p:spPr>
          <a:xfrm>
            <a:off x="4116227" y="3521251"/>
            <a:ext cx="443416" cy="568835"/>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589792" y="3521252"/>
            <a:ext cx="0" cy="568834"/>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7009851" y="3521252"/>
            <a:ext cx="498519" cy="568834"/>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2637652" y="5396552"/>
            <a:ext cx="11375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endCxn id="10" idx="3"/>
          </p:cNvCxnSpPr>
          <p:nvPr/>
        </p:nvCxnSpPr>
        <p:spPr>
          <a:xfrm flipH="1" flipV="1">
            <a:off x="8459410" y="5419636"/>
            <a:ext cx="816330" cy="498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9452918" y="2351946"/>
            <a:ext cx="2488790" cy="2677656"/>
          </a:xfrm>
          <a:prstGeom prst="rect">
            <a:avLst/>
          </a:prstGeom>
          <a:noFill/>
        </p:spPr>
        <p:txBody>
          <a:bodyPr wrap="square" rtlCol="0">
            <a:spAutoFit/>
          </a:bodyPr>
          <a:lstStyle/>
          <a:p>
            <a:pPr algn="ctr"/>
            <a:r>
              <a:rPr lang="fr-FR" sz="2400" b="1" dirty="0" smtClean="0">
                <a:solidFill>
                  <a:srgbClr val="C00000"/>
                </a:solidFill>
              </a:rPr>
              <a:t>Large communauté d’oiseaux </a:t>
            </a:r>
          </a:p>
          <a:p>
            <a:pPr algn="ctr"/>
            <a:r>
              <a:rPr lang="fr-FR" sz="2400" b="1" dirty="0" smtClean="0">
                <a:solidFill>
                  <a:srgbClr val="C00000"/>
                </a:solidFill>
              </a:rPr>
              <a:t>+ </a:t>
            </a:r>
          </a:p>
          <a:p>
            <a:pPr algn="ctr"/>
            <a:r>
              <a:rPr lang="fr-FR" sz="2400" b="1" dirty="0" smtClean="0">
                <a:solidFill>
                  <a:srgbClr val="C00000"/>
                </a:solidFill>
              </a:rPr>
              <a:t>large </a:t>
            </a:r>
            <a:r>
              <a:rPr lang="fr-FR" sz="2400" b="1" dirty="0" err="1" smtClean="0">
                <a:solidFill>
                  <a:srgbClr val="C00000"/>
                </a:solidFill>
              </a:rPr>
              <a:t>échelelle</a:t>
            </a:r>
            <a:r>
              <a:rPr lang="fr-FR" sz="2400" b="1" dirty="0" smtClean="0">
                <a:solidFill>
                  <a:srgbClr val="C00000"/>
                </a:solidFill>
              </a:rPr>
              <a:t> spatiale : jamais réalisé!</a:t>
            </a:r>
            <a:endParaRPr lang="fr-FR" sz="2400" b="1" dirty="0">
              <a:solidFill>
                <a:srgbClr val="C00000"/>
              </a:solidFill>
            </a:endParaRPr>
          </a:p>
        </p:txBody>
      </p:sp>
    </p:spTree>
    <p:custDataLst>
      <p:tags r:id="rId1"/>
    </p:custDataLst>
    <p:extLst>
      <p:ext uri="{BB962C8B-B14F-4D97-AF65-F5344CB8AC3E}">
        <p14:creationId xmlns:p14="http://schemas.microsoft.com/office/powerpoint/2010/main" val="3923513807"/>
      </p:ext>
    </p:extLst>
  </p:cSld>
  <p:clrMapOvr>
    <a:masterClrMapping/>
  </p:clrMapOvr>
  <mc:AlternateContent xmlns:mc="http://schemas.openxmlformats.org/markup-compatibility/2006" xmlns:p14="http://schemas.microsoft.com/office/powerpoint/2010/main">
    <mc:Choice Requires="p14">
      <p:transition spd="slow" p14:dur="2000" advTm="214022"/>
    </mc:Choice>
    <mc:Fallback xmlns="">
      <p:transition spd="slow" advTm="21402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fficher l'image d'origin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3568" y="2236572"/>
            <a:ext cx="4539589" cy="4621427"/>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p:cNvSpPr>
            <a:spLocks noGrp="1"/>
          </p:cNvSpPr>
          <p:nvPr>
            <p:ph type="title"/>
          </p:nvPr>
        </p:nvSpPr>
        <p:spPr>
          <a:xfrm>
            <a:off x="2933700" y="568345"/>
            <a:ext cx="8770571" cy="1560716"/>
          </a:xfrm>
        </p:spPr>
        <p:txBody>
          <a:bodyPr/>
          <a:lstStyle/>
          <a:p>
            <a:r>
              <a:rPr lang="fr-FR" dirty="0" smtClean="0"/>
              <a:t>Variables climatiques : </a:t>
            </a:r>
            <a:br>
              <a:rPr lang="fr-FR" dirty="0" smtClean="0"/>
            </a:br>
            <a:r>
              <a:rPr lang="fr-FR" dirty="0" smtClean="0"/>
              <a:t>deux périodes critiques</a:t>
            </a:r>
            <a:endParaRPr lang="fr-FR" dirty="0"/>
          </a:p>
        </p:txBody>
      </p:sp>
      <p:sp>
        <p:nvSpPr>
          <p:cNvPr id="5" name="Espace réservé du contenu 2"/>
          <p:cNvSpPr>
            <a:spLocks noGrp="1"/>
          </p:cNvSpPr>
          <p:nvPr>
            <p:ph idx="1"/>
          </p:nvPr>
        </p:nvSpPr>
        <p:spPr>
          <a:xfrm>
            <a:off x="123567" y="2236572"/>
            <a:ext cx="4679341" cy="598800"/>
          </a:xfrm>
        </p:spPr>
        <p:txBody>
          <a:bodyPr>
            <a:noAutofit/>
          </a:bodyPr>
          <a:lstStyle/>
          <a:p>
            <a:pPr marL="0" indent="0">
              <a:buNone/>
            </a:pPr>
            <a:r>
              <a:rPr lang="fr-FR" b="1" dirty="0" smtClean="0">
                <a:solidFill>
                  <a:schemeClr val="tx1"/>
                </a:solidFill>
                <a:effectLst>
                  <a:outerShdw blurRad="38100" dist="38100" dir="2700000" algn="tl">
                    <a:srgbClr val="000000">
                      <a:alpha val="43137"/>
                    </a:srgbClr>
                  </a:outerShdw>
                </a:effectLst>
              </a:rPr>
              <a:t>Période de reproduction : printemps</a:t>
            </a:r>
            <a:endParaRPr lang="fr-FR" b="1" dirty="0" smtClean="0">
              <a:solidFill>
                <a:schemeClr val="tx1"/>
              </a:solidFill>
              <a:effectLst>
                <a:outerShdw blurRad="38100" dist="38100" dir="2700000" algn="tl">
                  <a:srgbClr val="000000">
                    <a:alpha val="43137"/>
                  </a:srgbClr>
                </a:outerShdw>
              </a:effectLst>
            </a:endParaRPr>
          </a:p>
        </p:txBody>
      </p:sp>
      <p:sp>
        <p:nvSpPr>
          <p:cNvPr id="16" name="ZoneTexte 15"/>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Méthodes</a:t>
            </a:r>
            <a:endParaRPr lang="fr-FR" dirty="0"/>
          </a:p>
        </p:txBody>
      </p:sp>
      <p:pic>
        <p:nvPicPr>
          <p:cNvPr id="4102" name="Picture 6" descr="http://www.chrismacvie.co.uk/wp-content/uploads/2010/09/Robin-on-snow-branch-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198" y="2279049"/>
            <a:ext cx="6977449" cy="4578951"/>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contenu 2"/>
          <p:cNvSpPr txBox="1">
            <a:spLocks/>
          </p:cNvSpPr>
          <p:nvPr/>
        </p:nvSpPr>
        <p:spPr>
          <a:xfrm>
            <a:off x="5029198" y="2279049"/>
            <a:ext cx="2905025" cy="598800"/>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fr-FR" b="1" dirty="0" smtClean="0">
                <a:solidFill>
                  <a:schemeClr val="tx1"/>
                </a:solidFill>
                <a:effectLst>
                  <a:outerShdw blurRad="38100" dist="38100" dir="2700000" algn="tl">
                    <a:srgbClr val="000000">
                      <a:alpha val="43137"/>
                    </a:srgbClr>
                  </a:outerShdw>
                </a:effectLst>
              </a:rPr>
              <a:t>Hiver</a:t>
            </a:r>
            <a:endParaRPr lang="fr-FR" b="1"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3741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chrismacvie.co.uk/wp-content/uploads/2010/09/Robin-on-snow-branch-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9198" y="2279049"/>
            <a:ext cx="6977449" cy="4578951"/>
          </a:xfrm>
          <a:prstGeom prst="rect">
            <a:avLst/>
          </a:prstGeom>
          <a:solidFill>
            <a:schemeClr val="accent1"/>
          </a:solidFill>
        </p:spPr>
      </p:pic>
      <p:pic>
        <p:nvPicPr>
          <p:cNvPr id="10" name="Picture 4" descr="Afficher l'image d'orig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3568" y="2236572"/>
            <a:ext cx="4539589" cy="4621427"/>
          </a:xfrm>
          <a:prstGeom prst="rect">
            <a:avLst/>
          </a:prstGeom>
          <a:solidFill>
            <a:schemeClr val="accent1"/>
          </a:solidFill>
        </p:spPr>
      </p:pic>
      <p:sp>
        <p:nvSpPr>
          <p:cNvPr id="2" name="Rectangle 1"/>
          <p:cNvSpPr/>
          <p:nvPr/>
        </p:nvSpPr>
        <p:spPr>
          <a:xfrm>
            <a:off x="123568" y="2236572"/>
            <a:ext cx="4539589" cy="4621428"/>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029198" y="2279049"/>
            <a:ext cx="6977449" cy="4621428"/>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a:spLocks noGrp="1"/>
          </p:cNvSpPr>
          <p:nvPr>
            <p:ph type="title"/>
          </p:nvPr>
        </p:nvSpPr>
        <p:spPr>
          <a:xfrm>
            <a:off x="2933700" y="568345"/>
            <a:ext cx="8770571" cy="1560716"/>
          </a:xfrm>
        </p:spPr>
        <p:txBody>
          <a:bodyPr/>
          <a:lstStyle/>
          <a:p>
            <a:r>
              <a:rPr lang="fr-FR" dirty="0" smtClean="0"/>
              <a:t>Variables climatiques :</a:t>
            </a:r>
            <a:r>
              <a:rPr lang="fr-FR" dirty="0" smtClean="0"/>
              <a:t/>
            </a:r>
            <a:br>
              <a:rPr lang="fr-FR" dirty="0" smtClean="0"/>
            </a:br>
            <a:r>
              <a:rPr lang="fr-FR" dirty="0" smtClean="0"/>
              <a:t>les plus communément utilisées</a:t>
            </a:r>
            <a:endParaRPr lang="fr-FR" dirty="0"/>
          </a:p>
        </p:txBody>
      </p:sp>
      <p:sp>
        <p:nvSpPr>
          <p:cNvPr id="5" name="Espace réservé du contenu 2"/>
          <p:cNvSpPr>
            <a:spLocks noGrp="1"/>
          </p:cNvSpPr>
          <p:nvPr>
            <p:ph idx="1"/>
          </p:nvPr>
        </p:nvSpPr>
        <p:spPr>
          <a:xfrm>
            <a:off x="123568" y="2236572"/>
            <a:ext cx="4448432" cy="598800"/>
          </a:xfrm>
        </p:spPr>
        <p:txBody>
          <a:bodyPr>
            <a:noAutofit/>
          </a:bodyPr>
          <a:lstStyle/>
          <a:p>
            <a:pPr marL="0" indent="0">
              <a:buNone/>
            </a:pPr>
            <a:r>
              <a:rPr lang="fr-FR" b="1" dirty="0">
                <a:solidFill>
                  <a:schemeClr val="tx1"/>
                </a:solidFill>
                <a:effectLst>
                  <a:outerShdw blurRad="38100" dist="38100" dir="2700000" algn="tl">
                    <a:srgbClr val="000000">
                      <a:alpha val="43137"/>
                    </a:srgbClr>
                  </a:outerShdw>
                </a:effectLst>
              </a:rPr>
              <a:t>Période de reproduction : printemps</a:t>
            </a:r>
          </a:p>
        </p:txBody>
      </p:sp>
      <p:sp>
        <p:nvSpPr>
          <p:cNvPr id="16" name="ZoneTexte 15"/>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Méthodes</a:t>
            </a:r>
            <a:endParaRPr lang="fr-FR" dirty="0"/>
          </a:p>
        </p:txBody>
      </p:sp>
      <p:sp>
        <p:nvSpPr>
          <p:cNvPr id="12" name="Espace réservé du contenu 2"/>
          <p:cNvSpPr txBox="1">
            <a:spLocks/>
          </p:cNvSpPr>
          <p:nvPr/>
        </p:nvSpPr>
        <p:spPr>
          <a:xfrm>
            <a:off x="5029198" y="2279049"/>
            <a:ext cx="2905025" cy="598800"/>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fr-FR" b="1" dirty="0" smtClean="0">
                <a:solidFill>
                  <a:schemeClr val="tx1"/>
                </a:solidFill>
                <a:effectLst>
                  <a:outerShdw blurRad="38100" dist="38100" dir="2700000" algn="tl">
                    <a:srgbClr val="000000">
                      <a:alpha val="43137"/>
                    </a:srgbClr>
                  </a:outerShdw>
                </a:effectLst>
              </a:rPr>
              <a:t>Hiver</a:t>
            </a:r>
            <a:endParaRPr lang="fr-FR" b="1" dirty="0" smtClean="0">
              <a:solidFill>
                <a:schemeClr val="tx1"/>
              </a:solidFill>
              <a:effectLst>
                <a:outerShdw blurRad="38100" dist="38100" dir="2700000" algn="tl">
                  <a:srgbClr val="000000">
                    <a:alpha val="43137"/>
                  </a:srgbClr>
                </a:outerShdw>
              </a:effectLst>
            </a:endParaRPr>
          </a:p>
        </p:txBody>
      </p:sp>
      <p:sp>
        <p:nvSpPr>
          <p:cNvPr id="3" name="Rectangle 2"/>
          <p:cNvSpPr/>
          <p:nvPr/>
        </p:nvSpPr>
        <p:spPr>
          <a:xfrm>
            <a:off x="230659" y="2698922"/>
            <a:ext cx="4143633" cy="3139321"/>
          </a:xfrm>
          <a:prstGeom prst="rect">
            <a:avLst/>
          </a:prstGeom>
        </p:spPr>
        <p:txBody>
          <a:bodyPr wrap="square">
            <a:spAutoFit/>
          </a:bodyPr>
          <a:lstStyle/>
          <a:p>
            <a:r>
              <a:rPr lang="fr-FR" b="1" dirty="0" smtClean="0"/>
              <a:t>Anomalies locales</a:t>
            </a:r>
            <a:endParaRPr lang="fr-FR" b="1" dirty="0" smtClean="0"/>
          </a:p>
          <a:p>
            <a:endParaRPr lang="fr-FR" b="1" dirty="0" smtClean="0"/>
          </a:p>
          <a:p>
            <a:r>
              <a:rPr lang="fr-FR" dirty="0" smtClean="0"/>
              <a:t>Température </a:t>
            </a:r>
            <a:endParaRPr lang="fr-FR" dirty="0" smtClean="0"/>
          </a:p>
          <a:p>
            <a:endParaRPr lang="fr-FR" dirty="0"/>
          </a:p>
          <a:p>
            <a:endParaRPr lang="fr-FR" dirty="0" smtClean="0"/>
          </a:p>
          <a:p>
            <a:endParaRPr lang="fr-FR" dirty="0" smtClean="0"/>
          </a:p>
          <a:p>
            <a:endParaRPr lang="fr-FR" dirty="0"/>
          </a:p>
          <a:p>
            <a:endParaRPr lang="fr-FR" dirty="0" smtClean="0"/>
          </a:p>
          <a:p>
            <a:endParaRPr lang="fr-FR" dirty="0" smtClean="0"/>
          </a:p>
          <a:p>
            <a:r>
              <a:rPr lang="fr-FR" dirty="0" smtClean="0"/>
              <a:t>Précipitations</a:t>
            </a:r>
            <a:endParaRPr lang="fr-FR" dirty="0" smtClean="0"/>
          </a:p>
          <a:p>
            <a:endParaRPr lang="fr-FR" dirty="0"/>
          </a:p>
        </p:txBody>
      </p:sp>
      <p:pic>
        <p:nvPicPr>
          <p:cNvPr id="5122" name="Picture 2" descr="Afficher l'image d'orig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483" y="3631176"/>
            <a:ext cx="1731745" cy="1150889"/>
          </a:xfrm>
          <a:prstGeom prst="rect">
            <a:avLst/>
          </a:prstGeom>
          <a:ln>
            <a:noFill/>
          </a:ln>
          <a:effectLst>
            <a:outerShdw blurRad="292100" dist="139700" dir="2700000" sx="114000" sy="114000" algn="tl" rotWithShape="0">
              <a:srgbClr val="333333"/>
            </a:outerShdw>
          </a:effectLst>
          <a:extLst>
            <a:ext uri="{909E8E84-426E-40DD-AFC4-6F175D3DCCD1}">
              <a14:hiddenFill xmlns:a14="http://schemas.microsoft.com/office/drawing/2010/main">
                <a:solidFill>
                  <a:srgbClr val="FFFFFF"/>
                </a:solidFill>
              </a14:hiddenFill>
            </a:ext>
          </a:extLst>
        </p:spPr>
      </p:pic>
      <p:pic>
        <p:nvPicPr>
          <p:cNvPr id="13" name="Picture 10" descr="Afficher l'image d'origin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5542" y="5440707"/>
            <a:ext cx="1632750" cy="1158736"/>
          </a:xfrm>
          <a:prstGeom prst="rect">
            <a:avLst/>
          </a:prstGeom>
          <a:ln>
            <a:noFill/>
          </a:ln>
          <a:effectLst>
            <a:outerShdw blurRad="292100" dist="139700" dir="2700000" sx="114000" sy="114000" algn="tl" rotWithShape="0">
              <a:srgbClr val="333333"/>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30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chrismacvie.co.uk/wp-content/uploads/2010/09/Robin-on-snow-branch-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9198" y="2279049"/>
            <a:ext cx="6977449" cy="4578951"/>
          </a:xfrm>
          <a:prstGeom prst="rect">
            <a:avLst/>
          </a:prstGeom>
          <a:solidFill>
            <a:schemeClr val="accent1"/>
          </a:solidFill>
        </p:spPr>
      </p:pic>
      <p:pic>
        <p:nvPicPr>
          <p:cNvPr id="10" name="Picture 4" descr="Afficher l'image d'orig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3568" y="2236572"/>
            <a:ext cx="4539589" cy="4621427"/>
          </a:xfrm>
          <a:prstGeom prst="rect">
            <a:avLst/>
          </a:prstGeom>
          <a:solidFill>
            <a:schemeClr val="accent1"/>
          </a:solidFill>
        </p:spPr>
      </p:pic>
      <p:sp>
        <p:nvSpPr>
          <p:cNvPr id="2" name="Rectangle 1"/>
          <p:cNvSpPr/>
          <p:nvPr/>
        </p:nvSpPr>
        <p:spPr>
          <a:xfrm>
            <a:off x="123568" y="2236572"/>
            <a:ext cx="4539589" cy="4621428"/>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029198" y="2279049"/>
            <a:ext cx="6977449" cy="4621428"/>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a:spLocks noGrp="1"/>
          </p:cNvSpPr>
          <p:nvPr>
            <p:ph type="title"/>
          </p:nvPr>
        </p:nvSpPr>
        <p:spPr>
          <a:xfrm>
            <a:off x="2933700" y="568345"/>
            <a:ext cx="8770571" cy="1560716"/>
          </a:xfrm>
        </p:spPr>
        <p:txBody>
          <a:bodyPr/>
          <a:lstStyle/>
          <a:p>
            <a:r>
              <a:rPr lang="fr-FR" dirty="0"/>
              <a:t>Variables climatiques :</a:t>
            </a:r>
            <a:br>
              <a:rPr lang="fr-FR" dirty="0"/>
            </a:br>
            <a:r>
              <a:rPr lang="fr-FR" dirty="0"/>
              <a:t>les plus communément utilisées</a:t>
            </a:r>
            <a:endParaRPr lang="fr-FR" dirty="0"/>
          </a:p>
        </p:txBody>
      </p:sp>
      <p:sp>
        <p:nvSpPr>
          <p:cNvPr id="5" name="Espace réservé du contenu 2"/>
          <p:cNvSpPr>
            <a:spLocks noGrp="1"/>
          </p:cNvSpPr>
          <p:nvPr>
            <p:ph idx="1"/>
          </p:nvPr>
        </p:nvSpPr>
        <p:spPr>
          <a:xfrm>
            <a:off x="123568" y="2236572"/>
            <a:ext cx="4634650" cy="598800"/>
          </a:xfrm>
        </p:spPr>
        <p:txBody>
          <a:bodyPr>
            <a:noAutofit/>
          </a:bodyPr>
          <a:lstStyle/>
          <a:p>
            <a:pPr marL="0" indent="0">
              <a:buNone/>
            </a:pPr>
            <a:r>
              <a:rPr lang="fr-FR" b="1" dirty="0">
                <a:solidFill>
                  <a:schemeClr val="tx1"/>
                </a:solidFill>
                <a:effectLst>
                  <a:outerShdw blurRad="38100" dist="38100" dir="2700000" algn="tl">
                    <a:srgbClr val="000000">
                      <a:alpha val="43137"/>
                    </a:srgbClr>
                  </a:outerShdw>
                </a:effectLst>
              </a:rPr>
              <a:t>Période de reproduction : printemps</a:t>
            </a:r>
          </a:p>
        </p:txBody>
      </p:sp>
      <p:sp>
        <p:nvSpPr>
          <p:cNvPr id="16" name="ZoneTexte 15"/>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Méthodes</a:t>
            </a:r>
            <a:endParaRPr lang="fr-FR" dirty="0"/>
          </a:p>
        </p:txBody>
      </p:sp>
      <p:sp>
        <p:nvSpPr>
          <p:cNvPr id="12" name="Espace réservé du contenu 2"/>
          <p:cNvSpPr txBox="1">
            <a:spLocks/>
          </p:cNvSpPr>
          <p:nvPr/>
        </p:nvSpPr>
        <p:spPr>
          <a:xfrm>
            <a:off x="5029198" y="2279049"/>
            <a:ext cx="2905025" cy="598800"/>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fr-FR" b="1" dirty="0" smtClean="0">
                <a:solidFill>
                  <a:schemeClr val="tx1"/>
                </a:solidFill>
                <a:effectLst>
                  <a:outerShdw blurRad="38100" dist="38100" dir="2700000" algn="tl">
                    <a:srgbClr val="000000">
                      <a:alpha val="43137"/>
                    </a:srgbClr>
                  </a:outerShdw>
                </a:effectLst>
              </a:rPr>
              <a:t>Hiver</a:t>
            </a:r>
            <a:endParaRPr lang="fr-FR" b="1" dirty="0" smtClean="0">
              <a:solidFill>
                <a:schemeClr val="tx1"/>
              </a:solidFill>
              <a:effectLst>
                <a:outerShdw blurRad="38100" dist="38100" dir="2700000" algn="tl">
                  <a:srgbClr val="000000">
                    <a:alpha val="43137"/>
                  </a:srgbClr>
                </a:outerShdw>
              </a:effectLst>
            </a:endParaRPr>
          </a:p>
        </p:txBody>
      </p:sp>
      <p:sp>
        <p:nvSpPr>
          <p:cNvPr id="3" name="Rectangle 2"/>
          <p:cNvSpPr/>
          <p:nvPr/>
        </p:nvSpPr>
        <p:spPr>
          <a:xfrm>
            <a:off x="230659" y="2698922"/>
            <a:ext cx="4143633" cy="3139321"/>
          </a:xfrm>
          <a:prstGeom prst="rect">
            <a:avLst/>
          </a:prstGeom>
        </p:spPr>
        <p:txBody>
          <a:bodyPr wrap="square">
            <a:spAutoFit/>
          </a:bodyPr>
          <a:lstStyle/>
          <a:p>
            <a:r>
              <a:rPr lang="fr-FR" b="1" dirty="0" smtClean="0"/>
              <a:t>Anomalies locales</a:t>
            </a:r>
            <a:endParaRPr lang="fr-FR" b="1" dirty="0" smtClean="0"/>
          </a:p>
          <a:p>
            <a:endParaRPr lang="fr-FR" b="1" dirty="0" smtClean="0"/>
          </a:p>
          <a:p>
            <a:r>
              <a:rPr lang="fr-FR" dirty="0" smtClean="0"/>
              <a:t>Température </a:t>
            </a:r>
            <a:endParaRPr lang="fr-FR" dirty="0" smtClean="0"/>
          </a:p>
          <a:p>
            <a:endParaRPr lang="fr-FR" dirty="0"/>
          </a:p>
          <a:p>
            <a:endParaRPr lang="fr-FR" dirty="0" smtClean="0"/>
          </a:p>
          <a:p>
            <a:endParaRPr lang="fr-FR" dirty="0" smtClean="0"/>
          </a:p>
          <a:p>
            <a:endParaRPr lang="fr-FR" dirty="0" smtClean="0"/>
          </a:p>
          <a:p>
            <a:endParaRPr lang="fr-FR" dirty="0"/>
          </a:p>
          <a:p>
            <a:endParaRPr lang="fr-FR" dirty="0" smtClean="0"/>
          </a:p>
          <a:p>
            <a:r>
              <a:rPr lang="fr-FR" dirty="0" smtClean="0"/>
              <a:t>Précipitations</a:t>
            </a:r>
            <a:endParaRPr lang="fr-FR" dirty="0" smtClean="0"/>
          </a:p>
          <a:p>
            <a:endParaRPr lang="fr-FR" dirty="0"/>
          </a:p>
        </p:txBody>
      </p:sp>
      <p:sp>
        <p:nvSpPr>
          <p:cNvPr id="14" name="Rectangle 13"/>
          <p:cNvSpPr/>
          <p:nvPr/>
        </p:nvSpPr>
        <p:spPr>
          <a:xfrm>
            <a:off x="5029198" y="2775459"/>
            <a:ext cx="4143633" cy="369332"/>
          </a:xfrm>
          <a:prstGeom prst="rect">
            <a:avLst/>
          </a:prstGeom>
        </p:spPr>
        <p:txBody>
          <a:bodyPr wrap="square">
            <a:spAutoFit/>
          </a:bodyPr>
          <a:lstStyle/>
          <a:p>
            <a:r>
              <a:rPr lang="fr-FR" b="1" dirty="0" smtClean="0"/>
              <a:t>Anomalies à large échelle</a:t>
            </a:r>
            <a:endParaRPr lang="fr-FR" b="1" dirty="0" smtClean="0"/>
          </a:p>
        </p:txBody>
      </p:sp>
      <p:pic>
        <p:nvPicPr>
          <p:cNvPr id="15" name="Picture 4" descr="Afficher l'image d'orig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4223" y="5086451"/>
            <a:ext cx="3117654" cy="1662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sfh.skauting.sk/wp-content/themes/symple/framework/images/world_map.jpg"/>
          <p:cNvPicPr>
            <a:picLocks noChangeAspect="1" noChangeArrowheads="1"/>
          </p:cNvPicPr>
          <p:nvPr/>
        </p:nvPicPr>
        <p:blipFill rotWithShape="1">
          <a:blip r:embed="rId5">
            <a:extLst>
              <a:ext uri="{28A0092B-C50C-407E-A947-70E740481C1C}">
                <a14:useLocalDpi xmlns:a14="http://schemas.microsoft.com/office/drawing/2010/main" val="0"/>
              </a:ext>
            </a:extLst>
          </a:blip>
          <a:srcRect l="42019" t="25763" r="45801" b="45080"/>
          <a:stretch/>
        </p:blipFill>
        <p:spPr bwMode="auto">
          <a:xfrm>
            <a:off x="5029198" y="3243950"/>
            <a:ext cx="2240690" cy="3505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Flèche courbée vers la gauche 5"/>
          <p:cNvSpPr/>
          <p:nvPr/>
        </p:nvSpPr>
        <p:spPr>
          <a:xfrm>
            <a:off x="6314894" y="3622181"/>
            <a:ext cx="531341" cy="5079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Espace réservé du contenu 2"/>
          <p:cNvSpPr txBox="1">
            <a:spLocks/>
          </p:cNvSpPr>
          <p:nvPr/>
        </p:nvSpPr>
        <p:spPr>
          <a:xfrm>
            <a:off x="6846235" y="3565600"/>
            <a:ext cx="6248366" cy="564483"/>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fr-FR" b="1" dirty="0" smtClean="0"/>
              <a:t>Espèces </a:t>
            </a:r>
            <a:r>
              <a:rPr lang="fr-FR" b="1" dirty="0" err="1" smtClean="0"/>
              <a:t>sédetaires</a:t>
            </a:r>
            <a:r>
              <a:rPr lang="fr-FR" b="1" dirty="0" smtClean="0"/>
              <a:t>: </a:t>
            </a:r>
            <a:r>
              <a:rPr lang="fr-FR" b="1" dirty="0" err="1" smtClean="0"/>
              <a:t>North</a:t>
            </a:r>
            <a:r>
              <a:rPr lang="fr-FR" b="1" dirty="0" smtClean="0"/>
              <a:t> Atlantic Oscillation</a:t>
            </a:r>
            <a:endParaRPr lang="fr-FR" dirty="0"/>
          </a:p>
        </p:txBody>
      </p:sp>
      <p:sp>
        <p:nvSpPr>
          <p:cNvPr id="7" name="Flèche courbée vers la droite 6"/>
          <p:cNvSpPr/>
          <p:nvPr/>
        </p:nvSpPr>
        <p:spPr>
          <a:xfrm>
            <a:off x="5189838" y="3847841"/>
            <a:ext cx="741405" cy="2528245"/>
          </a:xfrm>
          <a:prstGeom prst="curved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Espace réservé du contenu 2"/>
          <p:cNvSpPr txBox="1">
            <a:spLocks/>
          </p:cNvSpPr>
          <p:nvPr/>
        </p:nvSpPr>
        <p:spPr>
          <a:xfrm>
            <a:off x="5393739" y="4589763"/>
            <a:ext cx="6248366" cy="564483"/>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fr-FR" b="1" dirty="0" smtClean="0">
                <a:solidFill>
                  <a:schemeClr val="accent4">
                    <a:lumMod val="75000"/>
                  </a:schemeClr>
                </a:solidFill>
              </a:rPr>
              <a:t>Espèces migratrices: </a:t>
            </a:r>
            <a:r>
              <a:rPr lang="fr-FR" b="1" dirty="0" smtClean="0">
                <a:solidFill>
                  <a:schemeClr val="accent4">
                    <a:lumMod val="75000"/>
                  </a:schemeClr>
                </a:solidFill>
              </a:rPr>
              <a:t>Sahel </a:t>
            </a:r>
            <a:r>
              <a:rPr lang="fr-FR" b="1" dirty="0" err="1" smtClean="0">
                <a:solidFill>
                  <a:schemeClr val="accent4">
                    <a:lumMod val="75000"/>
                  </a:schemeClr>
                </a:solidFill>
              </a:rPr>
              <a:t>Rainfall</a:t>
            </a:r>
            <a:endParaRPr lang="fr-FR" dirty="0">
              <a:solidFill>
                <a:schemeClr val="accent4">
                  <a:lumMod val="75000"/>
                </a:schemeClr>
              </a:solidFill>
            </a:endParaRPr>
          </a:p>
        </p:txBody>
      </p:sp>
      <p:pic>
        <p:nvPicPr>
          <p:cNvPr id="5126" name="Picture 6" descr="http://roxanabojariu.tripod.com/images/naop.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1889" y="2244544"/>
            <a:ext cx="1431161" cy="1431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8" name="Picture 8" descr="http://roxanabojariu.tripod.com/images/nao-.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88111" y="2210464"/>
            <a:ext cx="1499321" cy="1499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 descr="Afficher l'image d'origin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0483" y="3631176"/>
            <a:ext cx="1731745" cy="1150889"/>
          </a:xfrm>
          <a:prstGeom prst="rect">
            <a:avLst/>
          </a:prstGeom>
          <a:ln>
            <a:noFill/>
          </a:ln>
          <a:effectLst>
            <a:outerShdw blurRad="292100" dist="139700" dir="2700000" sx="114000" sy="114000" algn="tl" rotWithShape="0">
              <a:srgbClr val="333333"/>
            </a:outerShdw>
          </a:effectLst>
          <a:extLst>
            <a:ext uri="{909E8E84-426E-40DD-AFC4-6F175D3DCCD1}">
              <a14:hiddenFill xmlns:a14="http://schemas.microsoft.com/office/drawing/2010/main">
                <a:solidFill>
                  <a:srgbClr val="FFFFFF"/>
                </a:solidFill>
              </a14:hiddenFill>
            </a:ext>
          </a:extLst>
        </p:spPr>
      </p:pic>
      <p:pic>
        <p:nvPicPr>
          <p:cNvPr id="23" name="Picture 10" descr="Afficher l'image d'origine"/>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5542" y="5440707"/>
            <a:ext cx="1632750" cy="1158736"/>
          </a:xfrm>
          <a:prstGeom prst="rect">
            <a:avLst/>
          </a:prstGeom>
          <a:ln>
            <a:noFill/>
          </a:ln>
          <a:effectLst>
            <a:outerShdw blurRad="292100" dist="139700" dir="2700000" sx="114000" sy="114000" algn="tl" rotWithShape="0">
              <a:srgbClr val="333333"/>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98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pic>
        <p:nvPicPr>
          <p:cNvPr id="4" name="Picture 2" descr="http://climatechange.procon.org/files/1-climate-change-images/graph-showing-that-rising-levels-correlate-with-higher-global-temperatures-pictur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321" y="2267965"/>
            <a:ext cx="5154827" cy="3904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703126" y="6235487"/>
            <a:ext cx="4870622" cy="461665"/>
          </a:xfrm>
          <a:prstGeom prst="rect">
            <a:avLst/>
          </a:prstGeom>
        </p:spPr>
        <p:txBody>
          <a:bodyPr wrap="square">
            <a:spAutoFit/>
          </a:bodyPr>
          <a:lstStyle/>
          <a:p>
            <a:r>
              <a:rPr lang="en-US" sz="1200" b="0" i="0" dirty="0" smtClean="0">
                <a:solidFill>
                  <a:srgbClr val="696969"/>
                </a:solidFill>
                <a:effectLst/>
                <a:latin typeface="Arial" panose="020B0604020202020204" pitchFamily="34" charset="0"/>
              </a:rPr>
              <a:t>National Oceanic and Atmospheric Administration, "Global Climate Change Indicators," www.ncdc.noaa.gov (accessed Apr. 13, 2010)</a:t>
            </a:r>
            <a:endParaRPr lang="fr-FR" sz="1200" dirty="0"/>
          </a:p>
        </p:txBody>
      </p:sp>
      <p:sp>
        <p:nvSpPr>
          <p:cNvPr id="3" name="ZoneTexte 2"/>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Introduction</a:t>
            </a:r>
            <a:endParaRPr lang="fr-FR" dirty="0"/>
          </a:p>
        </p:txBody>
      </p:sp>
    </p:spTree>
    <p:custDataLst>
      <p:tags r:id="rId1"/>
    </p:custDataLst>
    <p:extLst>
      <p:ext uri="{BB962C8B-B14F-4D97-AF65-F5344CB8AC3E}">
        <p14:creationId xmlns:p14="http://schemas.microsoft.com/office/powerpoint/2010/main" val="3357993289"/>
      </p:ext>
    </p:extLst>
  </p:cSld>
  <p:clrMapOvr>
    <a:masterClrMapping/>
  </p:clrMapOvr>
  <mc:AlternateContent xmlns:mc="http://schemas.openxmlformats.org/markup-compatibility/2006" xmlns:p14="http://schemas.microsoft.com/office/powerpoint/2010/main">
    <mc:Choice Requires="p14">
      <p:transition spd="slow" p14:dur="2000" advTm="42431"/>
    </mc:Choice>
    <mc:Fallback xmlns="">
      <p:transition spd="slow" advTm="424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Analyses de variances</a:t>
            </a:r>
            <a:br>
              <a:rPr lang="fr-FR" dirty="0" smtClean="0"/>
            </a:br>
            <a:r>
              <a:rPr lang="fr-FR" sz="3600" dirty="0" smtClean="0"/>
              <a:t>Deux modèles utilisés</a:t>
            </a:r>
            <a:endParaRPr lang="fr-FR" sz="3600" dirty="0"/>
          </a:p>
        </p:txBody>
      </p:sp>
      <p:sp>
        <p:nvSpPr>
          <p:cNvPr id="3" name="Espace réservé du contenu 2"/>
          <p:cNvSpPr>
            <a:spLocks noGrp="1"/>
          </p:cNvSpPr>
          <p:nvPr>
            <p:ph idx="1"/>
          </p:nvPr>
        </p:nvSpPr>
        <p:spPr>
          <a:xfrm>
            <a:off x="449706" y="2438400"/>
            <a:ext cx="11254566" cy="3651504"/>
          </a:xfrm>
        </p:spPr>
        <p:txBody>
          <a:bodyPr/>
          <a:lstStyle/>
          <a:p>
            <a:pPr marL="0" indent="0">
              <a:buNone/>
            </a:pPr>
            <a:r>
              <a:rPr lang="fr-FR" sz="2400" b="1" dirty="0" smtClean="0"/>
              <a:t>Modèle de référence</a:t>
            </a:r>
            <a:endParaRPr lang="fr-FR" sz="2400" b="1" dirty="0" smtClean="0"/>
          </a:p>
          <a:p>
            <a:pPr marL="0" indent="0">
              <a:buNone/>
            </a:pPr>
            <a:endParaRPr lang="fr-FR" sz="2400" dirty="0"/>
          </a:p>
          <a:p>
            <a:pPr marL="0" indent="0">
              <a:buNone/>
            </a:pPr>
            <a:endParaRPr lang="fr-FR" sz="2400" dirty="0" smtClean="0"/>
          </a:p>
          <a:p>
            <a:pPr marL="0" indent="0">
              <a:buNone/>
            </a:pPr>
            <a:endParaRPr lang="fr-FR" sz="2400" dirty="0" smtClean="0"/>
          </a:p>
          <a:p>
            <a:pPr marL="0" indent="0">
              <a:buNone/>
            </a:pPr>
            <a:r>
              <a:rPr lang="fr-FR" sz="2400" b="1" dirty="0" smtClean="0"/>
              <a:t>Modèle climatique</a:t>
            </a:r>
            <a:endParaRPr lang="fr-FR" sz="2400" b="1" dirty="0" smtClean="0"/>
          </a:p>
          <a:p>
            <a:pPr marL="0" indent="0">
              <a:buNone/>
            </a:pP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Méthodes</a:t>
            </a:r>
            <a:endParaRPr lang="fr-FR" dirty="0"/>
          </a:p>
        </p:txBody>
      </p:sp>
      <p:sp>
        <p:nvSpPr>
          <p:cNvPr id="5" name="Arrondir un rectangle avec un coin diagonal 4"/>
          <p:cNvSpPr/>
          <p:nvPr/>
        </p:nvSpPr>
        <p:spPr>
          <a:xfrm>
            <a:off x="3800907" y="3206203"/>
            <a:ext cx="1688591" cy="98854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Variables d’ajustement</a:t>
            </a:r>
            <a:endParaRPr lang="fr-FR" sz="2000" b="1" dirty="0"/>
          </a:p>
        </p:txBody>
      </p:sp>
      <p:sp>
        <p:nvSpPr>
          <p:cNvPr id="6" name="Arrondir un rectangle avec un coin diagonal 5"/>
          <p:cNvSpPr/>
          <p:nvPr/>
        </p:nvSpPr>
        <p:spPr>
          <a:xfrm>
            <a:off x="5983850" y="3206205"/>
            <a:ext cx="1581665" cy="988541"/>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smtClean="0"/>
              <a:t>Random</a:t>
            </a:r>
            <a:endParaRPr lang="fr-FR" sz="2000" b="1" dirty="0" smtClean="0"/>
          </a:p>
          <a:p>
            <a:pPr algn="ctr"/>
            <a:r>
              <a:rPr lang="fr-FR" sz="2000" b="1" dirty="0" smtClean="0"/>
              <a:t>(</a:t>
            </a:r>
            <a:r>
              <a:rPr lang="fr-FR" sz="2000" b="1" dirty="0" smtClean="0"/>
              <a:t>année</a:t>
            </a:r>
            <a:r>
              <a:rPr lang="fr-FR" sz="2000" b="1" dirty="0" smtClean="0"/>
              <a:t>)</a:t>
            </a:r>
            <a:endParaRPr lang="fr-FR" sz="2000" b="1" dirty="0"/>
          </a:p>
        </p:txBody>
      </p:sp>
      <p:sp>
        <p:nvSpPr>
          <p:cNvPr id="7" name="Arrondir un rectangle avec un coin diagonal 6"/>
          <p:cNvSpPr/>
          <p:nvPr/>
        </p:nvSpPr>
        <p:spPr>
          <a:xfrm>
            <a:off x="8092735" y="3206203"/>
            <a:ext cx="1909103" cy="988541"/>
          </a:xfrm>
          <a:prstGeom prst="round2Diag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smtClean="0"/>
              <a:t>Random</a:t>
            </a:r>
            <a:endParaRPr lang="fr-FR" sz="2000" b="1" dirty="0" smtClean="0"/>
          </a:p>
          <a:p>
            <a:pPr algn="ctr"/>
            <a:r>
              <a:rPr lang="fr-FR" sz="2000" b="1" dirty="0" smtClean="0"/>
              <a:t>(</a:t>
            </a:r>
            <a:r>
              <a:rPr lang="fr-FR" sz="2000" b="1" dirty="0" err="1" smtClean="0"/>
              <a:t>année:espèce</a:t>
            </a:r>
            <a:r>
              <a:rPr lang="fr-FR" sz="2000" b="1" dirty="0" smtClean="0"/>
              <a:t>)</a:t>
            </a:r>
            <a:endParaRPr lang="fr-FR" sz="2000" b="1" dirty="0"/>
          </a:p>
        </p:txBody>
      </p:sp>
      <p:sp>
        <p:nvSpPr>
          <p:cNvPr id="9" name="Rectangle 8"/>
          <p:cNvSpPr/>
          <p:nvPr/>
        </p:nvSpPr>
        <p:spPr>
          <a:xfrm>
            <a:off x="1543739" y="3078003"/>
            <a:ext cx="1587829"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sz="3200" dirty="0" smtClean="0"/>
              <a:t>Survie adulte</a:t>
            </a:r>
            <a:endParaRPr lang="fr-FR" sz="3200" dirty="0"/>
          </a:p>
        </p:txBody>
      </p:sp>
      <p:sp>
        <p:nvSpPr>
          <p:cNvPr id="10" name="Rectangle 9"/>
          <p:cNvSpPr/>
          <p:nvPr/>
        </p:nvSpPr>
        <p:spPr>
          <a:xfrm>
            <a:off x="3280716" y="3255685"/>
            <a:ext cx="765038" cy="1015663"/>
          </a:xfrm>
          <a:prstGeom prst="rect">
            <a:avLst/>
          </a:prstGeom>
        </p:spPr>
        <p:txBody>
          <a:bodyPr wrap="square">
            <a:spAutoFit/>
          </a:bodyPr>
          <a:lstStyle/>
          <a:p>
            <a:r>
              <a:rPr lang="fr-FR" sz="6000" b="1" dirty="0" smtClean="0"/>
              <a:t>~</a:t>
            </a:r>
            <a:endParaRPr lang="fr-FR" sz="6000" b="1" dirty="0"/>
          </a:p>
        </p:txBody>
      </p:sp>
      <p:sp>
        <p:nvSpPr>
          <p:cNvPr id="11" name="Rectangle 10"/>
          <p:cNvSpPr/>
          <p:nvPr/>
        </p:nvSpPr>
        <p:spPr>
          <a:xfrm>
            <a:off x="5436035" y="3163005"/>
            <a:ext cx="765038" cy="1015663"/>
          </a:xfrm>
          <a:prstGeom prst="rect">
            <a:avLst/>
          </a:prstGeom>
        </p:spPr>
        <p:txBody>
          <a:bodyPr wrap="square">
            <a:spAutoFit/>
          </a:bodyPr>
          <a:lstStyle/>
          <a:p>
            <a:r>
              <a:rPr lang="fr-FR" sz="6000" b="1" dirty="0" smtClean="0"/>
              <a:t>+</a:t>
            </a:r>
            <a:endParaRPr lang="fr-FR" sz="6000" b="1" dirty="0"/>
          </a:p>
        </p:txBody>
      </p:sp>
      <p:sp>
        <p:nvSpPr>
          <p:cNvPr id="12" name="Rectangle 11"/>
          <p:cNvSpPr/>
          <p:nvPr/>
        </p:nvSpPr>
        <p:spPr>
          <a:xfrm>
            <a:off x="7565515" y="3192643"/>
            <a:ext cx="765038" cy="1015663"/>
          </a:xfrm>
          <a:prstGeom prst="rect">
            <a:avLst/>
          </a:prstGeom>
        </p:spPr>
        <p:txBody>
          <a:bodyPr wrap="square">
            <a:spAutoFit/>
          </a:bodyPr>
          <a:lstStyle/>
          <a:p>
            <a:r>
              <a:rPr lang="fr-FR" sz="6000" b="1" dirty="0" smtClean="0"/>
              <a:t>+</a:t>
            </a:r>
            <a:endParaRPr lang="fr-FR" sz="6000" b="1" dirty="0"/>
          </a:p>
        </p:txBody>
      </p:sp>
      <p:sp>
        <p:nvSpPr>
          <p:cNvPr id="17" name="Arrondir un rectangle avec un coin diagonal 16"/>
          <p:cNvSpPr/>
          <p:nvPr/>
        </p:nvSpPr>
        <p:spPr>
          <a:xfrm>
            <a:off x="10424045" y="5437855"/>
            <a:ext cx="1581665" cy="988541"/>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Anomalies climatiques</a:t>
            </a:r>
            <a:endParaRPr lang="fr-FR" sz="2000" b="1" dirty="0"/>
          </a:p>
        </p:txBody>
      </p:sp>
      <p:sp>
        <p:nvSpPr>
          <p:cNvPr id="22" name="Rectangle 21"/>
          <p:cNvSpPr/>
          <p:nvPr/>
        </p:nvSpPr>
        <p:spPr>
          <a:xfrm>
            <a:off x="9888585" y="5410734"/>
            <a:ext cx="765038" cy="1015663"/>
          </a:xfrm>
          <a:prstGeom prst="rect">
            <a:avLst/>
          </a:prstGeom>
        </p:spPr>
        <p:txBody>
          <a:bodyPr wrap="square">
            <a:spAutoFit/>
          </a:bodyPr>
          <a:lstStyle/>
          <a:p>
            <a:r>
              <a:rPr lang="fr-FR" sz="6000" b="1" dirty="0" smtClean="0"/>
              <a:t>+</a:t>
            </a:r>
            <a:endParaRPr lang="fr-FR" sz="6000" b="1" dirty="0"/>
          </a:p>
        </p:txBody>
      </p:sp>
      <p:sp>
        <p:nvSpPr>
          <p:cNvPr id="23" name="Rectangle 22"/>
          <p:cNvSpPr/>
          <p:nvPr/>
        </p:nvSpPr>
        <p:spPr>
          <a:xfrm>
            <a:off x="20621" y="3124168"/>
            <a:ext cx="2432321" cy="923330"/>
          </a:xfrm>
          <a:prstGeom prst="rect">
            <a:avLst/>
          </a:prstGeom>
        </p:spPr>
        <p:txBody>
          <a:bodyPr wrap="square">
            <a:spAutoFit/>
          </a:bodyPr>
          <a:lstStyle/>
          <a:p>
            <a:r>
              <a:rPr lang="fr-FR" sz="5400" dirty="0" err="1" smtClean="0"/>
              <a:t>logit</a:t>
            </a:r>
            <a:endParaRPr lang="fr-FR" sz="5400" dirty="0"/>
          </a:p>
        </p:txBody>
      </p:sp>
      <p:sp>
        <p:nvSpPr>
          <p:cNvPr id="8" name="Parenthèse ouvrante 7"/>
          <p:cNvSpPr/>
          <p:nvPr/>
        </p:nvSpPr>
        <p:spPr>
          <a:xfrm>
            <a:off x="1415404" y="2970291"/>
            <a:ext cx="191890" cy="1349899"/>
          </a:xfrm>
          <a:prstGeom prst="leftBracket">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Parenthèse ouvrante 26"/>
          <p:cNvSpPr/>
          <p:nvPr/>
        </p:nvSpPr>
        <p:spPr>
          <a:xfrm flipH="1">
            <a:off x="3057711" y="2970290"/>
            <a:ext cx="191890" cy="1349899"/>
          </a:xfrm>
          <a:prstGeom prst="leftBracket">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Arrondir un rectangle avec un coin diagonal 29"/>
          <p:cNvSpPr/>
          <p:nvPr/>
        </p:nvSpPr>
        <p:spPr>
          <a:xfrm>
            <a:off x="5983850" y="5458518"/>
            <a:ext cx="1581665" cy="988541"/>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smtClean="0"/>
              <a:t>Random</a:t>
            </a:r>
            <a:endParaRPr lang="fr-FR" sz="2000" b="1" dirty="0" smtClean="0"/>
          </a:p>
          <a:p>
            <a:pPr algn="ctr"/>
            <a:r>
              <a:rPr lang="fr-FR" sz="2000" b="1" dirty="0" smtClean="0"/>
              <a:t>(</a:t>
            </a:r>
            <a:r>
              <a:rPr lang="fr-FR" sz="2000" b="1" dirty="0" err="1" smtClean="0"/>
              <a:t>Year</a:t>
            </a:r>
            <a:r>
              <a:rPr lang="fr-FR" sz="2000" b="1" dirty="0" smtClean="0"/>
              <a:t>)</a:t>
            </a:r>
            <a:endParaRPr lang="fr-FR" sz="2000" b="1" dirty="0"/>
          </a:p>
        </p:txBody>
      </p:sp>
      <p:sp>
        <p:nvSpPr>
          <p:cNvPr id="32" name="Rectangle 31"/>
          <p:cNvSpPr/>
          <p:nvPr/>
        </p:nvSpPr>
        <p:spPr>
          <a:xfrm>
            <a:off x="1543739" y="5330316"/>
            <a:ext cx="1587829"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sz="3200" dirty="0" smtClean="0"/>
              <a:t>Survie adulte</a:t>
            </a:r>
            <a:endParaRPr lang="fr-FR" sz="3200" dirty="0"/>
          </a:p>
        </p:txBody>
      </p:sp>
      <p:sp>
        <p:nvSpPr>
          <p:cNvPr id="33" name="Rectangle 32"/>
          <p:cNvSpPr/>
          <p:nvPr/>
        </p:nvSpPr>
        <p:spPr>
          <a:xfrm>
            <a:off x="3280716" y="5507998"/>
            <a:ext cx="765038" cy="1015663"/>
          </a:xfrm>
          <a:prstGeom prst="rect">
            <a:avLst/>
          </a:prstGeom>
        </p:spPr>
        <p:txBody>
          <a:bodyPr wrap="square">
            <a:spAutoFit/>
          </a:bodyPr>
          <a:lstStyle/>
          <a:p>
            <a:r>
              <a:rPr lang="fr-FR" sz="6000" b="1" dirty="0" smtClean="0"/>
              <a:t>~</a:t>
            </a:r>
            <a:endParaRPr lang="fr-FR" sz="6000" b="1" dirty="0"/>
          </a:p>
        </p:txBody>
      </p:sp>
      <p:sp>
        <p:nvSpPr>
          <p:cNvPr id="34" name="Rectangle 33"/>
          <p:cNvSpPr/>
          <p:nvPr/>
        </p:nvSpPr>
        <p:spPr>
          <a:xfrm>
            <a:off x="5436035" y="5415318"/>
            <a:ext cx="765038" cy="1015663"/>
          </a:xfrm>
          <a:prstGeom prst="rect">
            <a:avLst/>
          </a:prstGeom>
        </p:spPr>
        <p:txBody>
          <a:bodyPr wrap="square">
            <a:spAutoFit/>
          </a:bodyPr>
          <a:lstStyle/>
          <a:p>
            <a:r>
              <a:rPr lang="fr-FR" sz="6000" b="1" dirty="0" smtClean="0"/>
              <a:t>+</a:t>
            </a:r>
            <a:endParaRPr lang="fr-FR" sz="6000" b="1" dirty="0"/>
          </a:p>
        </p:txBody>
      </p:sp>
      <p:sp>
        <p:nvSpPr>
          <p:cNvPr id="35" name="Rectangle 34"/>
          <p:cNvSpPr/>
          <p:nvPr/>
        </p:nvSpPr>
        <p:spPr>
          <a:xfrm>
            <a:off x="7565515" y="5444956"/>
            <a:ext cx="765038" cy="1015663"/>
          </a:xfrm>
          <a:prstGeom prst="rect">
            <a:avLst/>
          </a:prstGeom>
        </p:spPr>
        <p:txBody>
          <a:bodyPr wrap="square">
            <a:spAutoFit/>
          </a:bodyPr>
          <a:lstStyle/>
          <a:p>
            <a:r>
              <a:rPr lang="fr-FR" sz="6000" b="1" dirty="0" smtClean="0"/>
              <a:t>+</a:t>
            </a:r>
            <a:endParaRPr lang="fr-FR" sz="6000" b="1" dirty="0"/>
          </a:p>
        </p:txBody>
      </p:sp>
      <p:sp>
        <p:nvSpPr>
          <p:cNvPr id="36" name="Rectangle 35"/>
          <p:cNvSpPr/>
          <p:nvPr/>
        </p:nvSpPr>
        <p:spPr>
          <a:xfrm>
            <a:off x="20621" y="5376481"/>
            <a:ext cx="2432321" cy="923330"/>
          </a:xfrm>
          <a:prstGeom prst="rect">
            <a:avLst/>
          </a:prstGeom>
        </p:spPr>
        <p:txBody>
          <a:bodyPr wrap="square">
            <a:spAutoFit/>
          </a:bodyPr>
          <a:lstStyle/>
          <a:p>
            <a:r>
              <a:rPr lang="fr-FR" sz="5400" dirty="0" err="1" smtClean="0"/>
              <a:t>logit</a:t>
            </a:r>
            <a:endParaRPr lang="fr-FR" sz="5400" dirty="0"/>
          </a:p>
        </p:txBody>
      </p:sp>
      <p:sp>
        <p:nvSpPr>
          <p:cNvPr id="37" name="Parenthèse ouvrante 36"/>
          <p:cNvSpPr/>
          <p:nvPr/>
        </p:nvSpPr>
        <p:spPr>
          <a:xfrm>
            <a:off x="1415404" y="5222604"/>
            <a:ext cx="191890" cy="1349899"/>
          </a:xfrm>
          <a:prstGeom prst="leftBracket">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Parenthèse ouvrante 37"/>
          <p:cNvSpPr/>
          <p:nvPr/>
        </p:nvSpPr>
        <p:spPr>
          <a:xfrm flipH="1">
            <a:off x="3057711" y="5222603"/>
            <a:ext cx="191890" cy="1349899"/>
          </a:xfrm>
          <a:prstGeom prst="leftBracket">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ZoneTexte 38"/>
          <p:cNvSpPr txBox="1"/>
          <p:nvPr/>
        </p:nvSpPr>
        <p:spPr>
          <a:xfrm>
            <a:off x="10489625" y="1751845"/>
            <a:ext cx="1516085"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err="1" smtClean="0">
                <a:solidFill>
                  <a:schemeClr val="accent6">
                    <a:lumMod val="50000"/>
                  </a:schemeClr>
                </a:solidFill>
              </a:rPr>
              <a:t>Kéry</a:t>
            </a:r>
            <a:r>
              <a:rPr lang="fr-FR" sz="1200" i="1" dirty="0" smtClean="0">
                <a:solidFill>
                  <a:schemeClr val="accent6">
                    <a:lumMod val="50000"/>
                  </a:schemeClr>
                </a:solidFill>
              </a:rPr>
              <a:t> &amp; </a:t>
            </a:r>
            <a:r>
              <a:rPr lang="fr-FR" sz="1200" i="1" dirty="0" err="1" smtClean="0">
                <a:solidFill>
                  <a:schemeClr val="accent6">
                    <a:lumMod val="50000"/>
                  </a:schemeClr>
                </a:solidFill>
              </a:rPr>
              <a:t>Schaub</a:t>
            </a:r>
            <a:r>
              <a:rPr lang="fr-FR" sz="1200" i="1" dirty="0" smtClean="0">
                <a:solidFill>
                  <a:schemeClr val="accent6">
                    <a:lumMod val="50000"/>
                  </a:schemeClr>
                </a:solidFill>
              </a:rPr>
              <a:t>. 2001</a:t>
            </a:r>
            <a:endParaRPr lang="fr-FR" sz="1200" i="1" dirty="0">
              <a:solidFill>
                <a:schemeClr val="accent6">
                  <a:lumMod val="50000"/>
                </a:schemeClr>
              </a:solidFill>
            </a:endParaRPr>
          </a:p>
        </p:txBody>
      </p:sp>
      <p:sp>
        <p:nvSpPr>
          <p:cNvPr id="28" name="Arrondir un rectangle avec un coin diagonal 27"/>
          <p:cNvSpPr/>
          <p:nvPr/>
        </p:nvSpPr>
        <p:spPr>
          <a:xfrm>
            <a:off x="3803740" y="5472078"/>
            <a:ext cx="1688591" cy="98854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Variables d’ajustement</a:t>
            </a:r>
            <a:endParaRPr lang="fr-FR" sz="2000" b="1" dirty="0"/>
          </a:p>
        </p:txBody>
      </p:sp>
      <p:sp>
        <p:nvSpPr>
          <p:cNvPr id="40" name="Arrondir un rectangle avec un coin diagonal 39"/>
          <p:cNvSpPr/>
          <p:nvPr/>
        </p:nvSpPr>
        <p:spPr>
          <a:xfrm>
            <a:off x="8052045" y="5444956"/>
            <a:ext cx="1909103" cy="988541"/>
          </a:xfrm>
          <a:prstGeom prst="round2Diag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smtClean="0"/>
              <a:t>Random</a:t>
            </a:r>
            <a:endParaRPr lang="fr-FR" sz="2000" b="1" dirty="0" smtClean="0"/>
          </a:p>
          <a:p>
            <a:pPr algn="ctr"/>
            <a:r>
              <a:rPr lang="fr-FR" sz="2000" b="1" dirty="0" smtClean="0"/>
              <a:t>(</a:t>
            </a:r>
            <a:r>
              <a:rPr lang="fr-FR" sz="2000" b="1" dirty="0" err="1" smtClean="0"/>
              <a:t>année:espèce</a:t>
            </a:r>
            <a:r>
              <a:rPr lang="fr-FR" sz="2000" b="1" dirty="0" smtClean="0"/>
              <a:t>)</a:t>
            </a:r>
            <a:endParaRPr lang="fr-FR" sz="2000" b="1" dirty="0"/>
          </a:p>
        </p:txBody>
      </p:sp>
    </p:spTree>
    <p:extLst>
      <p:ext uri="{BB962C8B-B14F-4D97-AF65-F5344CB8AC3E}">
        <p14:creationId xmlns:p14="http://schemas.microsoft.com/office/powerpoint/2010/main" val="66777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2" name="Rectangle 6161"/>
          <p:cNvSpPr/>
          <p:nvPr/>
        </p:nvSpPr>
        <p:spPr>
          <a:xfrm>
            <a:off x="5020623" y="3190109"/>
            <a:ext cx="6917127" cy="2634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Analyses de variances</a:t>
            </a:r>
            <a:r>
              <a:rPr lang="fr-FR" dirty="0" smtClean="0"/>
              <a:t/>
            </a:r>
            <a:br>
              <a:rPr lang="fr-FR" dirty="0" smtClean="0"/>
            </a:br>
            <a:r>
              <a:rPr lang="fr-FR" sz="3600" dirty="0" smtClean="0"/>
              <a:t>Synchronie entre espèces</a:t>
            </a:r>
            <a:endParaRPr lang="fr-FR" sz="3600"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Méthodes</a:t>
            </a:r>
            <a:endParaRPr lang="fr-FR" dirty="0"/>
          </a:p>
        </p:txBody>
      </p:sp>
      <mc:AlternateContent xmlns:mc="http://schemas.openxmlformats.org/markup-compatibility/2006" xmlns:a14="http://schemas.microsoft.com/office/drawing/2010/main">
        <mc:Choice Requires="a14">
          <p:sp>
            <p:nvSpPr>
              <p:cNvPr id="5" name="Espace réservé du contenu 4"/>
              <p:cNvSpPr>
                <a:spLocks noGrp="1"/>
              </p:cNvSpPr>
              <p:nvPr>
                <p:ph idx="1"/>
              </p:nvPr>
            </p:nvSpPr>
            <p:spPr>
              <a:xfrm>
                <a:off x="2153488" y="5909236"/>
                <a:ext cx="12651396" cy="239840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fr-FR" sz="1800" b="1" i="1" smtClean="0">
                          <a:latin typeface="Cambria Math" panose="02040503050406030204" pitchFamily="18" charset="0"/>
                        </a:rPr>
                        <m:t>𝑰𝑪𝑪</m:t>
                      </m:r>
                      <m:r>
                        <a:rPr lang="fr-FR" sz="1800" b="1" i="1" smtClean="0">
                          <a:latin typeface="Cambria Math" panose="02040503050406030204" pitchFamily="18" charset="0"/>
                        </a:rPr>
                        <m:t>=</m:t>
                      </m:r>
                      <m:f>
                        <m:fPr>
                          <m:ctrlPr>
                            <a:rPr lang="fr-FR" sz="1800" b="1" i="1" smtClean="0">
                              <a:latin typeface="Cambria Math" panose="02040503050406030204" pitchFamily="18" charset="0"/>
                            </a:rPr>
                          </m:ctrlPr>
                        </m:fPr>
                        <m:num>
                          <m:r>
                            <a:rPr lang="fr-FR" sz="1800" b="1" i="1" smtClean="0">
                              <a:solidFill>
                                <a:schemeClr val="accent4">
                                  <a:lumMod val="75000"/>
                                </a:schemeClr>
                              </a:solidFill>
                              <a:latin typeface="Cambria Math" panose="02040503050406030204" pitchFamily="18" charset="0"/>
                            </a:rPr>
                            <m:t>𝒗𝒂𝒓𝒊𝒂𝒏𝒄𝒆</m:t>
                          </m:r>
                          <m:r>
                            <a:rPr lang="fr-FR" sz="1800" b="1" i="1" smtClean="0">
                              <a:solidFill>
                                <a:schemeClr val="accent4">
                                  <a:lumMod val="75000"/>
                                </a:schemeClr>
                              </a:solidFill>
                              <a:latin typeface="Cambria Math" panose="02040503050406030204" pitchFamily="18" charset="0"/>
                            </a:rPr>
                            <m:t>(</m:t>
                          </m:r>
                          <m:r>
                            <a:rPr lang="fr-FR" sz="1800" b="1" i="1" smtClean="0">
                              <a:solidFill>
                                <a:schemeClr val="accent4">
                                  <a:lumMod val="75000"/>
                                </a:schemeClr>
                              </a:solidFill>
                              <a:latin typeface="Cambria Math" panose="02040503050406030204" pitchFamily="18" charset="0"/>
                            </a:rPr>
                            <m:t>𝒚𝒆𝒂𝒓</m:t>
                          </m:r>
                          <m:r>
                            <a:rPr lang="fr-FR" sz="1800" b="1" i="1" smtClean="0">
                              <a:solidFill>
                                <a:schemeClr val="accent4">
                                  <a:lumMod val="75000"/>
                                </a:schemeClr>
                              </a:solidFill>
                              <a:latin typeface="Cambria Math" panose="02040503050406030204" pitchFamily="18" charset="0"/>
                            </a:rPr>
                            <m:t>)</m:t>
                          </m:r>
                        </m:num>
                        <m:den>
                          <m:r>
                            <a:rPr lang="fr-FR" sz="1800" b="1" i="1" smtClean="0">
                              <a:solidFill>
                                <a:schemeClr val="accent4">
                                  <a:lumMod val="75000"/>
                                </a:schemeClr>
                              </a:solidFill>
                              <a:latin typeface="Cambria Math" panose="02040503050406030204" pitchFamily="18" charset="0"/>
                            </a:rPr>
                            <m:t>𝒗𝒂𝒓𝒊𝒂𝒏𝒄𝒆</m:t>
                          </m:r>
                          <m:d>
                            <m:dPr>
                              <m:ctrlPr>
                                <a:rPr lang="fr-FR" sz="1800" b="1" i="1" smtClean="0">
                                  <a:solidFill>
                                    <a:schemeClr val="accent4">
                                      <a:lumMod val="75000"/>
                                    </a:schemeClr>
                                  </a:solidFill>
                                  <a:latin typeface="Cambria Math" panose="02040503050406030204" pitchFamily="18" charset="0"/>
                                </a:rPr>
                              </m:ctrlPr>
                            </m:dPr>
                            <m:e>
                              <m:r>
                                <a:rPr lang="fr-FR" sz="1800" b="1" i="1" smtClean="0">
                                  <a:solidFill>
                                    <a:schemeClr val="accent4">
                                      <a:lumMod val="75000"/>
                                    </a:schemeClr>
                                  </a:solidFill>
                                  <a:latin typeface="Cambria Math" panose="02040503050406030204" pitchFamily="18" charset="0"/>
                                </a:rPr>
                                <m:t>𝒚𝒆𝒂𝒓</m:t>
                              </m:r>
                            </m:e>
                          </m:d>
                          <m:r>
                            <a:rPr lang="fr-FR" sz="1800" b="1" i="1" smtClean="0">
                              <a:latin typeface="Cambria Math" panose="02040503050406030204" pitchFamily="18" charset="0"/>
                            </a:rPr>
                            <m:t>+</m:t>
                          </m:r>
                          <m:r>
                            <a:rPr lang="fr-FR" sz="1800" b="1" i="1" smtClean="0">
                              <a:solidFill>
                                <a:schemeClr val="accent2"/>
                              </a:solidFill>
                              <a:latin typeface="Cambria Math" panose="02040503050406030204" pitchFamily="18" charset="0"/>
                            </a:rPr>
                            <m:t>𝒗𝒂𝒓𝒊𝒂𝒏𝒄𝒆</m:t>
                          </m:r>
                          <m:r>
                            <a:rPr lang="fr-FR" sz="1800" b="1" i="1" smtClean="0">
                              <a:solidFill>
                                <a:schemeClr val="accent2"/>
                              </a:solidFill>
                              <a:latin typeface="Cambria Math" panose="02040503050406030204" pitchFamily="18" charset="0"/>
                            </a:rPr>
                            <m:t>(</m:t>
                          </m:r>
                          <m:r>
                            <a:rPr lang="fr-FR" sz="1800" b="1" i="1" smtClean="0">
                              <a:solidFill>
                                <a:schemeClr val="accent2"/>
                              </a:solidFill>
                              <a:latin typeface="Cambria Math" panose="02040503050406030204" pitchFamily="18" charset="0"/>
                            </a:rPr>
                            <m:t>𝒚𝒆𝒂𝒓</m:t>
                          </m:r>
                          <m:r>
                            <a:rPr lang="fr-FR" sz="1800" b="1" i="1" smtClean="0">
                              <a:solidFill>
                                <a:schemeClr val="accent2"/>
                              </a:solidFill>
                              <a:latin typeface="Cambria Math" panose="02040503050406030204" pitchFamily="18" charset="0"/>
                            </a:rPr>
                            <m:t>:</m:t>
                          </m:r>
                          <m:r>
                            <a:rPr lang="fr-FR" sz="1800" b="1" i="1" smtClean="0">
                              <a:solidFill>
                                <a:schemeClr val="accent2"/>
                              </a:solidFill>
                              <a:latin typeface="Cambria Math" panose="02040503050406030204" pitchFamily="18" charset="0"/>
                            </a:rPr>
                            <m:t>𝒔𝒑𝒆𝒄𝒊𝒆𝒔</m:t>
                          </m:r>
                          <m:r>
                            <a:rPr lang="fr-FR" sz="1800" b="1" i="1" smtClean="0">
                              <a:solidFill>
                                <a:schemeClr val="accent2"/>
                              </a:solidFill>
                              <a:latin typeface="Cambria Math" panose="02040503050406030204" pitchFamily="18" charset="0"/>
                            </a:rPr>
                            <m:t>)</m:t>
                          </m:r>
                        </m:den>
                      </m:f>
                    </m:oMath>
                  </m:oMathPara>
                </a14:m>
                <a:endParaRPr lang="fr-FR" sz="1600" b="1" dirty="0" smtClean="0"/>
              </a:p>
              <a:p>
                <a:pPr marL="0" indent="0">
                  <a:buNone/>
                </a:pPr>
                <a:endParaRPr lang="en-US" sz="1600" b="1" dirty="0" smtClean="0"/>
              </a:p>
              <a:p>
                <a:pPr marL="0" indent="0">
                  <a:buNone/>
                </a:pPr>
                <a:r>
                  <a:rPr lang="en-US" sz="1600" b="1" dirty="0" smtClean="0"/>
                  <a:t> </a:t>
                </a:r>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xfrm>
                <a:off x="2153488" y="5909236"/>
                <a:ext cx="12651396" cy="2398405"/>
              </a:xfrm>
              <a:blipFill rotWithShape="0">
                <a:blip r:embed="rId2"/>
                <a:stretch>
                  <a:fillRect/>
                </a:stretch>
              </a:blipFill>
            </p:spPr>
            <p:txBody>
              <a:bodyPr/>
              <a:lstStyle/>
              <a:p>
                <a:r>
                  <a:rPr lang="fr-FR">
                    <a:noFill/>
                  </a:rPr>
                  <a:t> </a:t>
                </a:r>
              </a:p>
            </p:txBody>
          </p:sp>
        </mc:Fallback>
      </mc:AlternateContent>
      <p:sp>
        <p:nvSpPr>
          <p:cNvPr id="6" name="ZoneTexte 5"/>
          <p:cNvSpPr txBox="1"/>
          <p:nvPr/>
        </p:nvSpPr>
        <p:spPr>
          <a:xfrm>
            <a:off x="2696911" y="5408362"/>
            <a:ext cx="1826689"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smtClean="0">
                <a:solidFill>
                  <a:schemeClr val="accent6">
                    <a:lumMod val="50000"/>
                  </a:schemeClr>
                </a:solidFill>
              </a:rPr>
              <a:t>Grosbois et al. 2009, </a:t>
            </a:r>
            <a:r>
              <a:rPr lang="fr-FR" sz="1200" i="1" dirty="0" err="1" smtClean="0">
                <a:solidFill>
                  <a:schemeClr val="accent6">
                    <a:lumMod val="50000"/>
                  </a:schemeClr>
                </a:solidFill>
              </a:rPr>
              <a:t>Lahoz-Monfort</a:t>
            </a:r>
            <a:r>
              <a:rPr lang="fr-FR" sz="1200" i="1" dirty="0" smtClean="0">
                <a:solidFill>
                  <a:schemeClr val="accent6">
                    <a:lumMod val="50000"/>
                  </a:schemeClr>
                </a:solidFill>
              </a:rPr>
              <a:t> et al 2011</a:t>
            </a:r>
            <a:endParaRPr lang="fr-FR" sz="1200" i="1" dirty="0">
              <a:solidFill>
                <a:schemeClr val="accent6">
                  <a:lumMod val="50000"/>
                </a:schemeClr>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 y="2254302"/>
            <a:ext cx="3835581" cy="303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Connecteur droit avec flèche 25"/>
          <p:cNvCxnSpPr/>
          <p:nvPr/>
        </p:nvCxnSpPr>
        <p:spPr>
          <a:xfrm flipV="1">
            <a:off x="5484119" y="3497155"/>
            <a:ext cx="0" cy="1761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5484119" y="5258287"/>
            <a:ext cx="30109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8820000" y="3486693"/>
            <a:ext cx="0" cy="1761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8820000" y="5247825"/>
            <a:ext cx="30109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48" name="ZoneTexte 6147"/>
          <p:cNvSpPr txBox="1"/>
          <p:nvPr/>
        </p:nvSpPr>
        <p:spPr>
          <a:xfrm>
            <a:off x="8346768" y="5455310"/>
            <a:ext cx="678006" cy="369332"/>
          </a:xfrm>
          <a:prstGeom prst="rect">
            <a:avLst/>
          </a:prstGeom>
          <a:noFill/>
        </p:spPr>
        <p:txBody>
          <a:bodyPr wrap="none" rtlCol="0">
            <a:spAutoFit/>
          </a:bodyPr>
          <a:lstStyle/>
          <a:p>
            <a:r>
              <a:rPr lang="fr-FR" dirty="0" err="1" smtClean="0"/>
              <a:t>years</a:t>
            </a:r>
            <a:endParaRPr lang="fr-FR" dirty="0"/>
          </a:p>
        </p:txBody>
      </p:sp>
      <p:sp>
        <p:nvSpPr>
          <p:cNvPr id="41" name="ZoneTexte 40"/>
          <p:cNvSpPr txBox="1"/>
          <p:nvPr/>
        </p:nvSpPr>
        <p:spPr>
          <a:xfrm rot="16200000">
            <a:off x="4103385" y="4322082"/>
            <a:ext cx="2203808" cy="369332"/>
          </a:xfrm>
          <a:prstGeom prst="rect">
            <a:avLst/>
          </a:prstGeom>
          <a:noFill/>
        </p:spPr>
        <p:txBody>
          <a:bodyPr wrap="none" rtlCol="0">
            <a:spAutoFit/>
          </a:bodyPr>
          <a:lstStyle/>
          <a:p>
            <a:r>
              <a:rPr lang="fr-FR" dirty="0" err="1" smtClean="0"/>
              <a:t>Random</a:t>
            </a:r>
            <a:r>
              <a:rPr lang="fr-FR" dirty="0" smtClean="0"/>
              <a:t> </a:t>
            </a:r>
            <a:r>
              <a:rPr lang="fr-FR" dirty="0" err="1" smtClean="0"/>
              <a:t>effect</a:t>
            </a:r>
            <a:r>
              <a:rPr lang="fr-FR" dirty="0" smtClean="0"/>
              <a:t> values</a:t>
            </a:r>
            <a:endParaRPr lang="fr-FR" dirty="0"/>
          </a:p>
        </p:txBody>
      </p:sp>
      <p:sp>
        <p:nvSpPr>
          <p:cNvPr id="6151" name="Forme libre 6150"/>
          <p:cNvSpPr/>
          <p:nvPr/>
        </p:nvSpPr>
        <p:spPr>
          <a:xfrm>
            <a:off x="5483933" y="3844633"/>
            <a:ext cx="3014663" cy="1033463"/>
          </a:xfrm>
          <a:custGeom>
            <a:avLst/>
            <a:gdLst>
              <a:gd name="connsiteX0" fmla="*/ 0 w 3014663"/>
              <a:gd name="connsiteY0" fmla="*/ 657225 h 1033463"/>
              <a:gd name="connsiteX1" fmla="*/ 0 w 3014663"/>
              <a:gd name="connsiteY1" fmla="*/ 657225 h 1033463"/>
              <a:gd name="connsiteX2" fmla="*/ 0 w 3014663"/>
              <a:gd name="connsiteY2" fmla="*/ 157163 h 1033463"/>
              <a:gd name="connsiteX3" fmla="*/ 123825 w 3014663"/>
              <a:gd name="connsiteY3" fmla="*/ 661988 h 1033463"/>
              <a:gd name="connsiteX4" fmla="*/ 371475 w 3014663"/>
              <a:gd name="connsiteY4" fmla="*/ 661988 h 1033463"/>
              <a:gd name="connsiteX5" fmla="*/ 461963 w 3014663"/>
              <a:gd name="connsiteY5" fmla="*/ 476250 h 1033463"/>
              <a:gd name="connsiteX6" fmla="*/ 614363 w 3014663"/>
              <a:gd name="connsiteY6" fmla="*/ 661988 h 1033463"/>
              <a:gd name="connsiteX7" fmla="*/ 971550 w 3014663"/>
              <a:gd name="connsiteY7" fmla="*/ 661988 h 1033463"/>
              <a:gd name="connsiteX8" fmla="*/ 1143000 w 3014663"/>
              <a:gd name="connsiteY8" fmla="*/ 257175 h 1033463"/>
              <a:gd name="connsiteX9" fmla="*/ 1366838 w 3014663"/>
              <a:gd name="connsiteY9" fmla="*/ 661988 h 1033463"/>
              <a:gd name="connsiteX10" fmla="*/ 1452563 w 3014663"/>
              <a:gd name="connsiteY10" fmla="*/ 661988 h 1033463"/>
              <a:gd name="connsiteX11" fmla="*/ 1638300 w 3014663"/>
              <a:gd name="connsiteY11" fmla="*/ 0 h 1033463"/>
              <a:gd name="connsiteX12" fmla="*/ 1800225 w 3014663"/>
              <a:gd name="connsiteY12" fmla="*/ 661988 h 1033463"/>
              <a:gd name="connsiteX13" fmla="*/ 2005013 w 3014663"/>
              <a:gd name="connsiteY13" fmla="*/ 661988 h 1033463"/>
              <a:gd name="connsiteX14" fmla="*/ 2100263 w 3014663"/>
              <a:gd name="connsiteY14" fmla="*/ 404813 h 1033463"/>
              <a:gd name="connsiteX15" fmla="*/ 2219325 w 3014663"/>
              <a:gd name="connsiteY15" fmla="*/ 661988 h 1033463"/>
              <a:gd name="connsiteX16" fmla="*/ 2909888 w 3014663"/>
              <a:gd name="connsiteY16" fmla="*/ 661988 h 1033463"/>
              <a:gd name="connsiteX17" fmla="*/ 3014663 w 3014663"/>
              <a:gd name="connsiteY17" fmla="*/ 247650 h 1033463"/>
              <a:gd name="connsiteX18" fmla="*/ 3014663 w 3014663"/>
              <a:gd name="connsiteY18" fmla="*/ 671513 h 1033463"/>
              <a:gd name="connsiteX19" fmla="*/ 2914650 w 3014663"/>
              <a:gd name="connsiteY19" fmla="*/ 661988 h 1033463"/>
              <a:gd name="connsiteX20" fmla="*/ 2819400 w 3014663"/>
              <a:gd name="connsiteY20" fmla="*/ 1033463 h 1033463"/>
              <a:gd name="connsiteX21" fmla="*/ 2552700 w 3014663"/>
              <a:gd name="connsiteY21" fmla="*/ 857250 h 1033463"/>
              <a:gd name="connsiteX22" fmla="*/ 2366963 w 3014663"/>
              <a:gd name="connsiteY22" fmla="*/ 1028700 h 1033463"/>
              <a:gd name="connsiteX23" fmla="*/ 2214563 w 3014663"/>
              <a:gd name="connsiteY23" fmla="*/ 666750 h 1033463"/>
              <a:gd name="connsiteX24" fmla="*/ 2005013 w 3014663"/>
              <a:gd name="connsiteY24" fmla="*/ 657225 h 1033463"/>
              <a:gd name="connsiteX25" fmla="*/ 1881188 w 3014663"/>
              <a:gd name="connsiteY25" fmla="*/ 981075 h 1033463"/>
              <a:gd name="connsiteX26" fmla="*/ 1804988 w 3014663"/>
              <a:gd name="connsiteY26" fmla="*/ 666750 h 1033463"/>
              <a:gd name="connsiteX27" fmla="*/ 1452563 w 3014663"/>
              <a:gd name="connsiteY27" fmla="*/ 661988 h 1033463"/>
              <a:gd name="connsiteX28" fmla="*/ 1423988 w 3014663"/>
              <a:gd name="connsiteY28" fmla="*/ 742950 h 1033463"/>
              <a:gd name="connsiteX29" fmla="*/ 1371600 w 3014663"/>
              <a:gd name="connsiteY29" fmla="*/ 666750 h 1033463"/>
              <a:gd name="connsiteX30" fmla="*/ 976313 w 3014663"/>
              <a:gd name="connsiteY30" fmla="*/ 661988 h 1033463"/>
              <a:gd name="connsiteX31" fmla="*/ 938213 w 3014663"/>
              <a:gd name="connsiteY31" fmla="*/ 752475 h 1033463"/>
              <a:gd name="connsiteX32" fmla="*/ 671513 w 3014663"/>
              <a:gd name="connsiteY32" fmla="*/ 738188 h 1033463"/>
              <a:gd name="connsiteX33" fmla="*/ 619125 w 3014663"/>
              <a:gd name="connsiteY33" fmla="*/ 666750 h 1033463"/>
              <a:gd name="connsiteX34" fmla="*/ 371475 w 3014663"/>
              <a:gd name="connsiteY34" fmla="*/ 657225 h 1033463"/>
              <a:gd name="connsiteX35" fmla="*/ 209550 w 3014663"/>
              <a:gd name="connsiteY35" fmla="*/ 995363 h 1033463"/>
              <a:gd name="connsiteX36" fmla="*/ 123825 w 3014663"/>
              <a:gd name="connsiteY36" fmla="*/ 661988 h 1033463"/>
              <a:gd name="connsiteX37" fmla="*/ 0 w 3014663"/>
              <a:gd name="connsiteY37" fmla="*/ 657225 h 10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14663" h="1033463">
                <a:moveTo>
                  <a:pt x="0" y="657225"/>
                </a:moveTo>
                <a:lnTo>
                  <a:pt x="0" y="657225"/>
                </a:lnTo>
                <a:lnTo>
                  <a:pt x="0" y="157163"/>
                </a:lnTo>
                <a:lnTo>
                  <a:pt x="123825" y="661988"/>
                </a:lnTo>
                <a:lnTo>
                  <a:pt x="371475" y="661988"/>
                </a:lnTo>
                <a:lnTo>
                  <a:pt x="461963" y="476250"/>
                </a:lnTo>
                <a:lnTo>
                  <a:pt x="614363" y="661988"/>
                </a:lnTo>
                <a:lnTo>
                  <a:pt x="971550" y="661988"/>
                </a:lnTo>
                <a:lnTo>
                  <a:pt x="1143000" y="257175"/>
                </a:lnTo>
                <a:lnTo>
                  <a:pt x="1366838" y="661988"/>
                </a:lnTo>
                <a:lnTo>
                  <a:pt x="1452563" y="661988"/>
                </a:lnTo>
                <a:lnTo>
                  <a:pt x="1638300" y="0"/>
                </a:lnTo>
                <a:lnTo>
                  <a:pt x="1800225" y="661988"/>
                </a:lnTo>
                <a:lnTo>
                  <a:pt x="2005013" y="661988"/>
                </a:lnTo>
                <a:lnTo>
                  <a:pt x="2100263" y="404813"/>
                </a:lnTo>
                <a:lnTo>
                  <a:pt x="2219325" y="661988"/>
                </a:lnTo>
                <a:lnTo>
                  <a:pt x="2909888" y="661988"/>
                </a:lnTo>
                <a:lnTo>
                  <a:pt x="3014663" y="247650"/>
                </a:lnTo>
                <a:lnTo>
                  <a:pt x="3014663" y="671513"/>
                </a:lnTo>
                <a:lnTo>
                  <a:pt x="2914650" y="661988"/>
                </a:lnTo>
                <a:lnTo>
                  <a:pt x="2819400" y="1033463"/>
                </a:lnTo>
                <a:lnTo>
                  <a:pt x="2552700" y="857250"/>
                </a:lnTo>
                <a:lnTo>
                  <a:pt x="2366963" y="1028700"/>
                </a:lnTo>
                <a:lnTo>
                  <a:pt x="2214563" y="666750"/>
                </a:lnTo>
                <a:lnTo>
                  <a:pt x="2005013" y="657225"/>
                </a:lnTo>
                <a:lnTo>
                  <a:pt x="1881188" y="981075"/>
                </a:lnTo>
                <a:lnTo>
                  <a:pt x="1804988" y="666750"/>
                </a:lnTo>
                <a:lnTo>
                  <a:pt x="1452563" y="661988"/>
                </a:lnTo>
                <a:lnTo>
                  <a:pt x="1423988" y="742950"/>
                </a:lnTo>
                <a:lnTo>
                  <a:pt x="1371600" y="666750"/>
                </a:lnTo>
                <a:lnTo>
                  <a:pt x="976313" y="661988"/>
                </a:lnTo>
                <a:lnTo>
                  <a:pt x="938213" y="752475"/>
                </a:lnTo>
                <a:lnTo>
                  <a:pt x="671513" y="738188"/>
                </a:lnTo>
                <a:lnTo>
                  <a:pt x="619125" y="666750"/>
                </a:lnTo>
                <a:lnTo>
                  <a:pt x="371475" y="657225"/>
                </a:lnTo>
                <a:lnTo>
                  <a:pt x="209550" y="995363"/>
                </a:lnTo>
                <a:lnTo>
                  <a:pt x="123825" y="661988"/>
                </a:lnTo>
                <a:lnTo>
                  <a:pt x="0" y="657225"/>
                </a:lnTo>
                <a:close/>
              </a:path>
            </a:pathLst>
          </a:custGeom>
          <a:pattFill prst="wd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5487666" y="3827771"/>
            <a:ext cx="3010930" cy="1050325"/>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a:ln w="38100">
            <a:solidFill>
              <a:schemeClr val="accent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6145" name="Connecteur droit 6144"/>
          <p:cNvCxnSpPr/>
          <p:nvPr/>
        </p:nvCxnSpPr>
        <p:spPr>
          <a:xfrm>
            <a:off x="5484119" y="4506748"/>
            <a:ext cx="301093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Forme libre 44"/>
          <p:cNvSpPr/>
          <p:nvPr/>
        </p:nvSpPr>
        <p:spPr>
          <a:xfrm>
            <a:off x="8823733" y="4321026"/>
            <a:ext cx="3014663" cy="296488"/>
          </a:xfrm>
          <a:custGeom>
            <a:avLst/>
            <a:gdLst>
              <a:gd name="connsiteX0" fmla="*/ 0 w 3014663"/>
              <a:gd name="connsiteY0" fmla="*/ 657225 h 1033463"/>
              <a:gd name="connsiteX1" fmla="*/ 0 w 3014663"/>
              <a:gd name="connsiteY1" fmla="*/ 657225 h 1033463"/>
              <a:gd name="connsiteX2" fmla="*/ 0 w 3014663"/>
              <a:gd name="connsiteY2" fmla="*/ 157163 h 1033463"/>
              <a:gd name="connsiteX3" fmla="*/ 123825 w 3014663"/>
              <a:gd name="connsiteY3" fmla="*/ 661988 h 1033463"/>
              <a:gd name="connsiteX4" fmla="*/ 371475 w 3014663"/>
              <a:gd name="connsiteY4" fmla="*/ 661988 h 1033463"/>
              <a:gd name="connsiteX5" fmla="*/ 461963 w 3014663"/>
              <a:gd name="connsiteY5" fmla="*/ 476250 h 1033463"/>
              <a:gd name="connsiteX6" fmla="*/ 614363 w 3014663"/>
              <a:gd name="connsiteY6" fmla="*/ 661988 h 1033463"/>
              <a:gd name="connsiteX7" fmla="*/ 971550 w 3014663"/>
              <a:gd name="connsiteY7" fmla="*/ 661988 h 1033463"/>
              <a:gd name="connsiteX8" fmla="*/ 1143000 w 3014663"/>
              <a:gd name="connsiteY8" fmla="*/ 257175 h 1033463"/>
              <a:gd name="connsiteX9" fmla="*/ 1366838 w 3014663"/>
              <a:gd name="connsiteY9" fmla="*/ 661988 h 1033463"/>
              <a:gd name="connsiteX10" fmla="*/ 1452563 w 3014663"/>
              <a:gd name="connsiteY10" fmla="*/ 661988 h 1033463"/>
              <a:gd name="connsiteX11" fmla="*/ 1638300 w 3014663"/>
              <a:gd name="connsiteY11" fmla="*/ 0 h 1033463"/>
              <a:gd name="connsiteX12" fmla="*/ 1800225 w 3014663"/>
              <a:gd name="connsiteY12" fmla="*/ 661988 h 1033463"/>
              <a:gd name="connsiteX13" fmla="*/ 2005013 w 3014663"/>
              <a:gd name="connsiteY13" fmla="*/ 661988 h 1033463"/>
              <a:gd name="connsiteX14" fmla="*/ 2100263 w 3014663"/>
              <a:gd name="connsiteY14" fmla="*/ 404813 h 1033463"/>
              <a:gd name="connsiteX15" fmla="*/ 2219325 w 3014663"/>
              <a:gd name="connsiteY15" fmla="*/ 661988 h 1033463"/>
              <a:gd name="connsiteX16" fmla="*/ 2909888 w 3014663"/>
              <a:gd name="connsiteY16" fmla="*/ 661988 h 1033463"/>
              <a:gd name="connsiteX17" fmla="*/ 3014663 w 3014663"/>
              <a:gd name="connsiteY17" fmla="*/ 247650 h 1033463"/>
              <a:gd name="connsiteX18" fmla="*/ 3014663 w 3014663"/>
              <a:gd name="connsiteY18" fmla="*/ 671513 h 1033463"/>
              <a:gd name="connsiteX19" fmla="*/ 2914650 w 3014663"/>
              <a:gd name="connsiteY19" fmla="*/ 661988 h 1033463"/>
              <a:gd name="connsiteX20" fmla="*/ 2819400 w 3014663"/>
              <a:gd name="connsiteY20" fmla="*/ 1033463 h 1033463"/>
              <a:gd name="connsiteX21" fmla="*/ 2552700 w 3014663"/>
              <a:gd name="connsiteY21" fmla="*/ 857250 h 1033463"/>
              <a:gd name="connsiteX22" fmla="*/ 2366963 w 3014663"/>
              <a:gd name="connsiteY22" fmla="*/ 1028700 h 1033463"/>
              <a:gd name="connsiteX23" fmla="*/ 2214563 w 3014663"/>
              <a:gd name="connsiteY23" fmla="*/ 666750 h 1033463"/>
              <a:gd name="connsiteX24" fmla="*/ 2005013 w 3014663"/>
              <a:gd name="connsiteY24" fmla="*/ 657225 h 1033463"/>
              <a:gd name="connsiteX25" fmla="*/ 1881188 w 3014663"/>
              <a:gd name="connsiteY25" fmla="*/ 981075 h 1033463"/>
              <a:gd name="connsiteX26" fmla="*/ 1804988 w 3014663"/>
              <a:gd name="connsiteY26" fmla="*/ 666750 h 1033463"/>
              <a:gd name="connsiteX27" fmla="*/ 1452563 w 3014663"/>
              <a:gd name="connsiteY27" fmla="*/ 661988 h 1033463"/>
              <a:gd name="connsiteX28" fmla="*/ 1423988 w 3014663"/>
              <a:gd name="connsiteY28" fmla="*/ 742950 h 1033463"/>
              <a:gd name="connsiteX29" fmla="*/ 1371600 w 3014663"/>
              <a:gd name="connsiteY29" fmla="*/ 666750 h 1033463"/>
              <a:gd name="connsiteX30" fmla="*/ 976313 w 3014663"/>
              <a:gd name="connsiteY30" fmla="*/ 661988 h 1033463"/>
              <a:gd name="connsiteX31" fmla="*/ 938213 w 3014663"/>
              <a:gd name="connsiteY31" fmla="*/ 752475 h 1033463"/>
              <a:gd name="connsiteX32" fmla="*/ 671513 w 3014663"/>
              <a:gd name="connsiteY32" fmla="*/ 738188 h 1033463"/>
              <a:gd name="connsiteX33" fmla="*/ 619125 w 3014663"/>
              <a:gd name="connsiteY33" fmla="*/ 666750 h 1033463"/>
              <a:gd name="connsiteX34" fmla="*/ 371475 w 3014663"/>
              <a:gd name="connsiteY34" fmla="*/ 657225 h 1033463"/>
              <a:gd name="connsiteX35" fmla="*/ 209550 w 3014663"/>
              <a:gd name="connsiteY35" fmla="*/ 995363 h 1033463"/>
              <a:gd name="connsiteX36" fmla="*/ 123825 w 3014663"/>
              <a:gd name="connsiteY36" fmla="*/ 661988 h 1033463"/>
              <a:gd name="connsiteX37" fmla="*/ 0 w 3014663"/>
              <a:gd name="connsiteY37" fmla="*/ 657225 h 10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14663" h="1033463">
                <a:moveTo>
                  <a:pt x="0" y="657225"/>
                </a:moveTo>
                <a:lnTo>
                  <a:pt x="0" y="657225"/>
                </a:lnTo>
                <a:lnTo>
                  <a:pt x="0" y="157163"/>
                </a:lnTo>
                <a:lnTo>
                  <a:pt x="123825" y="661988"/>
                </a:lnTo>
                <a:lnTo>
                  <a:pt x="371475" y="661988"/>
                </a:lnTo>
                <a:lnTo>
                  <a:pt x="461963" y="476250"/>
                </a:lnTo>
                <a:lnTo>
                  <a:pt x="614363" y="661988"/>
                </a:lnTo>
                <a:lnTo>
                  <a:pt x="971550" y="661988"/>
                </a:lnTo>
                <a:lnTo>
                  <a:pt x="1143000" y="257175"/>
                </a:lnTo>
                <a:lnTo>
                  <a:pt x="1366838" y="661988"/>
                </a:lnTo>
                <a:lnTo>
                  <a:pt x="1452563" y="661988"/>
                </a:lnTo>
                <a:lnTo>
                  <a:pt x="1638300" y="0"/>
                </a:lnTo>
                <a:lnTo>
                  <a:pt x="1800225" y="661988"/>
                </a:lnTo>
                <a:lnTo>
                  <a:pt x="2005013" y="661988"/>
                </a:lnTo>
                <a:lnTo>
                  <a:pt x="2100263" y="404813"/>
                </a:lnTo>
                <a:lnTo>
                  <a:pt x="2219325" y="661988"/>
                </a:lnTo>
                <a:lnTo>
                  <a:pt x="2909888" y="661988"/>
                </a:lnTo>
                <a:lnTo>
                  <a:pt x="3014663" y="247650"/>
                </a:lnTo>
                <a:lnTo>
                  <a:pt x="3014663" y="671513"/>
                </a:lnTo>
                <a:lnTo>
                  <a:pt x="2914650" y="661988"/>
                </a:lnTo>
                <a:lnTo>
                  <a:pt x="2819400" y="1033463"/>
                </a:lnTo>
                <a:lnTo>
                  <a:pt x="2552700" y="857250"/>
                </a:lnTo>
                <a:lnTo>
                  <a:pt x="2366963" y="1028700"/>
                </a:lnTo>
                <a:lnTo>
                  <a:pt x="2214563" y="666750"/>
                </a:lnTo>
                <a:lnTo>
                  <a:pt x="2005013" y="657225"/>
                </a:lnTo>
                <a:lnTo>
                  <a:pt x="1881188" y="981075"/>
                </a:lnTo>
                <a:lnTo>
                  <a:pt x="1804988" y="666750"/>
                </a:lnTo>
                <a:lnTo>
                  <a:pt x="1452563" y="661988"/>
                </a:lnTo>
                <a:lnTo>
                  <a:pt x="1423988" y="742950"/>
                </a:lnTo>
                <a:lnTo>
                  <a:pt x="1371600" y="666750"/>
                </a:lnTo>
                <a:lnTo>
                  <a:pt x="976313" y="661988"/>
                </a:lnTo>
                <a:lnTo>
                  <a:pt x="938213" y="752475"/>
                </a:lnTo>
                <a:lnTo>
                  <a:pt x="671513" y="738188"/>
                </a:lnTo>
                <a:lnTo>
                  <a:pt x="619125" y="666750"/>
                </a:lnTo>
                <a:lnTo>
                  <a:pt x="371475" y="657225"/>
                </a:lnTo>
                <a:lnTo>
                  <a:pt x="209550" y="995363"/>
                </a:lnTo>
                <a:lnTo>
                  <a:pt x="123825" y="661988"/>
                </a:lnTo>
                <a:lnTo>
                  <a:pt x="0" y="657225"/>
                </a:lnTo>
                <a:close/>
              </a:path>
            </a:pathLst>
          </a:custGeom>
          <a:pattFill prst="dkVert">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45"/>
          <p:cNvSpPr/>
          <p:nvPr/>
        </p:nvSpPr>
        <p:spPr>
          <a:xfrm>
            <a:off x="8827466" y="4310070"/>
            <a:ext cx="3010930" cy="301326"/>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a:ln w="19050">
            <a:solidFill>
              <a:schemeClr val="accent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pic>
        <p:nvPicPr>
          <p:cNvPr id="56" name="Picture 5"/>
          <p:cNvPicPr>
            <a:picLocks noChangeAspect="1" noChangeArrowheads="1"/>
          </p:cNvPicPr>
          <p:nvPr/>
        </p:nvPicPr>
        <p:blipFill>
          <a:blip r:embed="rId4">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8815794" y="4362159"/>
            <a:ext cx="3030538"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160" name="Rectangle 6159"/>
              <p:cNvSpPr/>
              <p:nvPr/>
            </p:nvSpPr>
            <p:spPr>
              <a:xfrm>
                <a:off x="6362700" y="3373157"/>
                <a:ext cx="19840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1" i="1">
                          <a:solidFill>
                            <a:schemeClr val="accent4">
                              <a:lumMod val="75000"/>
                            </a:schemeClr>
                          </a:solidFill>
                          <a:latin typeface="Cambria Math" panose="02040503050406030204" pitchFamily="18" charset="0"/>
                        </a:rPr>
                        <m:t>𝒗𝒂𝒓𝒊𝒂𝒏𝒄𝒆</m:t>
                      </m:r>
                      <m:d>
                        <m:dPr>
                          <m:ctrlPr>
                            <a:rPr lang="fr-FR" b="1" i="1">
                              <a:solidFill>
                                <a:schemeClr val="accent4">
                                  <a:lumMod val="75000"/>
                                </a:schemeClr>
                              </a:solidFill>
                              <a:latin typeface="Cambria Math" panose="02040503050406030204" pitchFamily="18" charset="0"/>
                            </a:rPr>
                          </m:ctrlPr>
                        </m:dPr>
                        <m:e>
                          <m:r>
                            <a:rPr lang="fr-FR" b="1" i="1">
                              <a:solidFill>
                                <a:schemeClr val="accent4">
                                  <a:lumMod val="75000"/>
                                </a:schemeClr>
                              </a:solidFill>
                              <a:latin typeface="Cambria Math" panose="02040503050406030204" pitchFamily="18" charset="0"/>
                            </a:rPr>
                            <m:t>𝒚𝒆𝒂𝒓</m:t>
                          </m:r>
                        </m:e>
                      </m:d>
                    </m:oMath>
                  </m:oMathPara>
                </a14:m>
                <a:endParaRPr lang="fr-FR" dirty="0"/>
              </a:p>
            </p:txBody>
          </p:sp>
        </mc:Choice>
        <mc:Fallback xmlns="">
          <p:sp>
            <p:nvSpPr>
              <p:cNvPr id="6160" name="Rectangle 6159"/>
              <p:cNvSpPr>
                <a:spLocks noRot="1" noChangeAspect="1" noMove="1" noResize="1" noEditPoints="1" noAdjustHandles="1" noChangeArrowheads="1" noChangeShapeType="1" noTextEdit="1"/>
              </p:cNvSpPr>
              <p:nvPr/>
            </p:nvSpPr>
            <p:spPr>
              <a:xfrm>
                <a:off x="6362700" y="3373157"/>
                <a:ext cx="1984068" cy="369332"/>
              </a:xfrm>
              <a:prstGeom prst="rect">
                <a:avLst/>
              </a:prstGeom>
              <a:blipFill rotWithShape="0">
                <a:blip r:embed="rId5"/>
                <a:stretch>
                  <a:fillRect b="-655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161" name="Rectangle 6160"/>
              <p:cNvSpPr/>
              <p:nvPr/>
            </p:nvSpPr>
            <p:spPr>
              <a:xfrm>
                <a:off x="9024773" y="3404843"/>
                <a:ext cx="29129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1" i="1">
                          <a:solidFill>
                            <a:schemeClr val="accent2"/>
                          </a:solidFill>
                          <a:latin typeface="Cambria Math" panose="02040503050406030204" pitchFamily="18" charset="0"/>
                        </a:rPr>
                        <m:t>𝒗𝒂𝒓𝒊𝒂𝒏𝒄𝒆</m:t>
                      </m:r>
                      <m:r>
                        <a:rPr lang="fr-FR" b="1" i="1">
                          <a:solidFill>
                            <a:schemeClr val="accent2"/>
                          </a:solidFill>
                          <a:latin typeface="Cambria Math" panose="02040503050406030204" pitchFamily="18" charset="0"/>
                        </a:rPr>
                        <m:t>(</m:t>
                      </m:r>
                      <m:r>
                        <a:rPr lang="fr-FR" b="1" i="1">
                          <a:solidFill>
                            <a:schemeClr val="accent2"/>
                          </a:solidFill>
                          <a:latin typeface="Cambria Math" panose="02040503050406030204" pitchFamily="18" charset="0"/>
                        </a:rPr>
                        <m:t>𝒚𝒆𝒂𝒓</m:t>
                      </m:r>
                      <m:r>
                        <a:rPr lang="fr-FR" b="1" i="1">
                          <a:solidFill>
                            <a:schemeClr val="accent2"/>
                          </a:solidFill>
                          <a:latin typeface="Cambria Math" panose="02040503050406030204" pitchFamily="18" charset="0"/>
                        </a:rPr>
                        <m:t>:</m:t>
                      </m:r>
                      <m:r>
                        <a:rPr lang="fr-FR" b="1" i="1">
                          <a:solidFill>
                            <a:schemeClr val="accent2"/>
                          </a:solidFill>
                          <a:latin typeface="Cambria Math" panose="02040503050406030204" pitchFamily="18" charset="0"/>
                        </a:rPr>
                        <m:t>𝒔𝒑𝒆𝒄𝒊𝒆𝒔</m:t>
                      </m:r>
                      <m:r>
                        <a:rPr lang="fr-FR" b="1" i="1">
                          <a:solidFill>
                            <a:schemeClr val="accent2"/>
                          </a:solidFill>
                          <a:latin typeface="Cambria Math" panose="02040503050406030204" pitchFamily="18" charset="0"/>
                        </a:rPr>
                        <m:t>)</m:t>
                      </m:r>
                    </m:oMath>
                  </m:oMathPara>
                </a14:m>
                <a:endParaRPr lang="fr-FR" dirty="0"/>
              </a:p>
            </p:txBody>
          </p:sp>
        </mc:Choice>
        <mc:Fallback xmlns="">
          <p:sp>
            <p:nvSpPr>
              <p:cNvPr id="6161" name="Rectangle 6160"/>
              <p:cNvSpPr>
                <a:spLocks noRot="1" noChangeAspect="1" noMove="1" noResize="1" noEditPoints="1" noAdjustHandles="1" noChangeArrowheads="1" noChangeShapeType="1" noTextEdit="1"/>
              </p:cNvSpPr>
              <p:nvPr/>
            </p:nvSpPr>
            <p:spPr>
              <a:xfrm>
                <a:off x="9024773" y="3404843"/>
                <a:ext cx="2912977" cy="369332"/>
              </a:xfrm>
              <a:prstGeom prst="rect">
                <a:avLst/>
              </a:prstGeom>
              <a:blipFill rotWithShape="0">
                <a:blip r:embed="rId6"/>
                <a:stretch>
                  <a:fillRect b="-13333"/>
                </a:stretch>
              </a:blipFill>
            </p:spPr>
            <p:txBody>
              <a:bodyPr/>
              <a:lstStyle/>
              <a:p>
                <a:r>
                  <a:rPr lang="fr-FR">
                    <a:noFill/>
                  </a:rPr>
                  <a:t> </a:t>
                </a:r>
              </a:p>
            </p:txBody>
          </p:sp>
        </mc:Fallback>
      </mc:AlternateContent>
      <p:pic>
        <p:nvPicPr>
          <p:cNvPr id="6163"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5795" y="4379458"/>
            <a:ext cx="30305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Connecteur droit 46"/>
          <p:cNvCxnSpPr/>
          <p:nvPr/>
        </p:nvCxnSpPr>
        <p:spPr>
          <a:xfrm>
            <a:off x="8820000" y="4516400"/>
            <a:ext cx="301093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4252" y="5870027"/>
            <a:ext cx="5433791" cy="1015663"/>
          </a:xfrm>
          <a:prstGeom prst="rect">
            <a:avLst/>
          </a:prstGeom>
        </p:spPr>
        <p:txBody>
          <a:bodyPr wrap="square">
            <a:spAutoFit/>
          </a:bodyPr>
          <a:lstStyle/>
          <a:p>
            <a:r>
              <a:rPr lang="fr-FR" sz="2000" b="1" u="sng" dirty="0">
                <a:solidFill>
                  <a:schemeClr val="tx2">
                    <a:lumMod val="75000"/>
                    <a:lumOff val="25000"/>
                  </a:schemeClr>
                </a:solidFill>
              </a:rPr>
              <a:t>ICC = </a:t>
            </a:r>
            <a:r>
              <a:rPr lang="fr-FR" sz="2000" b="1" u="sng" dirty="0" err="1">
                <a:solidFill>
                  <a:schemeClr val="tx2">
                    <a:lumMod val="75000"/>
                    <a:lumOff val="25000"/>
                  </a:schemeClr>
                </a:solidFill>
              </a:rPr>
              <a:t>intraclass</a:t>
            </a:r>
            <a:r>
              <a:rPr lang="fr-FR" sz="2000" b="1" u="sng" dirty="0">
                <a:solidFill>
                  <a:schemeClr val="tx2">
                    <a:lumMod val="75000"/>
                    <a:lumOff val="25000"/>
                  </a:schemeClr>
                </a:solidFill>
              </a:rPr>
              <a:t> </a:t>
            </a:r>
            <a:r>
              <a:rPr lang="fr-FR" sz="2000" b="1" u="sng" dirty="0" err="1">
                <a:solidFill>
                  <a:schemeClr val="tx2">
                    <a:lumMod val="75000"/>
                    <a:lumOff val="25000"/>
                  </a:schemeClr>
                </a:solidFill>
              </a:rPr>
              <a:t>correlation</a:t>
            </a:r>
            <a:r>
              <a:rPr lang="fr-FR" sz="2000" b="1" u="sng" dirty="0">
                <a:solidFill>
                  <a:schemeClr val="tx2">
                    <a:lumMod val="75000"/>
                    <a:lumOff val="25000"/>
                  </a:schemeClr>
                </a:solidFill>
              </a:rPr>
              <a:t> </a:t>
            </a:r>
            <a:r>
              <a:rPr lang="fr-FR" sz="2000" b="1" u="sng" dirty="0" smtClean="0">
                <a:solidFill>
                  <a:schemeClr val="tx2">
                    <a:lumMod val="75000"/>
                    <a:lumOff val="25000"/>
                  </a:schemeClr>
                </a:solidFill>
              </a:rPr>
              <a:t>coefficient</a:t>
            </a:r>
            <a:endParaRPr lang="fr-FR" sz="2000" b="1" u="sng" dirty="0">
              <a:solidFill>
                <a:schemeClr val="tx2">
                  <a:lumMod val="75000"/>
                  <a:lumOff val="25000"/>
                </a:schemeClr>
              </a:solidFill>
            </a:endParaRPr>
          </a:p>
          <a:p>
            <a:r>
              <a:rPr lang="en-US" sz="2000" b="1" dirty="0" smtClean="0">
                <a:solidFill>
                  <a:schemeClr val="tx2">
                    <a:lumMod val="75000"/>
                    <a:lumOff val="25000"/>
                  </a:schemeClr>
                </a:solidFill>
              </a:rPr>
              <a:t>Fraction de variance </a:t>
            </a:r>
            <a:r>
              <a:rPr lang="en-US" sz="2000" b="1" dirty="0" err="1" smtClean="0">
                <a:solidFill>
                  <a:schemeClr val="tx2">
                    <a:lumMod val="75000"/>
                    <a:lumOff val="25000"/>
                  </a:schemeClr>
                </a:solidFill>
              </a:rPr>
              <a:t>interannuelle</a:t>
            </a:r>
            <a:r>
              <a:rPr lang="en-US" sz="2000" b="1" dirty="0" smtClean="0">
                <a:solidFill>
                  <a:schemeClr val="tx2">
                    <a:lumMod val="75000"/>
                    <a:lumOff val="25000"/>
                  </a:schemeClr>
                </a:solidFill>
              </a:rPr>
              <a:t> </a:t>
            </a:r>
            <a:r>
              <a:rPr lang="fr-FR" sz="2000" b="1" dirty="0" smtClean="0">
                <a:solidFill>
                  <a:schemeClr val="tx2">
                    <a:lumMod val="75000"/>
                    <a:lumOff val="25000"/>
                  </a:schemeClr>
                </a:solidFill>
              </a:rPr>
              <a:t>non expliquée par un effet des espèces</a:t>
            </a:r>
            <a:endParaRPr lang="fr-FR" sz="2000" b="1" dirty="0">
              <a:solidFill>
                <a:schemeClr val="tx2">
                  <a:lumMod val="75000"/>
                  <a:lumOff val="25000"/>
                </a:schemeClr>
              </a:solidFill>
            </a:endParaRPr>
          </a:p>
        </p:txBody>
      </p:sp>
      <p:pic>
        <p:nvPicPr>
          <p:cNvPr id="8" name="Image 7"/>
          <p:cNvPicPr>
            <a:picLocks noChangeAspect="1"/>
          </p:cNvPicPr>
          <p:nvPr/>
        </p:nvPicPr>
        <p:blipFill rotWithShape="1">
          <a:blip r:embed="rId8"/>
          <a:srcRect t="-1" b="45748"/>
          <a:stretch/>
        </p:blipFill>
        <p:spPr>
          <a:xfrm>
            <a:off x="5389955" y="2125612"/>
            <a:ext cx="6547795" cy="1089136"/>
          </a:xfrm>
          <a:prstGeom prst="rect">
            <a:avLst/>
          </a:prstGeom>
        </p:spPr>
      </p:pic>
    </p:spTree>
    <p:extLst>
      <p:ext uri="{BB962C8B-B14F-4D97-AF65-F5344CB8AC3E}">
        <p14:creationId xmlns:p14="http://schemas.microsoft.com/office/powerpoint/2010/main" val="2290747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6412230" y="3862316"/>
            <a:ext cx="5651812" cy="28801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r>
              <a:rPr lang="fr-FR" dirty="0" smtClean="0"/>
              <a:t>Analyses de variances</a:t>
            </a:r>
            <a:br>
              <a:rPr lang="fr-FR" dirty="0" smtClean="0"/>
            </a:br>
            <a:r>
              <a:rPr lang="fr-FR" sz="3600" dirty="0" err="1" smtClean="0"/>
              <a:t>Climate</a:t>
            </a:r>
            <a:r>
              <a:rPr lang="fr-FR" sz="3600" dirty="0" smtClean="0"/>
              <a:t> </a:t>
            </a:r>
            <a:r>
              <a:rPr lang="fr-FR" sz="3600" dirty="0" smtClean="0"/>
              <a:t>contribution on global </a:t>
            </a:r>
            <a:r>
              <a:rPr lang="fr-FR" sz="3600" dirty="0" err="1" smtClean="0"/>
              <a:t>between-year</a:t>
            </a:r>
            <a:r>
              <a:rPr lang="fr-FR" sz="3600" dirty="0" smtClean="0"/>
              <a:t> </a:t>
            </a:r>
            <a:r>
              <a:rPr lang="fr-FR" sz="3600" dirty="0" err="1" smtClean="0"/>
              <a:t>survival</a:t>
            </a:r>
            <a:r>
              <a:rPr lang="fr-FR" sz="3600" dirty="0" smtClean="0"/>
              <a:t> variance</a:t>
            </a:r>
            <a:endParaRPr lang="fr-FR" sz="3600"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Méthodes</a:t>
            </a:r>
            <a:endParaRPr lang="fr-FR" dirty="0"/>
          </a:p>
        </p:txBody>
      </p:sp>
      <mc:AlternateContent xmlns:mc="http://schemas.openxmlformats.org/markup-compatibility/2006">
        <mc:Choice xmlns:a14="http://schemas.microsoft.com/office/drawing/2010/main" Requires="a14">
          <p:sp>
            <p:nvSpPr>
              <p:cNvPr id="5" name="Espace réservé du contenu 4"/>
              <p:cNvSpPr>
                <a:spLocks noGrp="1"/>
              </p:cNvSpPr>
              <p:nvPr>
                <p:ph idx="1"/>
              </p:nvPr>
            </p:nvSpPr>
            <p:spPr>
              <a:xfrm>
                <a:off x="524391" y="5447532"/>
                <a:ext cx="6204631" cy="1215336"/>
              </a:xfrm>
            </p:spPr>
            <p:txBody>
              <a:bodyPr>
                <a:normAutofit fontScale="92500"/>
              </a:bodyPr>
              <a:lstStyle/>
              <a:p>
                <a:pPr marL="0" indent="0">
                  <a:buNone/>
                </a:pPr>
                <a:r>
                  <a:rPr lang="fr-FR" b="1" u="sng" dirty="0" smtClean="0"/>
                  <a:t>Contribution du climat à la variance interannuelle globale</a:t>
                </a:r>
                <a:endParaRPr lang="fr-FR" b="1" u="sng" dirty="0" smtClean="0"/>
              </a:p>
              <a:p>
                <a:pPr marL="0" indent="0">
                  <a:buNone/>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𝐶</m:t>
                      </m:r>
                      <m:r>
                        <a:rPr lang="fr-FR" i="1" smtClean="0">
                          <a:latin typeface="Cambria Math" panose="02040503050406030204" pitchFamily="18" charset="0"/>
                        </a:rPr>
                        <m:t>=</m:t>
                      </m:r>
                      <m:r>
                        <a:rPr lang="fr-FR" b="0" i="1" smtClean="0">
                          <a:latin typeface="Cambria Math" panose="02040503050406030204" pitchFamily="18" charset="0"/>
                        </a:rPr>
                        <m:t>1−</m:t>
                      </m:r>
                      <m:f>
                        <m:fPr>
                          <m:ctrlPr>
                            <a:rPr lang="fr-FR" i="1" smtClean="0">
                              <a:latin typeface="Cambria Math" panose="02040503050406030204" pitchFamily="18" charset="0"/>
                            </a:rPr>
                          </m:ctrlPr>
                        </m:fPr>
                        <m:num>
                          <m:sSub>
                            <m:sSubPr>
                              <m:ctrlPr>
                                <a:rPr lang="fr-FR" b="1" i="1" smtClean="0">
                                  <a:solidFill>
                                    <a:schemeClr val="accent6">
                                      <a:lumMod val="75000"/>
                                    </a:schemeClr>
                                  </a:solidFill>
                                  <a:latin typeface="Cambria Math" panose="02040503050406030204" pitchFamily="18" charset="0"/>
                                </a:rPr>
                              </m:ctrlPr>
                            </m:sSubPr>
                            <m:e>
                              <m:r>
                                <a:rPr lang="fr-FR" b="1" i="1">
                                  <a:solidFill>
                                    <a:schemeClr val="accent6">
                                      <a:lumMod val="75000"/>
                                    </a:schemeClr>
                                  </a:solidFill>
                                  <a:latin typeface="Cambria Math" panose="02040503050406030204" pitchFamily="18" charset="0"/>
                                </a:rPr>
                                <m:t>𝒗𝒂𝒓𝒊𝒂𝒏𝒄𝒆</m:t>
                              </m:r>
                              <m:r>
                                <a:rPr lang="fr-FR" b="1" i="1">
                                  <a:solidFill>
                                    <a:schemeClr val="accent6">
                                      <a:lumMod val="75000"/>
                                    </a:schemeClr>
                                  </a:solidFill>
                                  <a:latin typeface="Cambria Math" panose="02040503050406030204" pitchFamily="18" charset="0"/>
                                </a:rPr>
                                <m:t>(</m:t>
                              </m:r>
                              <m:r>
                                <a:rPr lang="fr-FR" b="1" i="1">
                                  <a:solidFill>
                                    <a:schemeClr val="accent6">
                                      <a:lumMod val="75000"/>
                                    </a:schemeClr>
                                  </a:solidFill>
                                  <a:latin typeface="Cambria Math" panose="02040503050406030204" pitchFamily="18" charset="0"/>
                                </a:rPr>
                                <m:t>𝒚𝒆𝒂𝒓</m:t>
                              </m:r>
                              <m:r>
                                <a:rPr lang="fr-FR" b="1" i="1">
                                  <a:solidFill>
                                    <a:schemeClr val="accent6">
                                      <a:lumMod val="75000"/>
                                    </a:schemeClr>
                                  </a:solidFill>
                                  <a:latin typeface="Cambria Math" panose="02040503050406030204" pitchFamily="18" charset="0"/>
                                </a:rPr>
                                <m:t>)</m:t>
                              </m:r>
                            </m:e>
                            <m:sub>
                              <m:r>
                                <a:rPr lang="fr-FR" b="1" i="1" smtClean="0">
                                  <a:solidFill>
                                    <a:schemeClr val="accent6">
                                      <a:lumMod val="75000"/>
                                    </a:schemeClr>
                                  </a:solidFill>
                                  <a:latin typeface="Cambria Math" panose="02040503050406030204" pitchFamily="18" charset="0"/>
                                </a:rPr>
                                <m:t>𝒄𝒍𝒊𝒎</m:t>
                              </m:r>
                            </m:sub>
                          </m:sSub>
                          <m:r>
                            <a:rPr lang="fr-FR" i="1" smtClean="0">
                              <a:latin typeface="Cambria Math" panose="02040503050406030204" pitchFamily="18" charset="0"/>
                            </a:rPr>
                            <m:t> </m:t>
                          </m:r>
                        </m:num>
                        <m:den>
                          <m:sSub>
                            <m:sSubPr>
                              <m:ctrlPr>
                                <a:rPr lang="fr-FR" b="1" i="1" smtClean="0">
                                  <a:solidFill>
                                    <a:schemeClr val="accent4">
                                      <a:lumMod val="75000"/>
                                    </a:schemeClr>
                                  </a:solidFill>
                                  <a:latin typeface="Cambria Math" panose="02040503050406030204" pitchFamily="18" charset="0"/>
                                </a:rPr>
                              </m:ctrlPr>
                            </m:sSubPr>
                            <m:e>
                              <m:r>
                                <a:rPr lang="fr-FR" b="1" i="1">
                                  <a:solidFill>
                                    <a:schemeClr val="accent4">
                                      <a:lumMod val="75000"/>
                                    </a:schemeClr>
                                  </a:solidFill>
                                  <a:latin typeface="Cambria Math" panose="02040503050406030204" pitchFamily="18" charset="0"/>
                                </a:rPr>
                                <m:t>𝒗𝒂𝒓𝒊𝒂𝒏𝒄𝒆</m:t>
                              </m:r>
                              <m:r>
                                <a:rPr lang="fr-FR" b="1" i="1">
                                  <a:solidFill>
                                    <a:schemeClr val="accent4">
                                      <a:lumMod val="75000"/>
                                    </a:schemeClr>
                                  </a:solidFill>
                                  <a:latin typeface="Cambria Math" panose="02040503050406030204" pitchFamily="18" charset="0"/>
                                </a:rPr>
                                <m:t>(</m:t>
                              </m:r>
                              <m:r>
                                <a:rPr lang="fr-FR" b="1" i="1">
                                  <a:solidFill>
                                    <a:schemeClr val="accent4">
                                      <a:lumMod val="75000"/>
                                    </a:schemeClr>
                                  </a:solidFill>
                                  <a:latin typeface="Cambria Math" panose="02040503050406030204" pitchFamily="18" charset="0"/>
                                </a:rPr>
                                <m:t>𝒚𝒆𝒂𝒓</m:t>
                              </m:r>
                              <m:r>
                                <a:rPr lang="fr-FR" b="1" i="1">
                                  <a:solidFill>
                                    <a:schemeClr val="accent4">
                                      <a:lumMod val="75000"/>
                                    </a:schemeClr>
                                  </a:solidFill>
                                  <a:latin typeface="Cambria Math" panose="02040503050406030204" pitchFamily="18" charset="0"/>
                                </a:rPr>
                                <m:t>)</m:t>
                              </m:r>
                            </m:e>
                            <m:sub>
                              <m:r>
                                <a:rPr lang="fr-FR" b="1" i="1" smtClean="0">
                                  <a:solidFill>
                                    <a:schemeClr val="accent4">
                                      <a:lumMod val="75000"/>
                                    </a:schemeClr>
                                  </a:solidFill>
                                  <a:latin typeface="Cambria Math" panose="02040503050406030204" pitchFamily="18" charset="0"/>
                                </a:rPr>
                                <m:t>𝒓𝒆𝒇</m:t>
                              </m:r>
                            </m:sub>
                          </m:sSub>
                        </m:den>
                      </m:f>
                    </m:oMath>
                  </m:oMathPara>
                </a14:m>
                <a:endParaRPr lang="fr-FR" dirty="0" smtClean="0"/>
              </a:p>
            </p:txBody>
          </p:sp>
        </mc:Choice>
        <mc:Fallback>
          <p:sp>
            <p:nvSpPr>
              <p:cNvPr id="5" name="Espace réservé du contenu 4"/>
              <p:cNvSpPr>
                <a:spLocks noGrp="1" noRot="1" noChangeAspect="1" noMove="1" noResize="1" noEditPoints="1" noAdjustHandles="1" noChangeArrowheads="1" noChangeShapeType="1" noTextEdit="1"/>
              </p:cNvSpPr>
              <p:nvPr>
                <p:ph idx="1"/>
              </p:nvPr>
            </p:nvSpPr>
            <p:spPr>
              <a:xfrm>
                <a:off x="524391" y="5447532"/>
                <a:ext cx="6204631" cy="1215336"/>
              </a:xfrm>
              <a:blipFill rotWithShape="0">
                <a:blip r:embed="rId2"/>
                <a:stretch>
                  <a:fillRect l="-884" t="-1005"/>
                </a:stretch>
              </a:blipFill>
            </p:spPr>
            <p:txBody>
              <a:bodyPr/>
              <a:lstStyle/>
              <a:p>
                <a:r>
                  <a:rPr lang="fr-FR">
                    <a:noFill/>
                  </a:rPr>
                  <a:t> </a:t>
                </a:r>
              </a:p>
            </p:txBody>
          </p:sp>
        </mc:Fallback>
      </mc:AlternateContent>
      <p:sp>
        <p:nvSpPr>
          <p:cNvPr id="39" name="ZoneTexte 38"/>
          <p:cNvSpPr txBox="1"/>
          <p:nvPr/>
        </p:nvSpPr>
        <p:spPr>
          <a:xfrm>
            <a:off x="10130533" y="1944230"/>
            <a:ext cx="1826689"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smtClean="0">
                <a:solidFill>
                  <a:schemeClr val="accent6">
                    <a:lumMod val="50000"/>
                  </a:schemeClr>
                </a:solidFill>
              </a:rPr>
              <a:t>Grosbois et al. 2009, </a:t>
            </a:r>
            <a:r>
              <a:rPr lang="fr-FR" sz="1200" i="1" dirty="0" err="1" smtClean="0">
                <a:solidFill>
                  <a:schemeClr val="accent6">
                    <a:lumMod val="50000"/>
                  </a:schemeClr>
                </a:solidFill>
              </a:rPr>
              <a:t>Lahoz-Monfort</a:t>
            </a:r>
            <a:r>
              <a:rPr lang="fr-FR" sz="1200" i="1" dirty="0" smtClean="0">
                <a:solidFill>
                  <a:schemeClr val="accent6">
                    <a:lumMod val="50000"/>
                  </a:schemeClr>
                </a:solidFill>
              </a:rPr>
              <a:t> et al 2011</a:t>
            </a:r>
            <a:endParaRPr lang="fr-FR" sz="1200" i="1" dirty="0">
              <a:solidFill>
                <a:schemeClr val="accent6">
                  <a:lumMod val="50000"/>
                </a:schemeClr>
              </a:solidFill>
            </a:endParaRPr>
          </a:p>
        </p:txBody>
      </p:sp>
      <p:cxnSp>
        <p:nvCxnSpPr>
          <p:cNvPr id="41" name="Connecteur droit avec flèche 40"/>
          <p:cNvCxnSpPr/>
          <p:nvPr/>
        </p:nvCxnSpPr>
        <p:spPr>
          <a:xfrm>
            <a:off x="6843722" y="6404863"/>
            <a:ext cx="4907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8812063" y="6404863"/>
            <a:ext cx="678006" cy="369332"/>
          </a:xfrm>
          <a:prstGeom prst="rect">
            <a:avLst/>
          </a:prstGeom>
          <a:noFill/>
        </p:spPr>
        <p:txBody>
          <a:bodyPr wrap="none" rtlCol="0">
            <a:spAutoFit/>
          </a:bodyPr>
          <a:lstStyle/>
          <a:p>
            <a:r>
              <a:rPr lang="fr-FR" dirty="0" err="1" smtClean="0"/>
              <a:t>years</a:t>
            </a:r>
            <a:endParaRPr lang="fr-FR" dirty="0"/>
          </a:p>
        </p:txBody>
      </p:sp>
      <mc:AlternateContent xmlns:mc="http://schemas.openxmlformats.org/markup-compatibility/2006" xmlns:a14="http://schemas.microsoft.com/office/drawing/2010/main">
        <mc:Choice Requires="a14">
          <p:sp>
            <p:nvSpPr>
              <p:cNvPr id="45" name="Rectangle 44"/>
              <p:cNvSpPr/>
              <p:nvPr/>
            </p:nvSpPr>
            <p:spPr>
              <a:xfrm>
                <a:off x="8161366" y="3956685"/>
                <a:ext cx="2271712"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b="1" i="1">
                              <a:solidFill>
                                <a:schemeClr val="accent4">
                                  <a:lumMod val="75000"/>
                                </a:schemeClr>
                              </a:solidFill>
                              <a:latin typeface="Cambria Math" panose="02040503050406030204" pitchFamily="18" charset="0"/>
                            </a:rPr>
                          </m:ctrlPr>
                        </m:sSubPr>
                        <m:e>
                          <m:r>
                            <a:rPr lang="fr-FR" b="1" i="1">
                              <a:solidFill>
                                <a:schemeClr val="accent4">
                                  <a:lumMod val="75000"/>
                                </a:schemeClr>
                              </a:solidFill>
                              <a:latin typeface="Cambria Math" panose="02040503050406030204" pitchFamily="18" charset="0"/>
                            </a:rPr>
                            <m:t>𝒗𝒂𝒓𝒊𝒂𝒏𝒄𝒆</m:t>
                          </m:r>
                          <m:r>
                            <a:rPr lang="fr-FR" b="1" i="1">
                              <a:solidFill>
                                <a:schemeClr val="accent4">
                                  <a:lumMod val="75000"/>
                                </a:schemeClr>
                              </a:solidFill>
                              <a:latin typeface="Cambria Math" panose="02040503050406030204" pitchFamily="18" charset="0"/>
                            </a:rPr>
                            <m:t>(</m:t>
                          </m:r>
                          <m:r>
                            <a:rPr lang="fr-FR" b="1" i="1">
                              <a:solidFill>
                                <a:schemeClr val="accent4">
                                  <a:lumMod val="75000"/>
                                </a:schemeClr>
                              </a:solidFill>
                              <a:latin typeface="Cambria Math" panose="02040503050406030204" pitchFamily="18" charset="0"/>
                            </a:rPr>
                            <m:t>𝒚𝒆𝒂𝒓</m:t>
                          </m:r>
                          <m:r>
                            <a:rPr lang="fr-FR" b="1" i="1">
                              <a:solidFill>
                                <a:schemeClr val="accent4">
                                  <a:lumMod val="75000"/>
                                </a:schemeClr>
                              </a:solidFill>
                              <a:latin typeface="Cambria Math" panose="02040503050406030204" pitchFamily="18" charset="0"/>
                            </a:rPr>
                            <m:t>)</m:t>
                          </m:r>
                        </m:e>
                        <m:sub>
                          <m:r>
                            <a:rPr lang="fr-FR" b="1" i="1">
                              <a:solidFill>
                                <a:schemeClr val="accent4">
                                  <a:lumMod val="75000"/>
                                </a:schemeClr>
                              </a:solidFill>
                              <a:latin typeface="Cambria Math" panose="02040503050406030204" pitchFamily="18" charset="0"/>
                            </a:rPr>
                            <m:t>𝒓𝒆𝒇</m:t>
                          </m:r>
                        </m:sub>
                      </m:sSub>
                    </m:oMath>
                  </m:oMathPara>
                </a14:m>
                <a:endParaRPr lang="fr-FR" dirty="0"/>
              </a:p>
            </p:txBody>
          </p:sp>
        </mc:Choice>
        <mc:Fallback xmlns="">
          <p:sp>
            <p:nvSpPr>
              <p:cNvPr id="45" name="Rectangle 44"/>
              <p:cNvSpPr>
                <a:spLocks noRot="1" noChangeAspect="1" noMove="1" noResize="1" noEditPoints="1" noAdjustHandles="1" noChangeArrowheads="1" noChangeShapeType="1" noTextEdit="1"/>
              </p:cNvSpPr>
              <p:nvPr/>
            </p:nvSpPr>
            <p:spPr>
              <a:xfrm>
                <a:off x="8161366" y="3956685"/>
                <a:ext cx="2271712" cy="395558"/>
              </a:xfrm>
              <a:prstGeom prst="rect">
                <a:avLst/>
              </a:prstGeom>
              <a:blipFill rotWithShape="1">
                <a:blip r:embed="rId4"/>
                <a:stretch>
                  <a:fillRect b="-9231"/>
                </a:stretch>
              </a:blipFill>
            </p:spPr>
            <p:txBody>
              <a:bodyPr/>
              <a:lstStyle/>
              <a:p>
                <a:r>
                  <a:rPr lang="fr-FR">
                    <a:noFill/>
                  </a:rPr>
                  <a:t> </a:t>
                </a:r>
              </a:p>
            </p:txBody>
          </p:sp>
        </mc:Fallback>
      </mc:AlternateContent>
      <p:sp>
        <p:nvSpPr>
          <p:cNvPr id="50" name="Forme libre 49"/>
          <p:cNvSpPr/>
          <p:nvPr/>
        </p:nvSpPr>
        <p:spPr>
          <a:xfrm>
            <a:off x="6843722" y="4554870"/>
            <a:ext cx="4909346" cy="1459457"/>
          </a:xfrm>
          <a:custGeom>
            <a:avLst/>
            <a:gdLst>
              <a:gd name="connsiteX0" fmla="*/ 0 w 3014663"/>
              <a:gd name="connsiteY0" fmla="*/ 657225 h 1033463"/>
              <a:gd name="connsiteX1" fmla="*/ 0 w 3014663"/>
              <a:gd name="connsiteY1" fmla="*/ 657225 h 1033463"/>
              <a:gd name="connsiteX2" fmla="*/ 0 w 3014663"/>
              <a:gd name="connsiteY2" fmla="*/ 157163 h 1033463"/>
              <a:gd name="connsiteX3" fmla="*/ 123825 w 3014663"/>
              <a:gd name="connsiteY3" fmla="*/ 661988 h 1033463"/>
              <a:gd name="connsiteX4" fmla="*/ 371475 w 3014663"/>
              <a:gd name="connsiteY4" fmla="*/ 661988 h 1033463"/>
              <a:gd name="connsiteX5" fmla="*/ 461963 w 3014663"/>
              <a:gd name="connsiteY5" fmla="*/ 476250 h 1033463"/>
              <a:gd name="connsiteX6" fmla="*/ 614363 w 3014663"/>
              <a:gd name="connsiteY6" fmla="*/ 661988 h 1033463"/>
              <a:gd name="connsiteX7" fmla="*/ 971550 w 3014663"/>
              <a:gd name="connsiteY7" fmla="*/ 661988 h 1033463"/>
              <a:gd name="connsiteX8" fmla="*/ 1143000 w 3014663"/>
              <a:gd name="connsiteY8" fmla="*/ 257175 h 1033463"/>
              <a:gd name="connsiteX9" fmla="*/ 1366838 w 3014663"/>
              <a:gd name="connsiteY9" fmla="*/ 661988 h 1033463"/>
              <a:gd name="connsiteX10" fmla="*/ 1452563 w 3014663"/>
              <a:gd name="connsiteY10" fmla="*/ 661988 h 1033463"/>
              <a:gd name="connsiteX11" fmla="*/ 1638300 w 3014663"/>
              <a:gd name="connsiteY11" fmla="*/ 0 h 1033463"/>
              <a:gd name="connsiteX12" fmla="*/ 1800225 w 3014663"/>
              <a:gd name="connsiteY12" fmla="*/ 661988 h 1033463"/>
              <a:gd name="connsiteX13" fmla="*/ 2005013 w 3014663"/>
              <a:gd name="connsiteY13" fmla="*/ 661988 h 1033463"/>
              <a:gd name="connsiteX14" fmla="*/ 2100263 w 3014663"/>
              <a:gd name="connsiteY14" fmla="*/ 404813 h 1033463"/>
              <a:gd name="connsiteX15" fmla="*/ 2219325 w 3014663"/>
              <a:gd name="connsiteY15" fmla="*/ 661988 h 1033463"/>
              <a:gd name="connsiteX16" fmla="*/ 2909888 w 3014663"/>
              <a:gd name="connsiteY16" fmla="*/ 661988 h 1033463"/>
              <a:gd name="connsiteX17" fmla="*/ 3014663 w 3014663"/>
              <a:gd name="connsiteY17" fmla="*/ 247650 h 1033463"/>
              <a:gd name="connsiteX18" fmla="*/ 3014663 w 3014663"/>
              <a:gd name="connsiteY18" fmla="*/ 671513 h 1033463"/>
              <a:gd name="connsiteX19" fmla="*/ 2914650 w 3014663"/>
              <a:gd name="connsiteY19" fmla="*/ 661988 h 1033463"/>
              <a:gd name="connsiteX20" fmla="*/ 2819400 w 3014663"/>
              <a:gd name="connsiteY20" fmla="*/ 1033463 h 1033463"/>
              <a:gd name="connsiteX21" fmla="*/ 2552700 w 3014663"/>
              <a:gd name="connsiteY21" fmla="*/ 857250 h 1033463"/>
              <a:gd name="connsiteX22" fmla="*/ 2366963 w 3014663"/>
              <a:gd name="connsiteY22" fmla="*/ 1028700 h 1033463"/>
              <a:gd name="connsiteX23" fmla="*/ 2214563 w 3014663"/>
              <a:gd name="connsiteY23" fmla="*/ 666750 h 1033463"/>
              <a:gd name="connsiteX24" fmla="*/ 2005013 w 3014663"/>
              <a:gd name="connsiteY24" fmla="*/ 657225 h 1033463"/>
              <a:gd name="connsiteX25" fmla="*/ 1881188 w 3014663"/>
              <a:gd name="connsiteY25" fmla="*/ 981075 h 1033463"/>
              <a:gd name="connsiteX26" fmla="*/ 1804988 w 3014663"/>
              <a:gd name="connsiteY26" fmla="*/ 666750 h 1033463"/>
              <a:gd name="connsiteX27" fmla="*/ 1452563 w 3014663"/>
              <a:gd name="connsiteY27" fmla="*/ 661988 h 1033463"/>
              <a:gd name="connsiteX28" fmla="*/ 1423988 w 3014663"/>
              <a:gd name="connsiteY28" fmla="*/ 742950 h 1033463"/>
              <a:gd name="connsiteX29" fmla="*/ 1371600 w 3014663"/>
              <a:gd name="connsiteY29" fmla="*/ 666750 h 1033463"/>
              <a:gd name="connsiteX30" fmla="*/ 976313 w 3014663"/>
              <a:gd name="connsiteY30" fmla="*/ 661988 h 1033463"/>
              <a:gd name="connsiteX31" fmla="*/ 938213 w 3014663"/>
              <a:gd name="connsiteY31" fmla="*/ 752475 h 1033463"/>
              <a:gd name="connsiteX32" fmla="*/ 671513 w 3014663"/>
              <a:gd name="connsiteY32" fmla="*/ 738188 h 1033463"/>
              <a:gd name="connsiteX33" fmla="*/ 619125 w 3014663"/>
              <a:gd name="connsiteY33" fmla="*/ 666750 h 1033463"/>
              <a:gd name="connsiteX34" fmla="*/ 371475 w 3014663"/>
              <a:gd name="connsiteY34" fmla="*/ 657225 h 1033463"/>
              <a:gd name="connsiteX35" fmla="*/ 209550 w 3014663"/>
              <a:gd name="connsiteY35" fmla="*/ 995363 h 1033463"/>
              <a:gd name="connsiteX36" fmla="*/ 123825 w 3014663"/>
              <a:gd name="connsiteY36" fmla="*/ 661988 h 1033463"/>
              <a:gd name="connsiteX37" fmla="*/ 0 w 3014663"/>
              <a:gd name="connsiteY37" fmla="*/ 657225 h 10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14663" h="1033463">
                <a:moveTo>
                  <a:pt x="0" y="657225"/>
                </a:moveTo>
                <a:lnTo>
                  <a:pt x="0" y="657225"/>
                </a:lnTo>
                <a:lnTo>
                  <a:pt x="0" y="157163"/>
                </a:lnTo>
                <a:lnTo>
                  <a:pt x="123825" y="661988"/>
                </a:lnTo>
                <a:lnTo>
                  <a:pt x="371475" y="661988"/>
                </a:lnTo>
                <a:lnTo>
                  <a:pt x="461963" y="476250"/>
                </a:lnTo>
                <a:lnTo>
                  <a:pt x="614363" y="661988"/>
                </a:lnTo>
                <a:lnTo>
                  <a:pt x="971550" y="661988"/>
                </a:lnTo>
                <a:lnTo>
                  <a:pt x="1143000" y="257175"/>
                </a:lnTo>
                <a:lnTo>
                  <a:pt x="1366838" y="661988"/>
                </a:lnTo>
                <a:lnTo>
                  <a:pt x="1452563" y="661988"/>
                </a:lnTo>
                <a:lnTo>
                  <a:pt x="1638300" y="0"/>
                </a:lnTo>
                <a:lnTo>
                  <a:pt x="1800225" y="661988"/>
                </a:lnTo>
                <a:lnTo>
                  <a:pt x="2005013" y="661988"/>
                </a:lnTo>
                <a:lnTo>
                  <a:pt x="2100263" y="404813"/>
                </a:lnTo>
                <a:lnTo>
                  <a:pt x="2219325" y="661988"/>
                </a:lnTo>
                <a:lnTo>
                  <a:pt x="2909888" y="661988"/>
                </a:lnTo>
                <a:lnTo>
                  <a:pt x="3014663" y="247650"/>
                </a:lnTo>
                <a:lnTo>
                  <a:pt x="3014663" y="671513"/>
                </a:lnTo>
                <a:lnTo>
                  <a:pt x="2914650" y="661988"/>
                </a:lnTo>
                <a:lnTo>
                  <a:pt x="2819400" y="1033463"/>
                </a:lnTo>
                <a:lnTo>
                  <a:pt x="2552700" y="857250"/>
                </a:lnTo>
                <a:lnTo>
                  <a:pt x="2366963" y="1028700"/>
                </a:lnTo>
                <a:lnTo>
                  <a:pt x="2214563" y="666750"/>
                </a:lnTo>
                <a:lnTo>
                  <a:pt x="2005013" y="657225"/>
                </a:lnTo>
                <a:lnTo>
                  <a:pt x="1881188" y="981075"/>
                </a:lnTo>
                <a:lnTo>
                  <a:pt x="1804988" y="666750"/>
                </a:lnTo>
                <a:lnTo>
                  <a:pt x="1452563" y="661988"/>
                </a:lnTo>
                <a:lnTo>
                  <a:pt x="1423988" y="742950"/>
                </a:lnTo>
                <a:lnTo>
                  <a:pt x="1371600" y="666750"/>
                </a:lnTo>
                <a:lnTo>
                  <a:pt x="976313" y="661988"/>
                </a:lnTo>
                <a:lnTo>
                  <a:pt x="938213" y="752475"/>
                </a:lnTo>
                <a:lnTo>
                  <a:pt x="671513" y="738188"/>
                </a:lnTo>
                <a:lnTo>
                  <a:pt x="619125" y="666750"/>
                </a:lnTo>
                <a:lnTo>
                  <a:pt x="371475" y="657225"/>
                </a:lnTo>
                <a:lnTo>
                  <a:pt x="209550" y="995363"/>
                </a:lnTo>
                <a:lnTo>
                  <a:pt x="123825" y="661988"/>
                </a:lnTo>
                <a:lnTo>
                  <a:pt x="0" y="657225"/>
                </a:lnTo>
                <a:close/>
              </a:path>
            </a:pathLst>
          </a:custGeom>
          <a:pattFill prst="wd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50"/>
          <p:cNvSpPr/>
          <p:nvPr/>
        </p:nvSpPr>
        <p:spPr>
          <a:xfrm>
            <a:off x="6847454" y="4531058"/>
            <a:ext cx="4903267" cy="1483270"/>
          </a:xfrm>
          <a:custGeom>
            <a:avLst/>
            <a:gdLst>
              <a:gd name="connsiteX0" fmla="*/ 0 w 4584357"/>
              <a:gd name="connsiteY0" fmla="*/ 148281 h 1000897"/>
              <a:gd name="connsiteX1" fmla="*/ 321276 w 4584357"/>
              <a:gd name="connsiteY1" fmla="*/ 963827 h 1000897"/>
              <a:gd name="connsiteX2" fmla="*/ 704335 w 4584357"/>
              <a:gd name="connsiteY2" fmla="*/ 457200 h 1000897"/>
              <a:gd name="connsiteX3" fmla="*/ 1037968 w 4584357"/>
              <a:gd name="connsiteY3" fmla="*/ 716692 h 1000897"/>
              <a:gd name="connsiteX4" fmla="*/ 1421027 w 4584357"/>
              <a:gd name="connsiteY4" fmla="*/ 729048 h 1000897"/>
              <a:gd name="connsiteX5" fmla="*/ 1742303 w 4584357"/>
              <a:gd name="connsiteY5" fmla="*/ 247135 h 1000897"/>
              <a:gd name="connsiteX6" fmla="*/ 2162433 w 4584357"/>
              <a:gd name="connsiteY6" fmla="*/ 729048 h 1000897"/>
              <a:gd name="connsiteX7" fmla="*/ 2496065 w 4584357"/>
              <a:gd name="connsiteY7" fmla="*/ 0 h 1000897"/>
              <a:gd name="connsiteX8" fmla="*/ 2866768 w 4584357"/>
              <a:gd name="connsiteY8" fmla="*/ 951470 h 1000897"/>
              <a:gd name="connsiteX9" fmla="*/ 3200400 w 4584357"/>
              <a:gd name="connsiteY9" fmla="*/ 383059 h 1000897"/>
              <a:gd name="connsiteX10" fmla="*/ 3595817 w 4584357"/>
              <a:gd name="connsiteY10" fmla="*/ 988540 h 1000897"/>
              <a:gd name="connsiteX11" fmla="*/ 3880022 w 4584357"/>
              <a:gd name="connsiteY11" fmla="*/ 815546 h 1000897"/>
              <a:gd name="connsiteX12" fmla="*/ 4300152 w 4584357"/>
              <a:gd name="connsiteY12" fmla="*/ 1000897 h 1000897"/>
              <a:gd name="connsiteX13" fmla="*/ 4584357 w 4584357"/>
              <a:gd name="connsiteY13" fmla="*/ 23477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4357" h="1000897">
                <a:moveTo>
                  <a:pt x="0" y="148281"/>
                </a:moveTo>
                <a:lnTo>
                  <a:pt x="321276" y="963827"/>
                </a:lnTo>
                <a:lnTo>
                  <a:pt x="704335" y="457200"/>
                </a:lnTo>
                <a:lnTo>
                  <a:pt x="1037968" y="716692"/>
                </a:lnTo>
                <a:lnTo>
                  <a:pt x="1421027" y="729048"/>
                </a:lnTo>
                <a:lnTo>
                  <a:pt x="1742303" y="247135"/>
                </a:lnTo>
                <a:lnTo>
                  <a:pt x="2162433" y="729048"/>
                </a:lnTo>
                <a:lnTo>
                  <a:pt x="2496065" y="0"/>
                </a:lnTo>
                <a:lnTo>
                  <a:pt x="2866768" y="951470"/>
                </a:lnTo>
                <a:lnTo>
                  <a:pt x="3200400" y="383059"/>
                </a:lnTo>
                <a:lnTo>
                  <a:pt x="3595817" y="988540"/>
                </a:lnTo>
                <a:lnTo>
                  <a:pt x="3880022" y="815546"/>
                </a:lnTo>
                <a:lnTo>
                  <a:pt x="4300152" y="1000897"/>
                </a:lnTo>
                <a:lnTo>
                  <a:pt x="4584357" y="234778"/>
                </a:lnTo>
              </a:path>
            </a:pathLst>
          </a:custGeom>
          <a:ln w="38100">
            <a:solidFill>
              <a:schemeClr val="accent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3" name="Rectangle 52"/>
              <p:cNvSpPr/>
              <p:nvPr/>
            </p:nvSpPr>
            <p:spPr>
              <a:xfrm>
                <a:off x="9704165" y="4525601"/>
                <a:ext cx="23598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accent6">
                                  <a:lumMod val="75000"/>
                                </a:schemeClr>
                              </a:solidFill>
                              <a:latin typeface="Cambria Math" panose="02040503050406030204" pitchFamily="18" charset="0"/>
                            </a:rPr>
                          </m:ctrlPr>
                        </m:sSubPr>
                        <m:e>
                          <m:r>
                            <a:rPr lang="fr-FR" b="1" i="1">
                              <a:solidFill>
                                <a:schemeClr val="accent6">
                                  <a:lumMod val="75000"/>
                                </a:schemeClr>
                              </a:solidFill>
                              <a:latin typeface="Cambria Math" panose="02040503050406030204" pitchFamily="18" charset="0"/>
                            </a:rPr>
                            <m:t>𝒗𝒂𝒓𝒊𝒂𝒏𝒄𝒆</m:t>
                          </m:r>
                          <m:r>
                            <a:rPr lang="fr-FR" b="1" i="1">
                              <a:solidFill>
                                <a:schemeClr val="accent6">
                                  <a:lumMod val="75000"/>
                                </a:schemeClr>
                              </a:solidFill>
                              <a:latin typeface="Cambria Math" panose="02040503050406030204" pitchFamily="18" charset="0"/>
                            </a:rPr>
                            <m:t>(</m:t>
                          </m:r>
                          <m:r>
                            <a:rPr lang="fr-FR" b="1" i="1">
                              <a:solidFill>
                                <a:schemeClr val="accent6">
                                  <a:lumMod val="75000"/>
                                </a:schemeClr>
                              </a:solidFill>
                              <a:latin typeface="Cambria Math" panose="02040503050406030204" pitchFamily="18" charset="0"/>
                            </a:rPr>
                            <m:t>𝒚𝒆𝒂𝒓</m:t>
                          </m:r>
                          <m:r>
                            <a:rPr lang="fr-FR" b="1" i="1">
                              <a:solidFill>
                                <a:schemeClr val="accent6">
                                  <a:lumMod val="75000"/>
                                </a:schemeClr>
                              </a:solidFill>
                              <a:latin typeface="Cambria Math" panose="02040503050406030204" pitchFamily="18" charset="0"/>
                            </a:rPr>
                            <m:t>)</m:t>
                          </m:r>
                        </m:e>
                        <m:sub>
                          <m:r>
                            <a:rPr lang="fr-FR" b="1" i="1">
                              <a:solidFill>
                                <a:schemeClr val="accent6">
                                  <a:lumMod val="75000"/>
                                </a:schemeClr>
                              </a:solidFill>
                              <a:latin typeface="Cambria Math" panose="02040503050406030204" pitchFamily="18" charset="0"/>
                            </a:rPr>
                            <m:t>𝒄𝒍𝒊𝒎</m:t>
                          </m:r>
                        </m:sub>
                      </m:sSub>
                    </m:oMath>
                  </m:oMathPara>
                </a14:m>
                <a:endParaRPr lang="fr-FR" dirty="0">
                  <a:solidFill>
                    <a:schemeClr val="accent6">
                      <a:lumMod val="75000"/>
                    </a:schemeClr>
                  </a:solidFill>
                </a:endParaRPr>
              </a:p>
            </p:txBody>
          </p:sp>
        </mc:Choice>
        <mc:Fallback xmlns="">
          <p:sp>
            <p:nvSpPr>
              <p:cNvPr id="53" name="Rectangle 52"/>
              <p:cNvSpPr>
                <a:spLocks noRot="1" noChangeAspect="1" noMove="1" noResize="1" noEditPoints="1" noAdjustHandles="1" noChangeArrowheads="1" noChangeShapeType="1" noTextEdit="1"/>
              </p:cNvSpPr>
              <p:nvPr/>
            </p:nvSpPr>
            <p:spPr>
              <a:xfrm>
                <a:off x="9704165" y="4525601"/>
                <a:ext cx="2359877" cy="369332"/>
              </a:xfrm>
              <a:prstGeom prst="rect">
                <a:avLst/>
              </a:prstGeom>
              <a:blipFill rotWithShape="1">
                <a:blip r:embed="rId5"/>
                <a:stretch>
                  <a:fillRect b="-11475"/>
                </a:stretch>
              </a:blipFill>
            </p:spPr>
            <p:txBody>
              <a:bodyPr/>
              <a:lstStyle/>
              <a:p>
                <a:r>
                  <a:rPr lang="fr-FR">
                    <a:noFill/>
                  </a:rPr>
                  <a:t> </a:t>
                </a:r>
              </a:p>
            </p:txBody>
          </p:sp>
        </mc:Fallback>
      </mc:AlternateContent>
      <p:pic>
        <p:nvPicPr>
          <p:cNvPr id="7171"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6556" y="4948237"/>
            <a:ext cx="4945062" cy="82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Connecteur droit 51"/>
          <p:cNvCxnSpPr/>
          <p:nvPr/>
        </p:nvCxnSpPr>
        <p:spPr>
          <a:xfrm>
            <a:off x="6843722" y="5485660"/>
            <a:ext cx="4907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7"/>
          <a:stretch>
            <a:fillRect/>
          </a:stretch>
        </p:blipFill>
        <p:spPr>
          <a:xfrm>
            <a:off x="136905" y="2270624"/>
            <a:ext cx="4709159" cy="3088038"/>
          </a:xfrm>
          <a:prstGeom prst="rect">
            <a:avLst/>
          </a:prstGeom>
        </p:spPr>
      </p:pic>
      <p:cxnSp>
        <p:nvCxnSpPr>
          <p:cNvPr id="78" name="Connecteur droit avec flèche 77"/>
          <p:cNvCxnSpPr/>
          <p:nvPr/>
        </p:nvCxnSpPr>
        <p:spPr>
          <a:xfrm flipV="1">
            <a:off x="6843722" y="4137660"/>
            <a:ext cx="0" cy="2267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rot="16200000">
            <a:off x="5531403" y="5118293"/>
            <a:ext cx="2203808" cy="369332"/>
          </a:xfrm>
          <a:prstGeom prst="rect">
            <a:avLst/>
          </a:prstGeom>
          <a:noFill/>
        </p:spPr>
        <p:txBody>
          <a:bodyPr wrap="none" rtlCol="0">
            <a:spAutoFit/>
          </a:bodyPr>
          <a:lstStyle/>
          <a:p>
            <a:r>
              <a:rPr lang="fr-FR" dirty="0" err="1" smtClean="0"/>
              <a:t>Random</a:t>
            </a:r>
            <a:r>
              <a:rPr lang="fr-FR" dirty="0" smtClean="0"/>
              <a:t> </a:t>
            </a:r>
            <a:r>
              <a:rPr lang="fr-FR" dirty="0" err="1" smtClean="0"/>
              <a:t>effect</a:t>
            </a:r>
            <a:r>
              <a:rPr lang="fr-FR" dirty="0" smtClean="0"/>
              <a:t> values</a:t>
            </a:r>
            <a:endParaRPr lang="fr-FR" dirty="0"/>
          </a:p>
        </p:txBody>
      </p:sp>
      <p:pic>
        <p:nvPicPr>
          <p:cNvPr id="3" name="Image 2"/>
          <p:cNvPicPr>
            <a:picLocks noChangeAspect="1"/>
          </p:cNvPicPr>
          <p:nvPr/>
        </p:nvPicPr>
        <p:blipFill>
          <a:blip r:embed="rId8"/>
          <a:stretch>
            <a:fillRect/>
          </a:stretch>
        </p:blipFill>
        <p:spPr>
          <a:xfrm>
            <a:off x="6315959" y="2236269"/>
            <a:ext cx="4795976" cy="1761690"/>
          </a:xfrm>
          <a:prstGeom prst="rect">
            <a:avLst/>
          </a:prstGeom>
        </p:spPr>
      </p:pic>
    </p:spTree>
    <p:extLst>
      <p:ext uri="{BB962C8B-B14F-4D97-AF65-F5344CB8AC3E}">
        <p14:creationId xmlns:p14="http://schemas.microsoft.com/office/powerpoint/2010/main" val="2282285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Synchronie entre espèces pour la survie interannuelle</a:t>
            </a: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Ré</a:t>
            </a:r>
            <a:r>
              <a:rPr lang="fr-FR" dirty="0" smtClean="0"/>
              <a:t>sultats</a:t>
            </a:r>
            <a:endParaRPr lang="fr-FR" dirty="0"/>
          </a:p>
        </p:txBody>
      </p:sp>
      <p:pic>
        <p:nvPicPr>
          <p:cNvPr id="8194" name="Picture 2" descr="C:\Users\Laignel\Documents\Manon YNHM\Rplot02.jpeg"/>
          <p:cNvPicPr>
            <a:picLocks noChangeAspect="1" noChangeArrowheads="1"/>
          </p:cNvPicPr>
          <p:nvPr/>
        </p:nvPicPr>
        <p:blipFill rotWithShape="1">
          <a:blip r:embed="rId2">
            <a:extLst>
              <a:ext uri="{28A0092B-C50C-407E-A947-70E740481C1C}">
                <a14:useLocalDpi xmlns:a14="http://schemas.microsoft.com/office/drawing/2010/main" val="0"/>
              </a:ext>
            </a:extLst>
          </a:blip>
          <a:srcRect t="12990" r="5580" b="2480"/>
          <a:stretch/>
        </p:blipFill>
        <p:spPr bwMode="auto">
          <a:xfrm>
            <a:off x="2" y="2339688"/>
            <a:ext cx="6322961" cy="451831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rotWithShape="1">
          <a:blip r:embed="rId3" cstate="screen">
            <a:extLst>
              <a:ext uri="{28A0092B-C50C-407E-A947-70E740481C1C}">
                <a14:useLocalDpi xmlns:a14="http://schemas.microsoft.com/office/drawing/2010/main"/>
              </a:ext>
            </a:extLst>
          </a:blip>
          <a:srcRect l="1378" t="50256" r="40882" b="46496"/>
          <a:stretch/>
        </p:blipFill>
        <p:spPr>
          <a:xfrm>
            <a:off x="2655803" y="2510435"/>
            <a:ext cx="3414934" cy="341494"/>
          </a:xfrm>
          <a:prstGeom prst="rect">
            <a:avLst/>
          </a:prstGeom>
        </p:spPr>
      </p:pic>
    </p:spTree>
    <p:extLst>
      <p:ext uri="{BB962C8B-B14F-4D97-AF65-F5344CB8AC3E}">
        <p14:creationId xmlns:p14="http://schemas.microsoft.com/office/powerpoint/2010/main" val="683024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Synchronie entre espèces pour la survie interannuelle</a:t>
            </a: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Résultats</a:t>
            </a:r>
            <a:endParaRPr lang="fr-FR" dirty="0"/>
          </a:p>
        </p:txBody>
      </p:sp>
      <p:pic>
        <p:nvPicPr>
          <p:cNvPr id="8194" name="Picture 2" descr="C:\Users\Laignel\Documents\Manon YNHM\Rplot02.jpeg"/>
          <p:cNvPicPr>
            <a:picLocks noChangeAspect="1" noChangeArrowheads="1"/>
          </p:cNvPicPr>
          <p:nvPr/>
        </p:nvPicPr>
        <p:blipFill rotWithShape="1">
          <a:blip r:embed="rId2">
            <a:extLst>
              <a:ext uri="{28A0092B-C50C-407E-A947-70E740481C1C}">
                <a14:useLocalDpi xmlns:a14="http://schemas.microsoft.com/office/drawing/2010/main" val="0"/>
              </a:ext>
            </a:extLst>
          </a:blip>
          <a:srcRect t="12990" r="5580" b="2480"/>
          <a:stretch/>
        </p:blipFill>
        <p:spPr bwMode="auto">
          <a:xfrm>
            <a:off x="3" y="2339688"/>
            <a:ext cx="5090462" cy="3637583"/>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rotWithShape="1">
          <a:blip r:embed="rId3" cstate="screen">
            <a:extLst>
              <a:ext uri="{28A0092B-C50C-407E-A947-70E740481C1C}">
                <a14:useLocalDpi xmlns:a14="http://schemas.microsoft.com/office/drawing/2010/main"/>
              </a:ext>
            </a:extLst>
          </a:blip>
          <a:srcRect l="1378" t="50256" r="40882" b="46496"/>
          <a:stretch/>
        </p:blipFill>
        <p:spPr>
          <a:xfrm>
            <a:off x="1675531" y="2504145"/>
            <a:ext cx="3414934" cy="341494"/>
          </a:xfrm>
          <a:prstGeom prst="rect">
            <a:avLst/>
          </a:prstGeom>
        </p:spPr>
      </p:pic>
      <p:pic>
        <p:nvPicPr>
          <p:cNvPr id="8" name="Picture 3" descr="C:\Users\Laignel\Documents\Manon YNHM\Rplot03.jpeg"/>
          <p:cNvPicPr>
            <a:picLocks noChangeAspect="1" noChangeArrowheads="1"/>
          </p:cNvPicPr>
          <p:nvPr/>
        </p:nvPicPr>
        <p:blipFill rotWithShape="1">
          <a:blip r:embed="rId4">
            <a:extLst>
              <a:ext uri="{28A0092B-C50C-407E-A947-70E740481C1C}">
                <a14:useLocalDpi xmlns:a14="http://schemas.microsoft.com/office/drawing/2010/main" val="0"/>
              </a:ext>
            </a:extLst>
          </a:blip>
          <a:srcRect t="30252" r="5549" b="2634"/>
          <a:stretch/>
        </p:blipFill>
        <p:spPr bwMode="auto">
          <a:xfrm>
            <a:off x="5148328" y="2065872"/>
            <a:ext cx="4341313" cy="246224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9" name="Picture 4" descr="C:\Users\Laignel\Documents\Manon YNHM\Rplot04.jpeg"/>
          <p:cNvPicPr>
            <a:picLocks noChangeAspect="1" noChangeArrowheads="1"/>
          </p:cNvPicPr>
          <p:nvPr/>
        </p:nvPicPr>
        <p:blipFill rotWithShape="1">
          <a:blip r:embed="rId5">
            <a:extLst>
              <a:ext uri="{28A0092B-C50C-407E-A947-70E740481C1C}">
                <a14:useLocalDpi xmlns:a14="http://schemas.microsoft.com/office/drawing/2010/main" val="0"/>
              </a:ext>
            </a:extLst>
          </a:blip>
          <a:srcRect t="29393" r="5648" b="2798"/>
          <a:stretch/>
        </p:blipFill>
        <p:spPr bwMode="auto">
          <a:xfrm>
            <a:off x="5315214" y="4420385"/>
            <a:ext cx="4249327" cy="243761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ectangle 9"/>
              <p:cNvSpPr/>
              <p:nvPr/>
            </p:nvSpPr>
            <p:spPr>
              <a:xfrm>
                <a:off x="6875411" y="2134813"/>
                <a:ext cx="2561150" cy="369332"/>
              </a:xfrm>
              <a:prstGeom prst="rect">
                <a:avLst/>
              </a:prstGeom>
            </p:spPr>
            <p:txBody>
              <a:bodyPr wrap="none">
                <a:spAutoFit/>
              </a:bodyPr>
              <a:lstStyle/>
              <a:p>
                <a14:m>
                  <m:oMath xmlns:m="http://schemas.openxmlformats.org/officeDocument/2006/math">
                    <m:r>
                      <a:rPr lang="fr-FR" b="1" i="1">
                        <a:solidFill>
                          <a:schemeClr val="accent4">
                            <a:lumMod val="75000"/>
                          </a:schemeClr>
                        </a:solidFill>
                        <a:latin typeface="Cambria Math" panose="02040503050406030204" pitchFamily="18" charset="0"/>
                      </a:rPr>
                      <m:t>𝒗𝒂𝒓𝒊𝒂𝒏𝒄𝒆</m:t>
                    </m:r>
                    <m:d>
                      <m:dPr>
                        <m:ctrlPr>
                          <a:rPr lang="fr-FR" b="1" i="1">
                            <a:solidFill>
                              <a:schemeClr val="accent4">
                                <a:lumMod val="75000"/>
                              </a:schemeClr>
                            </a:solidFill>
                            <a:latin typeface="Cambria Math" panose="02040503050406030204" pitchFamily="18" charset="0"/>
                          </a:rPr>
                        </m:ctrlPr>
                      </m:dPr>
                      <m:e>
                        <m:r>
                          <a:rPr lang="fr-FR" b="1" i="1">
                            <a:solidFill>
                              <a:schemeClr val="accent4">
                                <a:lumMod val="75000"/>
                              </a:schemeClr>
                            </a:solidFill>
                            <a:latin typeface="Cambria Math" panose="02040503050406030204" pitchFamily="18" charset="0"/>
                          </a:rPr>
                          <m:t>𝒚𝒆𝒂𝒓</m:t>
                        </m:r>
                      </m:e>
                    </m:d>
                  </m:oMath>
                </a14:m>
                <a:r>
                  <a:rPr lang="fr-FR" dirty="0" smtClean="0"/>
                  <a:t> = 0.99</a:t>
                </a:r>
                <a:endParaRPr lang="fr-FR" dirty="0"/>
              </a:p>
            </p:txBody>
          </p:sp>
        </mc:Choice>
        <mc:Fallback xmlns="">
          <p:sp>
            <p:nvSpPr>
              <p:cNvPr id="10" name="Rectangle 9"/>
              <p:cNvSpPr>
                <a:spLocks noRot="1" noChangeAspect="1" noMove="1" noResize="1" noEditPoints="1" noAdjustHandles="1" noChangeArrowheads="1" noChangeShapeType="1" noTextEdit="1"/>
              </p:cNvSpPr>
              <p:nvPr/>
            </p:nvSpPr>
            <p:spPr>
              <a:xfrm>
                <a:off x="6875411" y="2134813"/>
                <a:ext cx="2561150" cy="369332"/>
              </a:xfrm>
              <a:prstGeom prst="rect">
                <a:avLst/>
              </a:prstGeom>
              <a:blipFill rotWithShape="0">
                <a:blip r:embed="rId6"/>
                <a:stretch>
                  <a:fillRect t="-8197" r="-1190"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946503" y="4442656"/>
                <a:ext cx="3490058" cy="369332"/>
              </a:xfrm>
              <a:prstGeom prst="rect">
                <a:avLst/>
              </a:prstGeom>
            </p:spPr>
            <p:txBody>
              <a:bodyPr wrap="none">
                <a:spAutoFit/>
              </a:bodyPr>
              <a:lstStyle/>
              <a:p>
                <a14:m>
                  <m:oMath xmlns:m="http://schemas.openxmlformats.org/officeDocument/2006/math">
                    <m:r>
                      <a:rPr lang="fr-FR" b="1" i="1">
                        <a:solidFill>
                          <a:schemeClr val="accent2"/>
                        </a:solidFill>
                        <a:latin typeface="Cambria Math" panose="02040503050406030204" pitchFamily="18" charset="0"/>
                      </a:rPr>
                      <m:t>𝒗𝒂𝒓𝒊𝒂𝒏𝒄𝒆</m:t>
                    </m:r>
                    <m:r>
                      <a:rPr lang="fr-FR" b="1" i="1">
                        <a:solidFill>
                          <a:schemeClr val="accent2"/>
                        </a:solidFill>
                        <a:latin typeface="Cambria Math" panose="02040503050406030204" pitchFamily="18" charset="0"/>
                      </a:rPr>
                      <m:t>(</m:t>
                    </m:r>
                    <m:r>
                      <a:rPr lang="fr-FR" b="1" i="1">
                        <a:solidFill>
                          <a:schemeClr val="accent2"/>
                        </a:solidFill>
                        <a:latin typeface="Cambria Math" panose="02040503050406030204" pitchFamily="18" charset="0"/>
                      </a:rPr>
                      <m:t>𝒚𝒆𝒂𝒓</m:t>
                    </m:r>
                    <m:r>
                      <a:rPr lang="fr-FR" b="1" i="1">
                        <a:solidFill>
                          <a:schemeClr val="accent2"/>
                        </a:solidFill>
                        <a:latin typeface="Cambria Math" panose="02040503050406030204" pitchFamily="18" charset="0"/>
                      </a:rPr>
                      <m:t>:</m:t>
                    </m:r>
                    <m:r>
                      <a:rPr lang="fr-FR" b="1" i="1">
                        <a:solidFill>
                          <a:schemeClr val="accent2"/>
                        </a:solidFill>
                        <a:latin typeface="Cambria Math" panose="02040503050406030204" pitchFamily="18" charset="0"/>
                      </a:rPr>
                      <m:t>𝒔𝒑𝒆𝒄𝒊𝒆𝒔</m:t>
                    </m:r>
                    <m:r>
                      <a:rPr lang="fr-FR" b="1" i="1">
                        <a:solidFill>
                          <a:schemeClr val="accent2"/>
                        </a:solidFill>
                        <a:latin typeface="Cambria Math" panose="02040503050406030204" pitchFamily="18" charset="0"/>
                      </a:rPr>
                      <m:t>)</m:t>
                    </m:r>
                  </m:oMath>
                </a14:m>
                <a:r>
                  <a:rPr lang="fr-FR" dirty="0" smtClean="0"/>
                  <a:t> = 0.25</a:t>
                </a:r>
                <a:endParaRPr lang="fr-FR" dirty="0"/>
              </a:p>
            </p:txBody>
          </p:sp>
        </mc:Choice>
        <mc:Fallback xmlns="">
          <p:sp>
            <p:nvSpPr>
              <p:cNvPr id="11" name="Rectangle 10"/>
              <p:cNvSpPr>
                <a:spLocks noRot="1" noChangeAspect="1" noMove="1" noResize="1" noEditPoints="1" noAdjustHandles="1" noChangeArrowheads="1" noChangeShapeType="1" noTextEdit="1"/>
              </p:cNvSpPr>
              <p:nvPr/>
            </p:nvSpPr>
            <p:spPr>
              <a:xfrm>
                <a:off x="5946503" y="4442656"/>
                <a:ext cx="3490058" cy="369332"/>
              </a:xfrm>
              <a:prstGeom prst="rect">
                <a:avLst/>
              </a:prstGeom>
              <a:blipFill rotWithShape="0">
                <a:blip r:embed="rId7"/>
                <a:stretch>
                  <a:fillRect t="-10000" r="-698" b="-26667"/>
                </a:stretch>
              </a:blipFill>
            </p:spPr>
            <p:txBody>
              <a:bodyPr/>
              <a:lstStyle/>
              <a:p>
                <a:r>
                  <a:rPr lang="fr-FR">
                    <a:noFill/>
                  </a:rPr>
                  <a:t> </a:t>
                </a:r>
              </a:p>
            </p:txBody>
          </p:sp>
        </mc:Fallback>
      </mc:AlternateContent>
    </p:spTree>
    <p:extLst>
      <p:ext uri="{BB962C8B-B14F-4D97-AF65-F5344CB8AC3E}">
        <p14:creationId xmlns:p14="http://schemas.microsoft.com/office/powerpoint/2010/main" val="1385345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Synchronie entre espèces pour la survie interannuelle</a:t>
            </a: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Ré</a:t>
            </a:r>
            <a:r>
              <a:rPr lang="fr-FR" dirty="0" smtClean="0"/>
              <a:t>sultats</a:t>
            </a:r>
            <a:endParaRPr lang="fr-FR" dirty="0"/>
          </a:p>
        </p:txBody>
      </p:sp>
      <p:pic>
        <p:nvPicPr>
          <p:cNvPr id="8194" name="Picture 2" descr="C:\Users\Laignel\Documents\Manon YNHM\Rplot02.jpeg"/>
          <p:cNvPicPr>
            <a:picLocks noChangeAspect="1" noChangeArrowheads="1"/>
          </p:cNvPicPr>
          <p:nvPr/>
        </p:nvPicPr>
        <p:blipFill rotWithShape="1">
          <a:blip r:embed="rId2">
            <a:extLst>
              <a:ext uri="{28A0092B-C50C-407E-A947-70E740481C1C}">
                <a14:useLocalDpi xmlns:a14="http://schemas.microsoft.com/office/drawing/2010/main" val="0"/>
              </a:ext>
            </a:extLst>
          </a:blip>
          <a:srcRect t="12990" r="5580" b="2480"/>
          <a:stretch/>
        </p:blipFill>
        <p:spPr bwMode="auto">
          <a:xfrm>
            <a:off x="3" y="2339688"/>
            <a:ext cx="5090462" cy="3637583"/>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rotWithShape="1">
          <a:blip r:embed="rId3" cstate="screen">
            <a:extLst>
              <a:ext uri="{28A0092B-C50C-407E-A947-70E740481C1C}">
                <a14:useLocalDpi xmlns:a14="http://schemas.microsoft.com/office/drawing/2010/main"/>
              </a:ext>
            </a:extLst>
          </a:blip>
          <a:srcRect l="1378" t="50256" r="40882" b="46496"/>
          <a:stretch/>
        </p:blipFill>
        <p:spPr>
          <a:xfrm>
            <a:off x="1675531" y="2504145"/>
            <a:ext cx="3414934" cy="341494"/>
          </a:xfrm>
          <a:prstGeom prst="rect">
            <a:avLst/>
          </a:prstGeom>
        </p:spPr>
      </p:pic>
      <p:pic>
        <p:nvPicPr>
          <p:cNvPr id="8" name="Picture 3" descr="C:\Users\Laignel\Documents\Manon YNHM\Rplot03.jpeg"/>
          <p:cNvPicPr>
            <a:picLocks noChangeAspect="1" noChangeArrowheads="1"/>
          </p:cNvPicPr>
          <p:nvPr/>
        </p:nvPicPr>
        <p:blipFill rotWithShape="1">
          <a:blip r:embed="rId4">
            <a:extLst>
              <a:ext uri="{28A0092B-C50C-407E-A947-70E740481C1C}">
                <a14:useLocalDpi xmlns:a14="http://schemas.microsoft.com/office/drawing/2010/main" val="0"/>
              </a:ext>
            </a:extLst>
          </a:blip>
          <a:srcRect t="30252" r="5549" b="2634"/>
          <a:stretch/>
        </p:blipFill>
        <p:spPr bwMode="auto">
          <a:xfrm>
            <a:off x="5148328" y="2065872"/>
            <a:ext cx="4341313" cy="246224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9" name="Picture 4" descr="C:\Users\Laignel\Documents\Manon YNHM\Rplot04.jpeg"/>
          <p:cNvPicPr>
            <a:picLocks noChangeAspect="1" noChangeArrowheads="1"/>
          </p:cNvPicPr>
          <p:nvPr/>
        </p:nvPicPr>
        <p:blipFill rotWithShape="1">
          <a:blip r:embed="rId5">
            <a:extLst>
              <a:ext uri="{28A0092B-C50C-407E-A947-70E740481C1C}">
                <a14:useLocalDpi xmlns:a14="http://schemas.microsoft.com/office/drawing/2010/main" val="0"/>
              </a:ext>
            </a:extLst>
          </a:blip>
          <a:srcRect t="29393" r="5648" b="2798"/>
          <a:stretch/>
        </p:blipFill>
        <p:spPr bwMode="auto">
          <a:xfrm>
            <a:off x="5315214" y="4420385"/>
            <a:ext cx="4249327" cy="243761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ectangle 9"/>
              <p:cNvSpPr/>
              <p:nvPr/>
            </p:nvSpPr>
            <p:spPr>
              <a:xfrm>
                <a:off x="6875411" y="2134813"/>
                <a:ext cx="2561150" cy="369332"/>
              </a:xfrm>
              <a:prstGeom prst="rect">
                <a:avLst/>
              </a:prstGeom>
            </p:spPr>
            <p:txBody>
              <a:bodyPr wrap="none">
                <a:spAutoFit/>
              </a:bodyPr>
              <a:lstStyle/>
              <a:p>
                <a14:m>
                  <m:oMath xmlns:m="http://schemas.openxmlformats.org/officeDocument/2006/math">
                    <m:r>
                      <a:rPr lang="fr-FR" b="1" i="1">
                        <a:solidFill>
                          <a:schemeClr val="accent4">
                            <a:lumMod val="75000"/>
                          </a:schemeClr>
                        </a:solidFill>
                        <a:latin typeface="Cambria Math" panose="02040503050406030204" pitchFamily="18" charset="0"/>
                      </a:rPr>
                      <m:t>𝒗𝒂𝒓𝒊𝒂𝒏𝒄𝒆</m:t>
                    </m:r>
                    <m:d>
                      <m:dPr>
                        <m:ctrlPr>
                          <a:rPr lang="fr-FR" b="1" i="1">
                            <a:solidFill>
                              <a:schemeClr val="accent4">
                                <a:lumMod val="75000"/>
                              </a:schemeClr>
                            </a:solidFill>
                            <a:latin typeface="Cambria Math" panose="02040503050406030204" pitchFamily="18" charset="0"/>
                          </a:rPr>
                        </m:ctrlPr>
                      </m:dPr>
                      <m:e>
                        <m:r>
                          <a:rPr lang="fr-FR" b="1" i="1">
                            <a:solidFill>
                              <a:schemeClr val="accent4">
                                <a:lumMod val="75000"/>
                              </a:schemeClr>
                            </a:solidFill>
                            <a:latin typeface="Cambria Math" panose="02040503050406030204" pitchFamily="18" charset="0"/>
                          </a:rPr>
                          <m:t>𝒚𝒆𝒂𝒓</m:t>
                        </m:r>
                      </m:e>
                    </m:d>
                  </m:oMath>
                </a14:m>
                <a:r>
                  <a:rPr lang="fr-FR" dirty="0" smtClean="0"/>
                  <a:t> = 0.99</a:t>
                </a:r>
                <a:endParaRPr lang="fr-FR" dirty="0"/>
              </a:p>
            </p:txBody>
          </p:sp>
        </mc:Choice>
        <mc:Fallback xmlns="">
          <p:sp>
            <p:nvSpPr>
              <p:cNvPr id="10" name="Rectangle 9"/>
              <p:cNvSpPr>
                <a:spLocks noRot="1" noChangeAspect="1" noMove="1" noResize="1" noEditPoints="1" noAdjustHandles="1" noChangeArrowheads="1" noChangeShapeType="1" noTextEdit="1"/>
              </p:cNvSpPr>
              <p:nvPr/>
            </p:nvSpPr>
            <p:spPr>
              <a:xfrm>
                <a:off x="6875411" y="2134813"/>
                <a:ext cx="2561150" cy="369332"/>
              </a:xfrm>
              <a:prstGeom prst="rect">
                <a:avLst/>
              </a:prstGeom>
              <a:blipFill rotWithShape="0">
                <a:blip r:embed="rId6"/>
                <a:stretch>
                  <a:fillRect t="-8197" r="-1190"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946503" y="4442656"/>
                <a:ext cx="3490058" cy="369332"/>
              </a:xfrm>
              <a:prstGeom prst="rect">
                <a:avLst/>
              </a:prstGeom>
            </p:spPr>
            <p:txBody>
              <a:bodyPr wrap="none">
                <a:spAutoFit/>
              </a:bodyPr>
              <a:lstStyle/>
              <a:p>
                <a14:m>
                  <m:oMath xmlns:m="http://schemas.openxmlformats.org/officeDocument/2006/math">
                    <m:r>
                      <a:rPr lang="fr-FR" b="1" i="1">
                        <a:solidFill>
                          <a:schemeClr val="accent2"/>
                        </a:solidFill>
                        <a:latin typeface="Cambria Math" panose="02040503050406030204" pitchFamily="18" charset="0"/>
                      </a:rPr>
                      <m:t>𝒗𝒂𝒓𝒊𝒂𝒏𝒄𝒆</m:t>
                    </m:r>
                    <m:r>
                      <a:rPr lang="fr-FR" b="1" i="1">
                        <a:solidFill>
                          <a:schemeClr val="accent2"/>
                        </a:solidFill>
                        <a:latin typeface="Cambria Math" panose="02040503050406030204" pitchFamily="18" charset="0"/>
                      </a:rPr>
                      <m:t>(</m:t>
                    </m:r>
                    <m:r>
                      <a:rPr lang="fr-FR" b="1" i="1">
                        <a:solidFill>
                          <a:schemeClr val="accent2"/>
                        </a:solidFill>
                        <a:latin typeface="Cambria Math" panose="02040503050406030204" pitchFamily="18" charset="0"/>
                      </a:rPr>
                      <m:t>𝒚𝒆𝒂𝒓</m:t>
                    </m:r>
                    <m:r>
                      <a:rPr lang="fr-FR" b="1" i="1">
                        <a:solidFill>
                          <a:schemeClr val="accent2"/>
                        </a:solidFill>
                        <a:latin typeface="Cambria Math" panose="02040503050406030204" pitchFamily="18" charset="0"/>
                      </a:rPr>
                      <m:t>:</m:t>
                    </m:r>
                    <m:r>
                      <a:rPr lang="fr-FR" b="1" i="1">
                        <a:solidFill>
                          <a:schemeClr val="accent2"/>
                        </a:solidFill>
                        <a:latin typeface="Cambria Math" panose="02040503050406030204" pitchFamily="18" charset="0"/>
                      </a:rPr>
                      <m:t>𝒔𝒑𝒆𝒄𝒊𝒆𝒔</m:t>
                    </m:r>
                    <m:r>
                      <a:rPr lang="fr-FR" b="1" i="1">
                        <a:solidFill>
                          <a:schemeClr val="accent2"/>
                        </a:solidFill>
                        <a:latin typeface="Cambria Math" panose="02040503050406030204" pitchFamily="18" charset="0"/>
                      </a:rPr>
                      <m:t>)</m:t>
                    </m:r>
                  </m:oMath>
                </a14:m>
                <a:r>
                  <a:rPr lang="fr-FR" dirty="0" smtClean="0"/>
                  <a:t> = 0.25</a:t>
                </a:r>
                <a:endParaRPr lang="fr-FR" dirty="0"/>
              </a:p>
            </p:txBody>
          </p:sp>
        </mc:Choice>
        <mc:Fallback xmlns="">
          <p:sp>
            <p:nvSpPr>
              <p:cNvPr id="11" name="Rectangle 10"/>
              <p:cNvSpPr>
                <a:spLocks noRot="1" noChangeAspect="1" noMove="1" noResize="1" noEditPoints="1" noAdjustHandles="1" noChangeArrowheads="1" noChangeShapeType="1" noTextEdit="1"/>
              </p:cNvSpPr>
              <p:nvPr/>
            </p:nvSpPr>
            <p:spPr>
              <a:xfrm>
                <a:off x="5946503" y="4442656"/>
                <a:ext cx="3490058" cy="369332"/>
              </a:xfrm>
              <a:prstGeom prst="rect">
                <a:avLst/>
              </a:prstGeom>
              <a:blipFill rotWithShape="0">
                <a:blip r:embed="rId7"/>
                <a:stretch>
                  <a:fillRect t="-10000" r="-698" b="-26667"/>
                </a:stretch>
              </a:blipFill>
            </p:spPr>
            <p:txBody>
              <a:bodyPr/>
              <a:lstStyle/>
              <a:p>
                <a:r>
                  <a:rPr lang="fr-FR">
                    <a:noFill/>
                  </a:rPr>
                  <a:t> </a:t>
                </a:r>
              </a:p>
            </p:txBody>
          </p:sp>
        </mc:Fallback>
      </mc:AlternateContent>
      <p:sp>
        <p:nvSpPr>
          <p:cNvPr id="12" name="ZoneTexte 11"/>
          <p:cNvSpPr txBox="1"/>
          <p:nvPr/>
        </p:nvSpPr>
        <p:spPr>
          <a:xfrm>
            <a:off x="9731427" y="3266223"/>
            <a:ext cx="2385416" cy="2862322"/>
          </a:xfrm>
          <a:prstGeom prst="rect">
            <a:avLst/>
          </a:prstGeom>
          <a:noFill/>
          <a:ln>
            <a:solidFill>
              <a:schemeClr val="tx1"/>
            </a:solidFill>
          </a:ln>
        </p:spPr>
        <p:txBody>
          <a:bodyPr wrap="square" rtlCol="0">
            <a:spAutoFit/>
          </a:bodyPr>
          <a:lstStyle/>
          <a:p>
            <a:pPr algn="ctr"/>
            <a:r>
              <a:rPr lang="fr-FR" sz="3600" b="1" dirty="0" smtClean="0">
                <a:solidFill>
                  <a:srgbClr val="C00000"/>
                </a:solidFill>
              </a:rPr>
              <a:t>ICC = 80</a:t>
            </a:r>
            <a:r>
              <a:rPr lang="fr-FR" sz="3600" b="1" dirty="0">
                <a:solidFill>
                  <a:srgbClr val="C00000"/>
                </a:solidFill>
              </a:rPr>
              <a:t>% </a:t>
            </a:r>
            <a:r>
              <a:rPr lang="fr-FR" sz="3600" b="1" dirty="0" smtClean="0">
                <a:solidFill>
                  <a:srgbClr val="C00000"/>
                </a:solidFill>
              </a:rPr>
              <a:t>de synchronie entre espèces</a:t>
            </a:r>
            <a:endParaRPr lang="fr-FR" sz="3600" b="1" dirty="0" smtClean="0">
              <a:solidFill>
                <a:srgbClr val="C00000"/>
              </a:solidFill>
            </a:endParaRPr>
          </a:p>
        </p:txBody>
      </p:sp>
    </p:spTree>
    <p:extLst>
      <p:ext uri="{BB962C8B-B14F-4D97-AF65-F5344CB8AC3E}">
        <p14:creationId xmlns:p14="http://schemas.microsoft.com/office/powerpoint/2010/main" val="654596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Influence saisonnière du climat pour les espèces sédentaires</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038391718"/>
              </p:ext>
            </p:extLst>
          </p:nvPr>
        </p:nvGraphicFramePr>
        <p:xfrm>
          <a:off x="1831261" y="2511412"/>
          <a:ext cx="3594008" cy="3891060"/>
        </p:xfrm>
        <a:graphic>
          <a:graphicData uri="http://schemas.openxmlformats.org/drawingml/2006/table">
            <a:tbl>
              <a:tblPr firstRow="1" firstCol="1" bandRow="1">
                <a:tableStyleId>{5C22544A-7EE6-4342-B048-85BDC9FD1C3A}</a:tableStyleId>
              </a:tblPr>
              <a:tblGrid>
                <a:gridCol w="1797004"/>
                <a:gridCol w="1797004"/>
              </a:tblGrid>
              <a:tr h="432340">
                <a:tc>
                  <a:txBody>
                    <a:bodyPr/>
                    <a:lstStyle/>
                    <a:p>
                      <a:pP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Variables</a:t>
                      </a:r>
                      <a:r>
                        <a:rPr lang="fr-FR" sz="1800" baseline="0" dirty="0" smtClean="0">
                          <a:effectLst/>
                          <a:latin typeface="Calibri" panose="020F0502020204030204" pitchFamily="34" charset="0"/>
                          <a:ea typeface="Calibri" panose="020F0502020204030204" pitchFamily="34" charset="0"/>
                          <a:cs typeface="Times New Roman" panose="02020603050405020304" pitchFamily="18" charset="0"/>
                        </a:rPr>
                        <a:t> clim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l" defTabSz="914400" rtl="0" eaLnBrk="1" latinLnBrk="0" hangingPunct="1">
                        <a:lnSpc>
                          <a:spcPct val="107000"/>
                        </a:lnSpc>
                        <a:spcAft>
                          <a:spcPts val="0"/>
                        </a:spcAft>
                      </a:pPr>
                      <a:r>
                        <a:rPr lang="fr-FR" sz="18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Effet </a:t>
                      </a:r>
                      <a:r>
                        <a:rPr lang="fr-FR" sz="18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+ 95% CI</a:t>
                      </a:r>
                      <a:endParaRPr lang="fr-FR" sz="18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32340">
                <a:tc>
                  <a:txBody>
                    <a:bodyPr/>
                    <a:lstStyle/>
                    <a:p>
                      <a:pPr>
                        <a:lnSpc>
                          <a:spcPct val="107000"/>
                        </a:lnSpc>
                        <a:spcAft>
                          <a:spcPts val="0"/>
                        </a:spcAft>
                      </a:pPr>
                      <a:r>
                        <a:rPr lang="en-US" sz="1800" dirty="0">
                          <a:solidFill>
                            <a:schemeClr val="accent1">
                              <a:lumMod val="60000"/>
                              <a:lumOff val="40000"/>
                            </a:schemeClr>
                          </a:solidFill>
                          <a:effectLst/>
                        </a:rPr>
                        <a:t>Temperature</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-0.03 (-0.09, 0.02)</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dirty="0">
                          <a:solidFill>
                            <a:schemeClr val="accent1">
                              <a:lumMod val="60000"/>
                              <a:lumOff val="40000"/>
                            </a:schemeClr>
                          </a:solidFill>
                          <a:effectLst/>
                        </a:rPr>
                        <a:t>Temperature²</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0.00 (-0.03, 0.02)</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dirty="0">
                          <a:solidFill>
                            <a:schemeClr val="accent1">
                              <a:lumMod val="60000"/>
                              <a:lumOff val="40000"/>
                            </a:schemeClr>
                          </a:solidFill>
                          <a:effectLst/>
                        </a:rPr>
                        <a:t>Precipitations</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0.00 (-0.04, 0.04)</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dirty="0">
                          <a:solidFill>
                            <a:schemeClr val="accent1">
                              <a:lumMod val="60000"/>
                              <a:lumOff val="40000"/>
                            </a:schemeClr>
                          </a:solidFill>
                          <a:effectLst/>
                        </a:rPr>
                        <a:t>Precipitations²</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0.01 (-0.02, 0.03)</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a:effectLst/>
                        </a:rPr>
                        <a:t>NAO</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b="1" dirty="0">
                          <a:effectLst/>
                        </a:rPr>
                        <a:t>0.10 (0.01, 0.19)</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a:effectLst/>
                        </a:rPr>
                        <a:t>NAO²</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b="1" dirty="0">
                          <a:effectLst/>
                        </a:rPr>
                        <a:t>0.10 (0.02, 0.16)</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dirty="0">
                          <a:solidFill>
                            <a:schemeClr val="accent1">
                              <a:lumMod val="60000"/>
                              <a:lumOff val="40000"/>
                            </a:schemeClr>
                          </a:solidFill>
                          <a:effectLst/>
                        </a:rPr>
                        <a:t>Sahel Rainfall</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0.07 (-0.02, 0.17)</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dirty="0">
                          <a:solidFill>
                            <a:schemeClr val="accent1">
                              <a:lumMod val="60000"/>
                              <a:lumOff val="40000"/>
                            </a:schemeClr>
                          </a:solidFill>
                          <a:effectLst/>
                        </a:rPr>
                        <a:t>Sahel Rainfall²</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-0.02 (-0.09, 0.04)</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6" name="ZoneTexte 5"/>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Résultats</a:t>
            </a:r>
            <a:endParaRPr lang="fr-FR" dirty="0"/>
          </a:p>
        </p:txBody>
      </p:sp>
      <p:pic>
        <p:nvPicPr>
          <p:cNvPr id="12" name="Picture 4" descr="Afficher l'image d'origin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7358"/>
          <a:stretch/>
        </p:blipFill>
        <p:spPr bwMode="auto">
          <a:xfrm>
            <a:off x="0" y="2962274"/>
            <a:ext cx="1828009"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chrismacvie.co.uk/wp-content/uploads/2010/09/Robin-on-snow-branch-1.jpg"/>
          <p:cNvPicPr>
            <a:picLocks noChangeAspect="1" noChangeArrowheads="1"/>
          </p:cNvPicPr>
          <p:nvPr/>
        </p:nvPicPr>
        <p:blipFill rotWithShape="1">
          <a:blip r:embed="rId3">
            <a:extLst>
              <a:ext uri="{28A0092B-C50C-407E-A947-70E740481C1C}">
                <a14:useLocalDpi xmlns:a14="http://schemas.microsoft.com/office/drawing/2010/main"/>
              </a:ext>
            </a:extLst>
          </a:blip>
          <a:srcRect l="29990"/>
          <a:stretch/>
        </p:blipFill>
        <p:spPr bwMode="auto">
          <a:xfrm>
            <a:off x="0" y="4686300"/>
            <a:ext cx="1828010" cy="1713502"/>
          </a:xfrm>
          <a:prstGeom prst="rect">
            <a:avLst/>
          </a:prstGeom>
          <a:noFill/>
          <a:extLst>
            <a:ext uri="{909E8E84-426E-40DD-AFC4-6F175D3DCCD1}">
              <a14:hiddenFill xmlns:a14="http://schemas.microsoft.com/office/drawing/2010/main">
                <a:solidFill>
                  <a:srgbClr val="FFFFFF"/>
                </a:solidFill>
              </a14:hiddenFill>
            </a:ext>
          </a:extLst>
        </p:spPr>
      </p:pic>
      <p:sp>
        <p:nvSpPr>
          <p:cNvPr id="7" name="Accolade fermante 6"/>
          <p:cNvSpPr/>
          <p:nvPr/>
        </p:nvSpPr>
        <p:spPr>
          <a:xfrm>
            <a:off x="5612130" y="2962274"/>
            <a:ext cx="320040" cy="172402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Accolade fermante 13"/>
          <p:cNvSpPr/>
          <p:nvPr/>
        </p:nvSpPr>
        <p:spPr>
          <a:xfrm>
            <a:off x="5612130" y="5543051"/>
            <a:ext cx="320040" cy="856751"/>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6907310" y="3672112"/>
            <a:ext cx="4648420" cy="1569660"/>
          </a:xfrm>
          <a:prstGeom prst="rect">
            <a:avLst/>
          </a:prstGeom>
          <a:noFill/>
          <a:ln>
            <a:solidFill>
              <a:srgbClr val="C00000"/>
            </a:solidFill>
          </a:ln>
        </p:spPr>
        <p:txBody>
          <a:bodyPr wrap="square" rtlCol="0">
            <a:spAutoFit/>
          </a:bodyPr>
          <a:lstStyle/>
          <a:p>
            <a:r>
              <a:rPr lang="fr-FR" sz="2400" dirty="0" err="1" smtClean="0">
                <a:solidFill>
                  <a:srgbClr val="C00000"/>
                </a:solidFill>
              </a:rPr>
              <a:t>Among</a:t>
            </a:r>
            <a:r>
              <a:rPr lang="fr-FR" sz="2400" dirty="0" smtClean="0">
                <a:solidFill>
                  <a:srgbClr val="C00000"/>
                </a:solidFill>
              </a:rPr>
              <a:t> </a:t>
            </a:r>
            <a:r>
              <a:rPr lang="fr-FR" sz="2400" dirty="0" err="1" smtClean="0">
                <a:solidFill>
                  <a:srgbClr val="C00000"/>
                </a:solidFill>
              </a:rPr>
              <a:t>most</a:t>
            </a:r>
            <a:r>
              <a:rPr lang="fr-FR" sz="2400" dirty="0" smtClean="0">
                <a:solidFill>
                  <a:srgbClr val="C00000"/>
                </a:solidFill>
              </a:rPr>
              <a:t> </a:t>
            </a:r>
            <a:r>
              <a:rPr lang="fr-FR" sz="2400" dirty="0" err="1" smtClean="0">
                <a:solidFill>
                  <a:srgbClr val="C00000"/>
                </a:solidFill>
              </a:rPr>
              <a:t>commonly</a:t>
            </a:r>
            <a:r>
              <a:rPr lang="fr-FR" sz="2400" dirty="0" smtClean="0">
                <a:solidFill>
                  <a:srgbClr val="C00000"/>
                </a:solidFill>
              </a:rPr>
              <a:t> </a:t>
            </a:r>
            <a:r>
              <a:rPr lang="fr-FR" sz="2400" dirty="0" err="1" smtClean="0">
                <a:solidFill>
                  <a:srgbClr val="C00000"/>
                </a:solidFill>
              </a:rPr>
              <a:t>used</a:t>
            </a:r>
            <a:r>
              <a:rPr lang="fr-FR" sz="2400" dirty="0" smtClean="0">
                <a:solidFill>
                  <a:srgbClr val="C00000"/>
                </a:solidFill>
              </a:rPr>
              <a:t> </a:t>
            </a:r>
            <a:r>
              <a:rPr lang="fr-FR" sz="2400" dirty="0" err="1" smtClean="0">
                <a:solidFill>
                  <a:srgbClr val="C00000"/>
                </a:solidFill>
              </a:rPr>
              <a:t>climate</a:t>
            </a:r>
            <a:r>
              <a:rPr lang="fr-FR" sz="2400" dirty="0" smtClean="0">
                <a:solidFill>
                  <a:srgbClr val="C00000"/>
                </a:solidFill>
              </a:rPr>
              <a:t> variables, none </a:t>
            </a:r>
            <a:r>
              <a:rPr lang="fr-FR" sz="2400" dirty="0" err="1" smtClean="0">
                <a:solidFill>
                  <a:srgbClr val="C00000"/>
                </a:solidFill>
              </a:rPr>
              <a:t>explains</a:t>
            </a:r>
            <a:r>
              <a:rPr lang="fr-FR" sz="2400" dirty="0" smtClean="0">
                <a:solidFill>
                  <a:srgbClr val="C00000"/>
                </a:solidFill>
              </a:rPr>
              <a:t> </a:t>
            </a:r>
            <a:r>
              <a:rPr lang="fr-FR" sz="2400" dirty="0" err="1" smtClean="0">
                <a:solidFill>
                  <a:srgbClr val="C00000"/>
                </a:solidFill>
              </a:rPr>
              <a:t>survival</a:t>
            </a:r>
            <a:r>
              <a:rPr lang="fr-FR" sz="2400" dirty="0" smtClean="0">
                <a:solidFill>
                  <a:srgbClr val="C00000"/>
                </a:solidFill>
              </a:rPr>
              <a:t> </a:t>
            </a:r>
          </a:p>
          <a:p>
            <a:r>
              <a:rPr lang="fr-FR" sz="2400" dirty="0" smtClean="0"/>
              <a:t>(</a:t>
            </a:r>
            <a:r>
              <a:rPr lang="fr-FR" sz="2400" dirty="0" err="1" smtClean="0"/>
              <a:t>except</a:t>
            </a:r>
            <a:r>
              <a:rPr lang="fr-FR" sz="2400" dirty="0" smtClean="0"/>
              <a:t> </a:t>
            </a:r>
            <a:r>
              <a:rPr lang="fr-FR" sz="2400" dirty="0" err="1" smtClean="0"/>
              <a:t>North</a:t>
            </a:r>
            <a:r>
              <a:rPr lang="fr-FR" sz="2400" dirty="0" smtClean="0"/>
              <a:t> Atlantic Oscillation)</a:t>
            </a:r>
            <a:endParaRPr lang="fr-FR" sz="2400" dirty="0"/>
          </a:p>
        </p:txBody>
      </p:sp>
    </p:spTree>
    <p:extLst>
      <p:ext uri="{BB962C8B-B14F-4D97-AF65-F5344CB8AC3E}">
        <p14:creationId xmlns:p14="http://schemas.microsoft.com/office/powerpoint/2010/main" val="1775256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Influence saisonnière du climat pour les espèces sédentaires</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233639370"/>
              </p:ext>
            </p:extLst>
          </p:nvPr>
        </p:nvGraphicFramePr>
        <p:xfrm>
          <a:off x="1831261" y="2511412"/>
          <a:ext cx="3594008" cy="3891060"/>
        </p:xfrm>
        <a:graphic>
          <a:graphicData uri="http://schemas.openxmlformats.org/drawingml/2006/table">
            <a:tbl>
              <a:tblPr firstRow="1" firstCol="1" bandRow="1">
                <a:tableStyleId>{5C22544A-7EE6-4342-B048-85BDC9FD1C3A}</a:tableStyleId>
              </a:tblPr>
              <a:tblGrid>
                <a:gridCol w="1797004"/>
                <a:gridCol w="1797004"/>
              </a:tblGrid>
              <a:tr h="432340">
                <a:tc>
                  <a:txBody>
                    <a:bodyPr/>
                    <a:lstStyle/>
                    <a:p>
                      <a:pP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Variables</a:t>
                      </a:r>
                      <a:r>
                        <a:rPr lang="fr-FR" sz="1800" baseline="0" dirty="0" smtClean="0">
                          <a:effectLst/>
                          <a:latin typeface="Calibri" panose="020F0502020204030204" pitchFamily="34" charset="0"/>
                          <a:ea typeface="Calibri" panose="020F0502020204030204" pitchFamily="34" charset="0"/>
                          <a:cs typeface="Times New Roman" panose="02020603050405020304" pitchFamily="18" charset="0"/>
                        </a:rPr>
                        <a:t> clim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l" defTabSz="914400" rtl="0" eaLnBrk="1" latinLnBrk="0" hangingPunct="1">
                        <a:lnSpc>
                          <a:spcPct val="107000"/>
                        </a:lnSpc>
                        <a:spcAft>
                          <a:spcPts val="0"/>
                        </a:spcAft>
                      </a:pPr>
                      <a:r>
                        <a:rPr lang="fr-FR" sz="18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Effet </a:t>
                      </a:r>
                      <a:r>
                        <a:rPr lang="fr-FR" sz="18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+ 95% CI</a:t>
                      </a:r>
                      <a:endParaRPr lang="fr-FR" sz="18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32340">
                <a:tc>
                  <a:txBody>
                    <a:bodyPr/>
                    <a:lstStyle/>
                    <a:p>
                      <a:pPr>
                        <a:lnSpc>
                          <a:spcPct val="107000"/>
                        </a:lnSpc>
                        <a:spcAft>
                          <a:spcPts val="0"/>
                        </a:spcAft>
                      </a:pPr>
                      <a:r>
                        <a:rPr lang="en-US" sz="1800" dirty="0">
                          <a:solidFill>
                            <a:schemeClr val="accent1">
                              <a:lumMod val="60000"/>
                              <a:lumOff val="40000"/>
                            </a:schemeClr>
                          </a:solidFill>
                          <a:effectLst/>
                        </a:rPr>
                        <a:t>Temperature</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-0.03 (-0.09, 0.02)</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dirty="0">
                          <a:solidFill>
                            <a:schemeClr val="accent1">
                              <a:lumMod val="60000"/>
                              <a:lumOff val="40000"/>
                            </a:schemeClr>
                          </a:solidFill>
                          <a:effectLst/>
                        </a:rPr>
                        <a:t>Temperature²</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0.00 (-0.03, 0.02)</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dirty="0">
                          <a:solidFill>
                            <a:schemeClr val="accent1">
                              <a:lumMod val="60000"/>
                              <a:lumOff val="40000"/>
                            </a:schemeClr>
                          </a:solidFill>
                          <a:effectLst/>
                        </a:rPr>
                        <a:t>Precipitations</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0.00 (-0.04, 0.04)</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dirty="0">
                          <a:solidFill>
                            <a:schemeClr val="accent1">
                              <a:lumMod val="60000"/>
                              <a:lumOff val="40000"/>
                            </a:schemeClr>
                          </a:solidFill>
                          <a:effectLst/>
                        </a:rPr>
                        <a:t>Precipitations²</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0.01 (-0.02, 0.03)</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a:effectLst/>
                        </a:rPr>
                        <a:t>NAO</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b="1" dirty="0">
                          <a:effectLst/>
                        </a:rPr>
                        <a:t>0.10 (0.01, 0.19)</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a:effectLst/>
                        </a:rPr>
                        <a:t>NAO²</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b="1" dirty="0">
                          <a:effectLst/>
                        </a:rPr>
                        <a:t>0.10 (0.02, 0.16)</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dirty="0">
                          <a:solidFill>
                            <a:schemeClr val="accent1">
                              <a:lumMod val="60000"/>
                              <a:lumOff val="40000"/>
                            </a:schemeClr>
                          </a:solidFill>
                          <a:effectLst/>
                        </a:rPr>
                        <a:t>Sahel Rainfall</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0.07 (-0.02, 0.17)</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2340">
                <a:tc>
                  <a:txBody>
                    <a:bodyPr/>
                    <a:lstStyle/>
                    <a:p>
                      <a:pPr>
                        <a:lnSpc>
                          <a:spcPct val="107000"/>
                        </a:lnSpc>
                        <a:spcAft>
                          <a:spcPts val="0"/>
                        </a:spcAft>
                      </a:pPr>
                      <a:r>
                        <a:rPr lang="en-US" sz="1800" dirty="0">
                          <a:solidFill>
                            <a:schemeClr val="accent1">
                              <a:lumMod val="60000"/>
                              <a:lumOff val="40000"/>
                            </a:schemeClr>
                          </a:solidFill>
                          <a:effectLst/>
                        </a:rPr>
                        <a:t>Sahel Rainfall²</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800" dirty="0">
                          <a:solidFill>
                            <a:schemeClr val="accent1">
                              <a:lumMod val="60000"/>
                              <a:lumOff val="40000"/>
                            </a:schemeClr>
                          </a:solidFill>
                          <a:effectLst/>
                        </a:rPr>
                        <a:t>-0.02 (-0.09, 0.04)</a:t>
                      </a:r>
                      <a:endParaRPr lang="fr-FR"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6" name="ZoneTexte 5"/>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err="1" smtClean="0"/>
              <a:t>Resultats</a:t>
            </a:r>
            <a:endParaRPr lang="fr-FR" dirty="0"/>
          </a:p>
        </p:txBody>
      </p:sp>
      <p:pic>
        <p:nvPicPr>
          <p:cNvPr id="12" name="Picture 4" descr="Afficher l'image d'origin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7358"/>
          <a:stretch/>
        </p:blipFill>
        <p:spPr bwMode="auto">
          <a:xfrm>
            <a:off x="0" y="2962274"/>
            <a:ext cx="1828009"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chrismacvie.co.uk/wp-content/uploads/2010/09/Robin-on-snow-branch-1.jpg"/>
          <p:cNvPicPr>
            <a:picLocks noChangeAspect="1" noChangeArrowheads="1"/>
          </p:cNvPicPr>
          <p:nvPr/>
        </p:nvPicPr>
        <p:blipFill rotWithShape="1">
          <a:blip r:embed="rId3">
            <a:extLst>
              <a:ext uri="{28A0092B-C50C-407E-A947-70E740481C1C}">
                <a14:useLocalDpi xmlns:a14="http://schemas.microsoft.com/office/drawing/2010/main"/>
              </a:ext>
            </a:extLst>
          </a:blip>
          <a:srcRect l="29990"/>
          <a:stretch/>
        </p:blipFill>
        <p:spPr bwMode="auto">
          <a:xfrm>
            <a:off x="0" y="4686300"/>
            <a:ext cx="1828010" cy="171350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Laignel\Documents\Manon YNHM\Rplot05.jpeg"/>
          <p:cNvPicPr>
            <a:picLocks noChangeAspect="1" noChangeArrowheads="1"/>
          </p:cNvPicPr>
          <p:nvPr/>
        </p:nvPicPr>
        <p:blipFill rotWithShape="1">
          <a:blip r:embed="rId4">
            <a:extLst>
              <a:ext uri="{28A0092B-C50C-407E-A947-70E740481C1C}">
                <a14:useLocalDpi xmlns:a14="http://schemas.microsoft.com/office/drawing/2010/main" val="0"/>
              </a:ext>
            </a:extLst>
          </a:blip>
          <a:srcRect l="4736" t="14084" r="4807" b="11147"/>
          <a:stretch/>
        </p:blipFill>
        <p:spPr bwMode="auto">
          <a:xfrm>
            <a:off x="5966203" y="2909024"/>
            <a:ext cx="6225798" cy="335529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488907" y="6215136"/>
            <a:ext cx="1629613" cy="369332"/>
          </a:xfrm>
          <a:prstGeom prst="rect">
            <a:avLst/>
          </a:prstGeom>
          <a:noFill/>
        </p:spPr>
        <p:txBody>
          <a:bodyPr wrap="none" rtlCol="0">
            <a:spAutoFit/>
          </a:bodyPr>
          <a:lstStyle/>
          <a:p>
            <a:r>
              <a:rPr lang="fr-FR" dirty="0" smtClean="0"/>
              <a:t>NAO anomalies</a:t>
            </a:r>
            <a:endParaRPr lang="fr-FR" dirty="0"/>
          </a:p>
        </p:txBody>
      </p:sp>
      <p:sp>
        <p:nvSpPr>
          <p:cNvPr id="15" name="ZoneTexte 14"/>
          <p:cNvSpPr txBox="1"/>
          <p:nvPr/>
        </p:nvSpPr>
        <p:spPr>
          <a:xfrm rot="16200000">
            <a:off x="5051854" y="4402005"/>
            <a:ext cx="1459374" cy="369332"/>
          </a:xfrm>
          <a:prstGeom prst="rect">
            <a:avLst/>
          </a:prstGeom>
          <a:noFill/>
        </p:spPr>
        <p:txBody>
          <a:bodyPr wrap="none" rtlCol="0">
            <a:spAutoFit/>
          </a:bodyPr>
          <a:lstStyle/>
          <a:p>
            <a:r>
              <a:rPr lang="fr-FR" dirty="0" err="1" smtClean="0"/>
              <a:t>Adult</a:t>
            </a:r>
            <a:r>
              <a:rPr lang="fr-FR" dirty="0" smtClean="0"/>
              <a:t> </a:t>
            </a:r>
            <a:r>
              <a:rPr lang="fr-FR" dirty="0" err="1" smtClean="0"/>
              <a:t>survival</a:t>
            </a:r>
            <a:endParaRPr lang="fr-FR" dirty="0"/>
          </a:p>
        </p:txBody>
      </p:sp>
      <p:pic>
        <p:nvPicPr>
          <p:cNvPr id="16" name="Image 15"/>
          <p:cNvPicPr>
            <a:picLocks noChangeAspect="1"/>
          </p:cNvPicPr>
          <p:nvPr/>
        </p:nvPicPr>
        <p:blipFill rotWithShape="1">
          <a:blip r:embed="rId5" cstate="print">
            <a:extLst>
              <a:ext uri="{28A0092B-C50C-407E-A947-70E740481C1C}">
                <a14:useLocalDpi xmlns:a14="http://schemas.microsoft.com/office/drawing/2010/main" val="0"/>
              </a:ext>
            </a:extLst>
          </a:blip>
          <a:srcRect l="51500" t="23399" r="10513" b="39022"/>
          <a:stretch/>
        </p:blipFill>
        <p:spPr>
          <a:xfrm>
            <a:off x="10972641" y="2393731"/>
            <a:ext cx="720000" cy="720000"/>
          </a:xfrm>
          <a:prstGeom prst="ellipse">
            <a:avLst/>
          </a:prstGeom>
        </p:spPr>
      </p:pic>
      <p:sp>
        <p:nvSpPr>
          <p:cNvPr id="4" name="ZoneTexte 3"/>
          <p:cNvSpPr txBox="1"/>
          <p:nvPr/>
        </p:nvSpPr>
        <p:spPr>
          <a:xfrm>
            <a:off x="6359857" y="5543050"/>
            <a:ext cx="1275093" cy="369332"/>
          </a:xfrm>
          <a:prstGeom prst="rect">
            <a:avLst/>
          </a:prstGeom>
          <a:noFill/>
        </p:spPr>
        <p:txBody>
          <a:bodyPr wrap="none" rtlCol="0">
            <a:spAutoFit/>
          </a:bodyPr>
          <a:lstStyle/>
          <a:p>
            <a:r>
              <a:rPr lang="fr-FR" b="1" dirty="0" smtClean="0">
                <a:solidFill>
                  <a:srgbClr val="0070C0"/>
                </a:solidFill>
              </a:rPr>
              <a:t>Froid et sec</a:t>
            </a:r>
            <a:endParaRPr lang="fr-FR" b="1" dirty="0">
              <a:solidFill>
                <a:srgbClr val="0070C0"/>
              </a:solidFill>
            </a:endParaRPr>
          </a:p>
        </p:txBody>
      </p:sp>
      <p:sp>
        <p:nvSpPr>
          <p:cNvPr id="18" name="ZoneTexte 17"/>
          <p:cNvSpPr txBox="1"/>
          <p:nvPr/>
        </p:nvSpPr>
        <p:spPr>
          <a:xfrm>
            <a:off x="10372272" y="5543050"/>
            <a:ext cx="1819729" cy="369332"/>
          </a:xfrm>
          <a:prstGeom prst="rect">
            <a:avLst/>
          </a:prstGeom>
          <a:noFill/>
        </p:spPr>
        <p:txBody>
          <a:bodyPr wrap="none" rtlCol="0">
            <a:spAutoFit/>
          </a:bodyPr>
          <a:lstStyle/>
          <a:p>
            <a:r>
              <a:rPr lang="fr-FR" b="1" dirty="0" smtClean="0">
                <a:solidFill>
                  <a:srgbClr val="FF0000"/>
                </a:solidFill>
              </a:rPr>
              <a:t>Chaud et humide</a:t>
            </a:r>
            <a:endParaRPr lang="fr-FR" b="1" dirty="0">
              <a:solidFill>
                <a:srgbClr val="FF0000"/>
              </a:solidFill>
            </a:endParaRPr>
          </a:p>
        </p:txBody>
      </p:sp>
    </p:spTree>
    <p:extLst>
      <p:ext uri="{BB962C8B-B14F-4D97-AF65-F5344CB8AC3E}">
        <p14:creationId xmlns:p14="http://schemas.microsoft.com/office/powerpoint/2010/main" val="3067413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 de variance interannuelle expliquée par le climat</a:t>
            </a:r>
            <a:endParaRPr lang="fr-FR" dirty="0"/>
          </a:p>
        </p:txBody>
      </p:sp>
      <p:sp>
        <p:nvSpPr>
          <p:cNvPr id="12" name="ZoneTexte 11"/>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Résultats</a:t>
            </a:r>
            <a:endParaRPr lang="fr-FR" dirty="0"/>
          </a:p>
        </p:txBody>
      </p:sp>
      <p:sp>
        <p:nvSpPr>
          <p:cNvPr id="13" name="ZoneTexte 12"/>
          <p:cNvSpPr txBox="1"/>
          <p:nvPr/>
        </p:nvSpPr>
        <p:spPr>
          <a:xfrm rot="16200000">
            <a:off x="-545020" y="4032673"/>
            <a:ext cx="1459374" cy="369332"/>
          </a:xfrm>
          <a:prstGeom prst="rect">
            <a:avLst/>
          </a:prstGeom>
          <a:noFill/>
        </p:spPr>
        <p:txBody>
          <a:bodyPr wrap="none" rtlCol="0">
            <a:spAutoFit/>
          </a:bodyPr>
          <a:lstStyle/>
          <a:p>
            <a:r>
              <a:rPr lang="fr-FR" dirty="0" err="1" smtClean="0"/>
              <a:t>Adult</a:t>
            </a:r>
            <a:r>
              <a:rPr lang="fr-FR" dirty="0" smtClean="0"/>
              <a:t> </a:t>
            </a:r>
            <a:r>
              <a:rPr lang="fr-FR" dirty="0" err="1" smtClean="0"/>
              <a:t>survival</a:t>
            </a:r>
            <a:endParaRPr lang="fr-FR" dirty="0"/>
          </a:p>
        </p:txBody>
      </p:sp>
      <p:pic>
        <p:nvPicPr>
          <p:cNvPr id="17" name="Image 16"/>
          <p:cNvPicPr>
            <a:picLocks noChangeAspect="1"/>
          </p:cNvPicPr>
          <p:nvPr/>
        </p:nvPicPr>
        <p:blipFill rotWithShape="1">
          <a:blip r:embed="rId2" cstate="print">
            <a:extLst>
              <a:ext uri="{28A0092B-C50C-407E-A947-70E740481C1C}">
                <a14:useLocalDpi xmlns:a14="http://schemas.microsoft.com/office/drawing/2010/main" val="0"/>
              </a:ext>
            </a:extLst>
          </a:blip>
          <a:srcRect l="51500" t="23399" r="10513" b="39022"/>
          <a:stretch/>
        </p:blipFill>
        <p:spPr>
          <a:xfrm>
            <a:off x="5003465" y="2703214"/>
            <a:ext cx="720000" cy="720000"/>
          </a:xfrm>
          <a:prstGeom prst="ellipse">
            <a:avLst/>
          </a:prstGeom>
        </p:spPr>
      </p:pic>
      <p:pic>
        <p:nvPicPr>
          <p:cNvPr id="11267" name="Picture 3" descr="C:\Users\Laignel\Documents\Manon YNHM\Rplot09.jpeg"/>
          <p:cNvPicPr>
            <a:picLocks noChangeAspect="1" noChangeArrowheads="1"/>
          </p:cNvPicPr>
          <p:nvPr/>
        </p:nvPicPr>
        <p:blipFill rotWithShape="1">
          <a:blip r:embed="rId3">
            <a:extLst>
              <a:ext uri="{28A0092B-C50C-407E-A947-70E740481C1C}">
                <a14:useLocalDpi xmlns:a14="http://schemas.microsoft.com/office/drawing/2010/main" val="0"/>
              </a:ext>
            </a:extLst>
          </a:blip>
          <a:srcRect l="4013" t="9717" r="4526" b="9248"/>
          <a:stretch/>
        </p:blipFill>
        <p:spPr bwMode="auto">
          <a:xfrm>
            <a:off x="369334" y="2187067"/>
            <a:ext cx="5869360" cy="4150797"/>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1968641" y="6209779"/>
            <a:ext cx="1629613" cy="369332"/>
          </a:xfrm>
          <a:prstGeom prst="rect">
            <a:avLst/>
          </a:prstGeom>
          <a:noFill/>
        </p:spPr>
        <p:txBody>
          <a:bodyPr wrap="none" rtlCol="0">
            <a:spAutoFit/>
          </a:bodyPr>
          <a:lstStyle/>
          <a:p>
            <a:r>
              <a:rPr lang="fr-FR" dirty="0" smtClean="0"/>
              <a:t>NAO anomalies</a:t>
            </a:r>
            <a:endParaRPr lang="fr-FR" dirty="0"/>
          </a:p>
        </p:txBody>
      </p:sp>
      <p:sp>
        <p:nvSpPr>
          <p:cNvPr id="8" name="ZoneTexte 7"/>
          <p:cNvSpPr txBox="1"/>
          <p:nvPr/>
        </p:nvSpPr>
        <p:spPr>
          <a:xfrm>
            <a:off x="712034" y="3382982"/>
            <a:ext cx="2111860" cy="369332"/>
          </a:xfrm>
          <a:prstGeom prst="rect">
            <a:avLst/>
          </a:prstGeom>
          <a:noFill/>
        </p:spPr>
        <p:txBody>
          <a:bodyPr wrap="none" rtlCol="0">
            <a:spAutoFit/>
          </a:bodyPr>
          <a:lstStyle/>
          <a:p>
            <a:r>
              <a:rPr lang="fr-FR" dirty="0" err="1" smtClean="0">
                <a:solidFill>
                  <a:srgbClr val="00B050"/>
                </a:solidFill>
              </a:rPr>
              <a:t>Climate</a:t>
            </a:r>
            <a:r>
              <a:rPr lang="fr-FR" dirty="0" smtClean="0">
                <a:solidFill>
                  <a:srgbClr val="00B050"/>
                </a:solidFill>
              </a:rPr>
              <a:t> (NAO) </a:t>
            </a:r>
            <a:r>
              <a:rPr lang="fr-FR" dirty="0" err="1" smtClean="0">
                <a:solidFill>
                  <a:srgbClr val="00B050"/>
                </a:solidFill>
              </a:rPr>
              <a:t>effect</a:t>
            </a:r>
            <a:endParaRPr lang="fr-FR" dirty="0">
              <a:solidFill>
                <a:srgbClr val="00B050"/>
              </a:solidFill>
            </a:endParaRPr>
          </a:p>
        </p:txBody>
      </p:sp>
      <p:sp>
        <p:nvSpPr>
          <p:cNvPr id="9" name="ZoneTexte 8"/>
          <p:cNvSpPr txBox="1"/>
          <p:nvPr/>
        </p:nvSpPr>
        <p:spPr>
          <a:xfrm>
            <a:off x="3010272" y="5325392"/>
            <a:ext cx="1265731" cy="369332"/>
          </a:xfrm>
          <a:prstGeom prst="rect">
            <a:avLst/>
          </a:prstGeom>
          <a:noFill/>
        </p:spPr>
        <p:txBody>
          <a:bodyPr wrap="none" rtlCol="0">
            <a:spAutoFit/>
          </a:bodyPr>
          <a:lstStyle/>
          <a:p>
            <a:r>
              <a:rPr lang="fr-FR" dirty="0" err="1" smtClean="0">
                <a:solidFill>
                  <a:schemeClr val="bg1">
                    <a:lumMod val="50000"/>
                  </a:schemeClr>
                </a:solidFill>
              </a:rPr>
              <a:t>Year</a:t>
            </a:r>
            <a:r>
              <a:rPr lang="fr-FR" dirty="0" smtClean="0">
                <a:solidFill>
                  <a:schemeClr val="bg1">
                    <a:lumMod val="50000"/>
                  </a:schemeClr>
                </a:solidFill>
              </a:rPr>
              <a:t> </a:t>
            </a:r>
            <a:r>
              <a:rPr lang="fr-FR" dirty="0" err="1" smtClean="0">
                <a:solidFill>
                  <a:schemeClr val="bg1">
                    <a:lumMod val="50000"/>
                  </a:schemeClr>
                </a:solidFill>
              </a:rPr>
              <a:t>effects</a:t>
            </a:r>
            <a:endParaRPr lang="fr-FR" dirty="0">
              <a:solidFill>
                <a:schemeClr val="bg1">
                  <a:lumMod val="50000"/>
                </a:schemeClr>
              </a:solidFill>
            </a:endParaRPr>
          </a:p>
        </p:txBody>
      </p:sp>
    </p:spTree>
    <p:extLst>
      <p:ext uri="{BB962C8B-B14F-4D97-AF65-F5344CB8AC3E}">
        <p14:creationId xmlns:p14="http://schemas.microsoft.com/office/powerpoint/2010/main" val="1988472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Part de variance interannuelle expliquée par le climat</a:t>
            </a:r>
            <a:endParaRPr lang="fr-FR" dirty="0"/>
          </a:p>
        </p:txBody>
      </p:sp>
      <p:sp>
        <p:nvSpPr>
          <p:cNvPr id="12" name="ZoneTexte 11"/>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Résultats</a:t>
            </a:r>
            <a:endParaRPr lang="fr-FR" dirty="0"/>
          </a:p>
        </p:txBody>
      </p:sp>
      <p:pic>
        <p:nvPicPr>
          <p:cNvPr id="10243" name="Picture 3" descr="C:\Users\Laignel\Documents\Manon YNHM\Rplot07.jpeg"/>
          <p:cNvPicPr>
            <a:picLocks noChangeAspect="1" noChangeArrowheads="1"/>
          </p:cNvPicPr>
          <p:nvPr/>
        </p:nvPicPr>
        <p:blipFill rotWithShape="1">
          <a:blip r:embed="rId2">
            <a:extLst>
              <a:ext uri="{28A0092B-C50C-407E-A947-70E740481C1C}">
                <a14:useLocalDpi xmlns:a14="http://schemas.microsoft.com/office/drawing/2010/main" val="0"/>
              </a:ext>
            </a:extLst>
          </a:blip>
          <a:srcRect t="13983" r="2796" b="3277"/>
          <a:stretch/>
        </p:blipFill>
        <p:spPr bwMode="auto">
          <a:xfrm>
            <a:off x="6946710" y="3731193"/>
            <a:ext cx="4861818" cy="26982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3" name="ZoneTexte 12"/>
          <p:cNvSpPr txBox="1"/>
          <p:nvPr/>
        </p:nvSpPr>
        <p:spPr>
          <a:xfrm rot="16200000">
            <a:off x="-545020" y="4032673"/>
            <a:ext cx="1459374" cy="369332"/>
          </a:xfrm>
          <a:prstGeom prst="rect">
            <a:avLst/>
          </a:prstGeom>
          <a:noFill/>
        </p:spPr>
        <p:txBody>
          <a:bodyPr wrap="none" rtlCol="0">
            <a:spAutoFit/>
          </a:bodyPr>
          <a:lstStyle/>
          <a:p>
            <a:r>
              <a:rPr lang="fr-FR" dirty="0" err="1" smtClean="0"/>
              <a:t>Adult</a:t>
            </a:r>
            <a:r>
              <a:rPr lang="fr-FR" dirty="0" smtClean="0"/>
              <a:t> </a:t>
            </a:r>
            <a:r>
              <a:rPr lang="fr-FR" dirty="0" err="1" smtClean="0"/>
              <a:t>survival</a:t>
            </a:r>
            <a:endParaRPr lang="fr-FR" dirty="0"/>
          </a:p>
        </p:txBody>
      </p:sp>
      <mc:AlternateContent xmlns:mc="http://schemas.openxmlformats.org/markup-compatibility/2006" xmlns:a14="http://schemas.microsoft.com/office/drawing/2010/main">
        <mc:Choice Requires="a14">
          <p:sp>
            <p:nvSpPr>
              <p:cNvPr id="14" name="Rectangle 13"/>
              <p:cNvSpPr/>
              <p:nvPr/>
            </p:nvSpPr>
            <p:spPr>
              <a:xfrm>
                <a:off x="8161366" y="3956685"/>
                <a:ext cx="2271712"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bg1">
                                  <a:lumMod val="50000"/>
                                </a:schemeClr>
                              </a:solidFill>
                              <a:latin typeface="Cambria Math" panose="02040503050406030204" pitchFamily="18" charset="0"/>
                            </a:rPr>
                          </m:ctrlPr>
                        </m:sSubPr>
                        <m:e>
                          <m:r>
                            <a:rPr lang="fr-FR" b="1" i="1">
                              <a:solidFill>
                                <a:schemeClr val="bg1">
                                  <a:lumMod val="50000"/>
                                </a:schemeClr>
                              </a:solidFill>
                              <a:latin typeface="Cambria Math" panose="02040503050406030204" pitchFamily="18" charset="0"/>
                            </a:rPr>
                            <m:t>𝒗𝒂𝒓𝒊𝒂𝒏𝒄𝒆</m:t>
                          </m:r>
                          <m:r>
                            <a:rPr lang="fr-FR" b="1" i="1">
                              <a:solidFill>
                                <a:schemeClr val="bg1">
                                  <a:lumMod val="50000"/>
                                </a:schemeClr>
                              </a:solidFill>
                              <a:latin typeface="Cambria Math" panose="02040503050406030204" pitchFamily="18" charset="0"/>
                            </a:rPr>
                            <m:t>(</m:t>
                          </m:r>
                          <m:r>
                            <a:rPr lang="fr-FR" b="1" i="1">
                              <a:solidFill>
                                <a:schemeClr val="bg1">
                                  <a:lumMod val="50000"/>
                                </a:schemeClr>
                              </a:solidFill>
                              <a:latin typeface="Cambria Math" panose="02040503050406030204" pitchFamily="18" charset="0"/>
                            </a:rPr>
                            <m:t>𝒚𝒆𝒂𝒓</m:t>
                          </m:r>
                          <m:r>
                            <a:rPr lang="fr-FR" b="1" i="1">
                              <a:solidFill>
                                <a:schemeClr val="bg1">
                                  <a:lumMod val="50000"/>
                                </a:schemeClr>
                              </a:solidFill>
                              <a:latin typeface="Cambria Math" panose="02040503050406030204" pitchFamily="18" charset="0"/>
                            </a:rPr>
                            <m:t>)</m:t>
                          </m:r>
                        </m:e>
                        <m:sub>
                          <m:r>
                            <a:rPr lang="fr-FR" b="1" i="1">
                              <a:solidFill>
                                <a:schemeClr val="bg1">
                                  <a:lumMod val="50000"/>
                                </a:schemeClr>
                              </a:solidFill>
                              <a:latin typeface="Cambria Math" panose="02040503050406030204" pitchFamily="18" charset="0"/>
                            </a:rPr>
                            <m:t>𝒓𝒆𝒇</m:t>
                          </m:r>
                        </m:sub>
                      </m:sSub>
                    </m:oMath>
                  </m:oMathPara>
                </a14:m>
                <a:endParaRPr lang="fr-FR" dirty="0">
                  <a:solidFill>
                    <a:schemeClr val="bg1">
                      <a:lumMod val="50000"/>
                    </a:schemeClr>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8161366" y="3956685"/>
                <a:ext cx="2271712" cy="395558"/>
              </a:xfrm>
              <a:prstGeom prst="rect">
                <a:avLst/>
              </a:prstGeom>
              <a:blipFill rotWithShape="1">
                <a:blip r:embed="rId3"/>
                <a:stretch>
                  <a:fillRect b="-923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008130" y="5509216"/>
                <a:ext cx="23598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accent5">
                                  <a:lumMod val="50000"/>
                                </a:schemeClr>
                              </a:solidFill>
                              <a:latin typeface="Cambria Math" panose="02040503050406030204" pitchFamily="18" charset="0"/>
                            </a:rPr>
                          </m:ctrlPr>
                        </m:sSubPr>
                        <m:e>
                          <m:r>
                            <a:rPr lang="fr-FR" b="1" i="1">
                              <a:solidFill>
                                <a:schemeClr val="accent5">
                                  <a:lumMod val="50000"/>
                                </a:schemeClr>
                              </a:solidFill>
                              <a:latin typeface="Cambria Math" panose="02040503050406030204" pitchFamily="18" charset="0"/>
                            </a:rPr>
                            <m:t>𝒗𝒂𝒓𝒊𝒂𝒏𝒄𝒆</m:t>
                          </m:r>
                          <m:r>
                            <a:rPr lang="fr-FR" b="1" i="1">
                              <a:solidFill>
                                <a:schemeClr val="accent5">
                                  <a:lumMod val="50000"/>
                                </a:schemeClr>
                              </a:solidFill>
                              <a:latin typeface="Cambria Math" panose="02040503050406030204" pitchFamily="18" charset="0"/>
                            </a:rPr>
                            <m:t>(</m:t>
                          </m:r>
                          <m:r>
                            <a:rPr lang="fr-FR" b="1" i="1">
                              <a:solidFill>
                                <a:schemeClr val="accent5">
                                  <a:lumMod val="50000"/>
                                </a:schemeClr>
                              </a:solidFill>
                              <a:latin typeface="Cambria Math" panose="02040503050406030204" pitchFamily="18" charset="0"/>
                            </a:rPr>
                            <m:t>𝒚𝒆𝒂𝒓</m:t>
                          </m:r>
                          <m:r>
                            <a:rPr lang="fr-FR" b="1" i="1">
                              <a:solidFill>
                                <a:schemeClr val="accent5">
                                  <a:lumMod val="50000"/>
                                </a:schemeClr>
                              </a:solidFill>
                              <a:latin typeface="Cambria Math" panose="02040503050406030204" pitchFamily="18" charset="0"/>
                            </a:rPr>
                            <m:t>)</m:t>
                          </m:r>
                        </m:e>
                        <m:sub>
                          <m:r>
                            <a:rPr lang="fr-FR" b="1" i="1">
                              <a:solidFill>
                                <a:schemeClr val="accent5">
                                  <a:lumMod val="50000"/>
                                </a:schemeClr>
                              </a:solidFill>
                              <a:latin typeface="Cambria Math" panose="02040503050406030204" pitchFamily="18" charset="0"/>
                            </a:rPr>
                            <m:t>𝒄𝒍𝒊𝒎</m:t>
                          </m:r>
                        </m:sub>
                      </m:sSub>
                    </m:oMath>
                  </m:oMathPara>
                </a14:m>
                <a:endParaRPr lang="fr-FR" dirty="0">
                  <a:solidFill>
                    <a:schemeClr val="accent5">
                      <a:lumMod val="50000"/>
                    </a:schemeClr>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008130" y="5509216"/>
                <a:ext cx="2359877" cy="369332"/>
              </a:xfrm>
              <a:prstGeom prst="rect">
                <a:avLst/>
              </a:prstGeom>
              <a:blipFill rotWithShape="1">
                <a:blip r:embed="rId4"/>
                <a:stretch>
                  <a:fillRect b="-13333"/>
                </a:stretch>
              </a:blipFill>
            </p:spPr>
            <p:txBody>
              <a:bodyPr/>
              <a:lstStyle/>
              <a:p>
                <a:r>
                  <a:rPr lang="fr-FR">
                    <a:noFill/>
                  </a:rPr>
                  <a:t> </a:t>
                </a:r>
              </a:p>
            </p:txBody>
          </p:sp>
        </mc:Fallback>
      </mc:AlternateContent>
      <p:sp>
        <p:nvSpPr>
          <p:cNvPr id="16" name="ZoneTexte 15"/>
          <p:cNvSpPr txBox="1"/>
          <p:nvPr/>
        </p:nvSpPr>
        <p:spPr>
          <a:xfrm>
            <a:off x="7567200" y="2499884"/>
            <a:ext cx="3942413" cy="923330"/>
          </a:xfrm>
          <a:prstGeom prst="rect">
            <a:avLst/>
          </a:prstGeom>
          <a:noFill/>
          <a:ln>
            <a:solidFill>
              <a:schemeClr val="tx1"/>
            </a:solidFill>
          </a:ln>
        </p:spPr>
        <p:txBody>
          <a:bodyPr wrap="square" rtlCol="0">
            <a:spAutoFit/>
          </a:bodyPr>
          <a:lstStyle/>
          <a:p>
            <a:r>
              <a:rPr lang="fr-FR" b="1" dirty="0" smtClean="0">
                <a:solidFill>
                  <a:srgbClr val="C00000"/>
                </a:solidFill>
              </a:rPr>
              <a:t>Très faible contribution du NAO</a:t>
            </a:r>
            <a:r>
              <a:rPr lang="fr-FR" b="1" dirty="0" smtClean="0">
                <a:solidFill>
                  <a:srgbClr val="C00000"/>
                </a:solidFill>
              </a:rPr>
              <a:t>: </a:t>
            </a:r>
          </a:p>
          <a:p>
            <a:r>
              <a:rPr lang="fr-FR" dirty="0" smtClean="0">
                <a:solidFill>
                  <a:srgbClr val="C00000"/>
                </a:solidFill>
              </a:rPr>
              <a:t>3% </a:t>
            </a:r>
            <a:r>
              <a:rPr lang="fr-FR" dirty="0" smtClean="0">
                <a:solidFill>
                  <a:srgbClr val="C00000"/>
                </a:solidFill>
              </a:rPr>
              <a:t>de la variance interannuelle globale expliquée par la NAO</a:t>
            </a:r>
            <a:endParaRPr lang="fr-FR" dirty="0">
              <a:solidFill>
                <a:srgbClr val="C00000"/>
              </a:solidFill>
            </a:endParaRPr>
          </a:p>
        </p:txBody>
      </p:sp>
      <p:pic>
        <p:nvPicPr>
          <p:cNvPr id="17" name="Image 16"/>
          <p:cNvPicPr>
            <a:picLocks noChangeAspect="1"/>
          </p:cNvPicPr>
          <p:nvPr/>
        </p:nvPicPr>
        <p:blipFill rotWithShape="1">
          <a:blip r:embed="rId5" cstate="print">
            <a:extLst>
              <a:ext uri="{28A0092B-C50C-407E-A947-70E740481C1C}">
                <a14:useLocalDpi xmlns:a14="http://schemas.microsoft.com/office/drawing/2010/main" val="0"/>
              </a:ext>
            </a:extLst>
          </a:blip>
          <a:srcRect l="51500" t="23399" r="10513" b="39022"/>
          <a:stretch/>
        </p:blipFill>
        <p:spPr>
          <a:xfrm>
            <a:off x="5003465" y="2703214"/>
            <a:ext cx="720000" cy="720000"/>
          </a:xfrm>
          <a:prstGeom prst="ellipse">
            <a:avLst/>
          </a:prstGeom>
        </p:spPr>
      </p:pic>
      <p:pic>
        <p:nvPicPr>
          <p:cNvPr id="11267" name="Picture 3" descr="C:\Users\Laignel\Documents\Manon YNHM\Rplot09.jpeg"/>
          <p:cNvPicPr>
            <a:picLocks noChangeAspect="1" noChangeArrowheads="1"/>
          </p:cNvPicPr>
          <p:nvPr/>
        </p:nvPicPr>
        <p:blipFill rotWithShape="1">
          <a:blip r:embed="rId6">
            <a:extLst>
              <a:ext uri="{28A0092B-C50C-407E-A947-70E740481C1C}">
                <a14:useLocalDpi xmlns:a14="http://schemas.microsoft.com/office/drawing/2010/main" val="0"/>
              </a:ext>
            </a:extLst>
          </a:blip>
          <a:srcRect l="4013" t="9717" r="4526" b="9248"/>
          <a:stretch/>
        </p:blipFill>
        <p:spPr bwMode="auto">
          <a:xfrm>
            <a:off x="369334" y="2187067"/>
            <a:ext cx="5869360" cy="4150797"/>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1968641" y="6209779"/>
            <a:ext cx="1629613" cy="369332"/>
          </a:xfrm>
          <a:prstGeom prst="rect">
            <a:avLst/>
          </a:prstGeom>
          <a:noFill/>
        </p:spPr>
        <p:txBody>
          <a:bodyPr wrap="none" rtlCol="0">
            <a:spAutoFit/>
          </a:bodyPr>
          <a:lstStyle/>
          <a:p>
            <a:r>
              <a:rPr lang="fr-FR" dirty="0" smtClean="0"/>
              <a:t>NAO anomalies</a:t>
            </a:r>
            <a:endParaRPr lang="fr-FR" dirty="0"/>
          </a:p>
        </p:txBody>
      </p:sp>
      <p:sp>
        <p:nvSpPr>
          <p:cNvPr id="8" name="ZoneTexte 7"/>
          <p:cNvSpPr txBox="1"/>
          <p:nvPr/>
        </p:nvSpPr>
        <p:spPr>
          <a:xfrm>
            <a:off x="712034" y="3382982"/>
            <a:ext cx="2111860" cy="369332"/>
          </a:xfrm>
          <a:prstGeom prst="rect">
            <a:avLst/>
          </a:prstGeom>
          <a:noFill/>
        </p:spPr>
        <p:txBody>
          <a:bodyPr wrap="none" rtlCol="0">
            <a:spAutoFit/>
          </a:bodyPr>
          <a:lstStyle/>
          <a:p>
            <a:r>
              <a:rPr lang="fr-FR" dirty="0" err="1" smtClean="0">
                <a:solidFill>
                  <a:srgbClr val="00B050"/>
                </a:solidFill>
              </a:rPr>
              <a:t>Climate</a:t>
            </a:r>
            <a:r>
              <a:rPr lang="fr-FR" dirty="0" smtClean="0">
                <a:solidFill>
                  <a:srgbClr val="00B050"/>
                </a:solidFill>
              </a:rPr>
              <a:t> (NAO) </a:t>
            </a:r>
            <a:r>
              <a:rPr lang="fr-FR" dirty="0" err="1" smtClean="0">
                <a:solidFill>
                  <a:srgbClr val="00B050"/>
                </a:solidFill>
              </a:rPr>
              <a:t>effect</a:t>
            </a:r>
            <a:endParaRPr lang="fr-FR" dirty="0">
              <a:solidFill>
                <a:srgbClr val="00B050"/>
              </a:solidFill>
            </a:endParaRPr>
          </a:p>
        </p:txBody>
      </p:sp>
      <p:sp>
        <p:nvSpPr>
          <p:cNvPr id="9" name="ZoneTexte 8"/>
          <p:cNvSpPr txBox="1"/>
          <p:nvPr/>
        </p:nvSpPr>
        <p:spPr>
          <a:xfrm>
            <a:off x="3010272" y="5325392"/>
            <a:ext cx="1265731" cy="369332"/>
          </a:xfrm>
          <a:prstGeom prst="rect">
            <a:avLst/>
          </a:prstGeom>
          <a:noFill/>
        </p:spPr>
        <p:txBody>
          <a:bodyPr wrap="none" rtlCol="0">
            <a:spAutoFit/>
          </a:bodyPr>
          <a:lstStyle/>
          <a:p>
            <a:r>
              <a:rPr lang="fr-FR" dirty="0" err="1" smtClean="0">
                <a:solidFill>
                  <a:schemeClr val="bg1">
                    <a:lumMod val="50000"/>
                  </a:schemeClr>
                </a:solidFill>
              </a:rPr>
              <a:t>Year</a:t>
            </a:r>
            <a:r>
              <a:rPr lang="fr-FR" dirty="0" smtClean="0">
                <a:solidFill>
                  <a:schemeClr val="bg1">
                    <a:lumMod val="50000"/>
                  </a:schemeClr>
                </a:solidFill>
              </a:rPr>
              <a:t> </a:t>
            </a:r>
            <a:r>
              <a:rPr lang="fr-FR" dirty="0" err="1" smtClean="0">
                <a:solidFill>
                  <a:schemeClr val="bg1">
                    <a:lumMod val="50000"/>
                  </a:schemeClr>
                </a:solidFill>
              </a:rPr>
              <a:t>effects</a:t>
            </a:r>
            <a:endParaRPr lang="fr-FR" dirty="0">
              <a:solidFill>
                <a:schemeClr val="bg1">
                  <a:lumMod val="50000"/>
                </a:schemeClr>
              </a:solidFill>
            </a:endParaRPr>
          </a:p>
        </p:txBody>
      </p:sp>
    </p:spTree>
    <p:extLst>
      <p:ext uri="{BB962C8B-B14F-4D97-AF65-F5344CB8AC3E}">
        <p14:creationId xmlns:p14="http://schemas.microsoft.com/office/powerpoint/2010/main" val="4252250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pic>
        <p:nvPicPr>
          <p:cNvPr id="4" name="Picture 2" descr="http://climatechange.procon.org/files/1-climate-change-images/graph-showing-that-rising-levels-correlate-with-higher-global-temperatures-pictur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321" y="2267965"/>
            <a:ext cx="5154827" cy="3904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703126" y="6235487"/>
            <a:ext cx="4870622" cy="461665"/>
          </a:xfrm>
          <a:prstGeom prst="rect">
            <a:avLst/>
          </a:prstGeom>
        </p:spPr>
        <p:txBody>
          <a:bodyPr wrap="square">
            <a:spAutoFit/>
          </a:bodyPr>
          <a:lstStyle/>
          <a:p>
            <a:r>
              <a:rPr lang="en-US" sz="1200" b="0" i="0" dirty="0" smtClean="0">
                <a:solidFill>
                  <a:srgbClr val="696969"/>
                </a:solidFill>
                <a:effectLst/>
                <a:latin typeface="Arial" panose="020B0604020202020204" pitchFamily="34" charset="0"/>
              </a:rPr>
              <a:t>National Oceanic and Atmospheric Administration, "Global Climate Change Indicators," www.ncdc.noaa.gov (accessed Apr. 13, 2010)</a:t>
            </a:r>
            <a:endParaRPr lang="fr-FR" sz="1200" dirty="0"/>
          </a:p>
        </p:txBody>
      </p:sp>
      <p:pic>
        <p:nvPicPr>
          <p:cNvPr id="6" name="Image 5"/>
          <p:cNvPicPr>
            <a:picLocks noChangeAspect="1"/>
          </p:cNvPicPr>
          <p:nvPr/>
        </p:nvPicPr>
        <p:blipFill>
          <a:blip r:embed="rId5"/>
          <a:stretch>
            <a:fillRect/>
          </a:stretch>
        </p:blipFill>
        <p:spPr>
          <a:xfrm>
            <a:off x="7110248" y="220417"/>
            <a:ext cx="4908332" cy="6431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0970244" y="6281232"/>
            <a:ext cx="1883032" cy="461665"/>
          </a:xfrm>
          <a:prstGeom prst="rect">
            <a:avLst/>
          </a:prstGeom>
        </p:spPr>
        <p:txBody>
          <a:bodyPr wrap="square">
            <a:spAutoFit/>
          </a:bodyPr>
          <a:lstStyle/>
          <a:p>
            <a:r>
              <a:rPr lang="en-US" sz="1200" b="0" i="0" dirty="0" err="1" smtClean="0">
                <a:solidFill>
                  <a:srgbClr val="696969"/>
                </a:solidFill>
                <a:effectLst/>
                <a:latin typeface="Arial" panose="020B0604020202020204" pitchFamily="34" charset="0"/>
              </a:rPr>
              <a:t>Météo</a:t>
            </a:r>
            <a:r>
              <a:rPr lang="en-US" sz="1200" b="0" i="0" dirty="0" smtClean="0">
                <a:solidFill>
                  <a:srgbClr val="696969"/>
                </a:solidFill>
                <a:effectLst/>
                <a:latin typeface="Arial" panose="020B0604020202020204" pitchFamily="34" charset="0"/>
              </a:rPr>
              <a:t> France</a:t>
            </a:r>
          </a:p>
          <a:p>
            <a:endParaRPr lang="fr-FR" sz="1200" dirty="0"/>
          </a:p>
        </p:txBody>
      </p:sp>
      <p:sp>
        <p:nvSpPr>
          <p:cNvPr id="3" name="ZoneTexte 2"/>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Introduction</a:t>
            </a:r>
            <a:endParaRPr lang="fr-FR" dirty="0"/>
          </a:p>
        </p:txBody>
      </p:sp>
      <p:sp>
        <p:nvSpPr>
          <p:cNvPr id="8" name="Rectangle 7"/>
          <p:cNvSpPr/>
          <p:nvPr/>
        </p:nvSpPr>
        <p:spPr>
          <a:xfrm>
            <a:off x="6983730" y="5132070"/>
            <a:ext cx="5120640" cy="151936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794966" y="5188625"/>
            <a:ext cx="1283464" cy="1323439"/>
          </a:xfrm>
          <a:prstGeom prst="rect">
            <a:avLst/>
          </a:prstGeom>
          <a:noFill/>
        </p:spPr>
        <p:txBody>
          <a:bodyPr wrap="square" rtlCol="0">
            <a:spAutoFit/>
          </a:bodyPr>
          <a:lstStyle/>
          <a:p>
            <a:pPr algn="ctr"/>
            <a:r>
              <a:rPr lang="fr-FR" sz="2000" b="1" dirty="0" smtClean="0">
                <a:solidFill>
                  <a:schemeClr val="accent1"/>
                </a:solidFill>
              </a:rPr>
              <a:t>Tendance des 25 dernières années</a:t>
            </a:r>
            <a:endParaRPr lang="fr-FR" sz="2000" b="1" dirty="0">
              <a:solidFill>
                <a:schemeClr val="accent1"/>
              </a:solidFill>
            </a:endParaRPr>
          </a:p>
        </p:txBody>
      </p:sp>
    </p:spTree>
    <p:custDataLst>
      <p:tags r:id="rId1"/>
    </p:custDataLst>
    <p:extLst>
      <p:ext uri="{BB962C8B-B14F-4D97-AF65-F5344CB8AC3E}">
        <p14:creationId xmlns:p14="http://schemas.microsoft.com/office/powerpoint/2010/main" val="3376250731"/>
      </p:ext>
    </p:extLst>
  </p:cSld>
  <p:clrMapOvr>
    <a:masterClrMapping/>
  </p:clrMapOvr>
  <mc:AlternateContent xmlns:mc="http://schemas.openxmlformats.org/markup-compatibility/2006" xmlns:p14="http://schemas.microsoft.com/office/powerpoint/2010/main">
    <mc:Choice Requires="p14">
      <p:transition spd="slow" p14:dur="2000" advTm="42431"/>
    </mc:Choice>
    <mc:Fallback xmlns="">
      <p:transition spd="slow" advTm="424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3761943" y="2319910"/>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dirty="0" smtClean="0"/>
              <a:t>Principaux résultats</a:t>
            </a: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Discussion</a:t>
            </a:r>
            <a:endParaRPr lang="fr-FR" dirty="0"/>
          </a:p>
        </p:txBody>
      </p:sp>
      <p:pic>
        <p:nvPicPr>
          <p:cNvPr id="6" name="Picture 2" descr="C:\Users\Laignel\Documents\Manon YNHM\Rplot02.jpeg"/>
          <p:cNvPicPr>
            <a:picLocks noChangeAspect="1" noChangeArrowheads="1"/>
          </p:cNvPicPr>
          <p:nvPr/>
        </p:nvPicPr>
        <p:blipFill rotWithShape="1">
          <a:blip r:embed="rId2">
            <a:extLst>
              <a:ext uri="{28A0092B-C50C-407E-A947-70E740481C1C}">
                <a14:useLocalDpi xmlns:a14="http://schemas.microsoft.com/office/drawing/2010/main" val="0"/>
              </a:ext>
            </a:extLst>
          </a:blip>
          <a:srcRect t="12990" r="5580" b="2480"/>
          <a:stretch/>
        </p:blipFill>
        <p:spPr bwMode="auto">
          <a:xfrm>
            <a:off x="6386" y="3192940"/>
            <a:ext cx="3550169" cy="253690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rotWithShape="1">
          <a:blip r:embed="rId3" cstate="screen">
            <a:extLst>
              <a:ext uri="{28A0092B-C50C-407E-A947-70E740481C1C}">
                <a14:useLocalDpi xmlns:a14="http://schemas.microsoft.com/office/drawing/2010/main"/>
              </a:ext>
            </a:extLst>
          </a:blip>
          <a:srcRect l="1378" t="50256" r="40882" b="46496"/>
          <a:stretch/>
        </p:blipFill>
        <p:spPr>
          <a:xfrm>
            <a:off x="437684" y="3342330"/>
            <a:ext cx="3078065" cy="307807"/>
          </a:xfrm>
          <a:prstGeom prst="rect">
            <a:avLst/>
          </a:prstGeom>
        </p:spPr>
      </p:pic>
      <p:sp>
        <p:nvSpPr>
          <p:cNvPr id="8" name="ZoneTexte 7"/>
          <p:cNvSpPr txBox="1"/>
          <p:nvPr/>
        </p:nvSpPr>
        <p:spPr>
          <a:xfrm>
            <a:off x="-17174" y="2319910"/>
            <a:ext cx="3515676" cy="707886"/>
          </a:xfrm>
          <a:prstGeom prst="rect">
            <a:avLst/>
          </a:prstGeom>
          <a:noFill/>
          <a:ln>
            <a:solidFill>
              <a:schemeClr val="tx1"/>
            </a:solidFill>
          </a:ln>
        </p:spPr>
        <p:txBody>
          <a:bodyPr wrap="square" rtlCol="0">
            <a:spAutoFit/>
          </a:bodyPr>
          <a:lstStyle/>
          <a:p>
            <a:r>
              <a:rPr lang="fr-FR" sz="2000" b="1" dirty="0" smtClean="0">
                <a:solidFill>
                  <a:srgbClr val="C00000"/>
                </a:solidFill>
              </a:rPr>
              <a:t>80% </a:t>
            </a:r>
            <a:r>
              <a:rPr lang="fr-FR" sz="2000" b="1" dirty="0" smtClean="0">
                <a:solidFill>
                  <a:srgbClr val="C00000"/>
                </a:solidFill>
              </a:rPr>
              <a:t>synchronie entre espèces pour la survie interannuelle</a:t>
            </a:r>
            <a:endParaRPr lang="fr-FR" sz="2000" dirty="0">
              <a:solidFill>
                <a:srgbClr val="C00000"/>
              </a:solidFill>
            </a:endParaRPr>
          </a:p>
        </p:txBody>
      </p:sp>
      <p:sp>
        <p:nvSpPr>
          <p:cNvPr id="9" name="ZoneTexte 8"/>
          <p:cNvSpPr txBox="1"/>
          <p:nvPr/>
        </p:nvSpPr>
        <p:spPr>
          <a:xfrm>
            <a:off x="0" y="5965210"/>
            <a:ext cx="3831206" cy="646331"/>
          </a:xfrm>
          <a:prstGeom prst="rect">
            <a:avLst/>
          </a:prstGeom>
          <a:noFill/>
        </p:spPr>
        <p:txBody>
          <a:bodyPr wrap="square" rtlCol="0">
            <a:spAutoFit/>
          </a:bodyPr>
          <a:lstStyle/>
          <a:p>
            <a:pPr algn="ctr"/>
            <a:r>
              <a:rPr lang="fr-FR" dirty="0" smtClean="0"/>
              <a:t>« </a:t>
            </a:r>
            <a:r>
              <a:rPr lang="fr-FR" dirty="0" smtClean="0"/>
              <a:t>Quelque-chose</a:t>
            </a:r>
            <a:r>
              <a:rPr lang="fr-FR" dirty="0" smtClean="0"/>
              <a:t> » </a:t>
            </a:r>
            <a:r>
              <a:rPr lang="fr-FR" dirty="0" smtClean="0"/>
              <a:t>(le climat?) synchronise cette survie</a:t>
            </a:r>
            <a:endParaRPr lang="fr-FR" dirty="0"/>
          </a:p>
        </p:txBody>
      </p:sp>
    </p:spTree>
    <p:extLst>
      <p:ext uri="{BB962C8B-B14F-4D97-AF65-F5344CB8AC3E}">
        <p14:creationId xmlns:p14="http://schemas.microsoft.com/office/powerpoint/2010/main" val="69538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3761943" y="2319910"/>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dirty="0"/>
              <a:t>Principaux résultats</a:t>
            </a: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Discussion</a:t>
            </a:r>
            <a:endParaRPr lang="fr-FR" dirty="0"/>
          </a:p>
        </p:txBody>
      </p:sp>
      <p:pic>
        <p:nvPicPr>
          <p:cNvPr id="6" name="Picture 2" descr="C:\Users\Laignel\Documents\Manon YNHM\Rplot02.jpeg"/>
          <p:cNvPicPr>
            <a:picLocks noChangeAspect="1" noChangeArrowheads="1"/>
          </p:cNvPicPr>
          <p:nvPr/>
        </p:nvPicPr>
        <p:blipFill rotWithShape="1">
          <a:blip r:embed="rId2">
            <a:extLst>
              <a:ext uri="{28A0092B-C50C-407E-A947-70E740481C1C}">
                <a14:useLocalDpi xmlns:a14="http://schemas.microsoft.com/office/drawing/2010/main" val="0"/>
              </a:ext>
            </a:extLst>
          </a:blip>
          <a:srcRect t="12990" r="5580" b="2480"/>
          <a:stretch/>
        </p:blipFill>
        <p:spPr bwMode="auto">
          <a:xfrm>
            <a:off x="6386" y="3192940"/>
            <a:ext cx="3550169" cy="253690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rotWithShape="1">
          <a:blip r:embed="rId3" cstate="screen">
            <a:extLst>
              <a:ext uri="{28A0092B-C50C-407E-A947-70E740481C1C}">
                <a14:useLocalDpi xmlns:a14="http://schemas.microsoft.com/office/drawing/2010/main"/>
              </a:ext>
            </a:extLst>
          </a:blip>
          <a:srcRect l="1378" t="50256" r="40882" b="46496"/>
          <a:stretch/>
        </p:blipFill>
        <p:spPr>
          <a:xfrm>
            <a:off x="437684" y="3342330"/>
            <a:ext cx="3078065" cy="307807"/>
          </a:xfrm>
          <a:prstGeom prst="rect">
            <a:avLst/>
          </a:prstGeom>
        </p:spPr>
      </p:pic>
      <p:sp>
        <p:nvSpPr>
          <p:cNvPr id="11" name="Flèche droite 10"/>
          <p:cNvSpPr/>
          <p:nvPr/>
        </p:nvSpPr>
        <p:spPr>
          <a:xfrm>
            <a:off x="3521200" y="2524352"/>
            <a:ext cx="481487" cy="627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descr="C:\Users\Laignel\Documents\Manon YNHM\Rplot05.jpeg"/>
          <p:cNvPicPr>
            <a:picLocks noChangeAspect="1" noChangeArrowheads="1"/>
          </p:cNvPicPr>
          <p:nvPr/>
        </p:nvPicPr>
        <p:blipFill rotWithShape="1">
          <a:blip r:embed="rId4">
            <a:extLst>
              <a:ext uri="{28A0092B-C50C-407E-A947-70E740481C1C}">
                <a14:useLocalDpi xmlns:a14="http://schemas.microsoft.com/office/drawing/2010/main" val="0"/>
              </a:ext>
            </a:extLst>
          </a:blip>
          <a:srcRect l="4736" t="14084" r="4807" b="11147"/>
          <a:stretch/>
        </p:blipFill>
        <p:spPr bwMode="auto">
          <a:xfrm>
            <a:off x="3915833" y="3872478"/>
            <a:ext cx="4323990" cy="233034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5349316" y="6013471"/>
            <a:ext cx="1309589" cy="307777"/>
          </a:xfrm>
          <a:prstGeom prst="rect">
            <a:avLst/>
          </a:prstGeom>
          <a:noFill/>
        </p:spPr>
        <p:txBody>
          <a:bodyPr wrap="none" rtlCol="0">
            <a:spAutoFit/>
          </a:bodyPr>
          <a:lstStyle/>
          <a:p>
            <a:r>
              <a:rPr lang="fr-FR" sz="1400" dirty="0" smtClean="0"/>
              <a:t>NAO anomalies</a:t>
            </a:r>
            <a:endParaRPr lang="fr-FR" sz="1400" dirty="0"/>
          </a:p>
        </p:txBody>
      </p:sp>
      <p:sp>
        <p:nvSpPr>
          <p:cNvPr id="14" name="ZoneTexte 13"/>
          <p:cNvSpPr txBox="1"/>
          <p:nvPr/>
        </p:nvSpPr>
        <p:spPr>
          <a:xfrm rot="16200000">
            <a:off x="3325447" y="4803886"/>
            <a:ext cx="1180772" cy="307777"/>
          </a:xfrm>
          <a:prstGeom prst="rect">
            <a:avLst/>
          </a:prstGeom>
          <a:noFill/>
        </p:spPr>
        <p:txBody>
          <a:bodyPr wrap="none" rtlCol="0">
            <a:spAutoFit/>
          </a:bodyPr>
          <a:lstStyle/>
          <a:p>
            <a:r>
              <a:rPr lang="fr-FR" sz="1400" dirty="0" err="1" smtClean="0"/>
              <a:t>Adult</a:t>
            </a:r>
            <a:r>
              <a:rPr lang="fr-FR" sz="1400" dirty="0" smtClean="0"/>
              <a:t> </a:t>
            </a:r>
            <a:r>
              <a:rPr lang="fr-FR" sz="1400" dirty="0" err="1" smtClean="0"/>
              <a:t>survival</a:t>
            </a:r>
            <a:endParaRPr lang="fr-FR" sz="1400" dirty="0"/>
          </a:p>
        </p:txBody>
      </p:sp>
      <p:sp>
        <p:nvSpPr>
          <p:cNvPr id="16" name="ZoneTexte 15"/>
          <p:cNvSpPr txBox="1"/>
          <p:nvPr/>
        </p:nvSpPr>
        <p:spPr>
          <a:xfrm>
            <a:off x="4070382" y="5578323"/>
            <a:ext cx="1275093" cy="369332"/>
          </a:xfrm>
          <a:prstGeom prst="rect">
            <a:avLst/>
          </a:prstGeom>
          <a:noFill/>
        </p:spPr>
        <p:txBody>
          <a:bodyPr wrap="none" rtlCol="0">
            <a:spAutoFit/>
          </a:bodyPr>
          <a:lstStyle/>
          <a:p>
            <a:r>
              <a:rPr lang="fr-FR" b="1" dirty="0" smtClean="0">
                <a:solidFill>
                  <a:srgbClr val="0070C0"/>
                </a:solidFill>
              </a:rPr>
              <a:t>Froid et sec</a:t>
            </a:r>
            <a:endParaRPr lang="fr-FR" b="1" dirty="0">
              <a:solidFill>
                <a:srgbClr val="0070C0"/>
              </a:solidFill>
            </a:endParaRPr>
          </a:p>
        </p:txBody>
      </p:sp>
      <p:sp>
        <p:nvSpPr>
          <p:cNvPr id="17" name="ZoneTexte 16"/>
          <p:cNvSpPr txBox="1"/>
          <p:nvPr/>
        </p:nvSpPr>
        <p:spPr>
          <a:xfrm>
            <a:off x="6495755" y="5595878"/>
            <a:ext cx="1819729" cy="369332"/>
          </a:xfrm>
          <a:prstGeom prst="rect">
            <a:avLst/>
          </a:prstGeom>
          <a:noFill/>
        </p:spPr>
        <p:txBody>
          <a:bodyPr wrap="none" rtlCol="0">
            <a:spAutoFit/>
          </a:bodyPr>
          <a:lstStyle/>
          <a:p>
            <a:r>
              <a:rPr lang="fr-FR" b="1" dirty="0" smtClean="0">
                <a:solidFill>
                  <a:srgbClr val="FF0000"/>
                </a:solidFill>
              </a:rPr>
              <a:t>Chaud et humide</a:t>
            </a:r>
            <a:endParaRPr lang="fr-FR" b="1" dirty="0">
              <a:solidFill>
                <a:srgbClr val="FF0000"/>
              </a:solidFill>
            </a:endParaRPr>
          </a:p>
        </p:txBody>
      </p:sp>
      <p:sp>
        <p:nvSpPr>
          <p:cNvPr id="30" name="ZoneTexte 29"/>
          <p:cNvSpPr txBox="1"/>
          <p:nvPr/>
        </p:nvSpPr>
        <p:spPr>
          <a:xfrm>
            <a:off x="4148816" y="2333438"/>
            <a:ext cx="4059955" cy="1323439"/>
          </a:xfrm>
          <a:prstGeom prst="rect">
            <a:avLst/>
          </a:prstGeom>
          <a:noFill/>
          <a:ln>
            <a:solidFill>
              <a:schemeClr val="tx2"/>
            </a:solidFill>
          </a:ln>
        </p:spPr>
        <p:txBody>
          <a:bodyPr wrap="square" rtlCol="0">
            <a:spAutoFit/>
          </a:bodyPr>
          <a:lstStyle/>
          <a:p>
            <a:r>
              <a:rPr lang="fr-FR" sz="2000" b="1" dirty="0" smtClean="0">
                <a:solidFill>
                  <a:srgbClr val="C00000"/>
                </a:solidFill>
              </a:rPr>
              <a:t>Parmi les variables climatiques les plus communément utilisées, aucune n’explique les variations de survie</a:t>
            </a:r>
            <a:r>
              <a:rPr lang="fr-FR" sz="2000" b="1" dirty="0">
                <a:solidFill>
                  <a:srgbClr val="C00000"/>
                </a:solidFill>
              </a:rPr>
              <a:t> </a:t>
            </a:r>
            <a:r>
              <a:rPr lang="fr-FR" sz="2000" dirty="0" smtClean="0"/>
              <a:t>(sauf la NAO)</a:t>
            </a:r>
            <a:endParaRPr lang="fr-FR" sz="2000" dirty="0"/>
          </a:p>
        </p:txBody>
      </p:sp>
      <p:cxnSp>
        <p:nvCxnSpPr>
          <p:cNvPr id="32" name="Connecteur droit 31"/>
          <p:cNvCxnSpPr/>
          <p:nvPr/>
        </p:nvCxnSpPr>
        <p:spPr>
          <a:xfrm>
            <a:off x="8422198" y="2376835"/>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7174" y="2319910"/>
            <a:ext cx="3515676" cy="707886"/>
          </a:xfrm>
          <a:prstGeom prst="rect">
            <a:avLst/>
          </a:prstGeom>
          <a:noFill/>
          <a:ln>
            <a:solidFill>
              <a:schemeClr val="tx1"/>
            </a:solidFill>
          </a:ln>
        </p:spPr>
        <p:txBody>
          <a:bodyPr wrap="square" rtlCol="0">
            <a:spAutoFit/>
          </a:bodyPr>
          <a:lstStyle/>
          <a:p>
            <a:r>
              <a:rPr lang="fr-FR" sz="2000" b="1" dirty="0" smtClean="0">
                <a:solidFill>
                  <a:srgbClr val="C00000"/>
                </a:solidFill>
              </a:rPr>
              <a:t>80% </a:t>
            </a:r>
            <a:r>
              <a:rPr lang="fr-FR" sz="2000" b="1" dirty="0" smtClean="0">
                <a:solidFill>
                  <a:srgbClr val="C00000"/>
                </a:solidFill>
              </a:rPr>
              <a:t>synchronie entre espèces pour la survie interannuelle</a:t>
            </a:r>
            <a:endParaRPr lang="fr-FR" sz="2000" dirty="0">
              <a:solidFill>
                <a:srgbClr val="C00000"/>
              </a:solidFill>
            </a:endParaRPr>
          </a:p>
        </p:txBody>
      </p:sp>
      <p:sp>
        <p:nvSpPr>
          <p:cNvPr id="19" name="ZoneTexte 18"/>
          <p:cNvSpPr txBox="1"/>
          <p:nvPr/>
        </p:nvSpPr>
        <p:spPr>
          <a:xfrm>
            <a:off x="0" y="5965210"/>
            <a:ext cx="3831206" cy="646331"/>
          </a:xfrm>
          <a:prstGeom prst="rect">
            <a:avLst/>
          </a:prstGeom>
          <a:noFill/>
        </p:spPr>
        <p:txBody>
          <a:bodyPr wrap="square" rtlCol="0">
            <a:spAutoFit/>
          </a:bodyPr>
          <a:lstStyle/>
          <a:p>
            <a:pPr algn="ctr"/>
            <a:r>
              <a:rPr lang="fr-FR" dirty="0" smtClean="0"/>
              <a:t>« </a:t>
            </a:r>
            <a:r>
              <a:rPr lang="fr-FR" dirty="0" smtClean="0"/>
              <a:t>Quelque-chose</a:t>
            </a:r>
            <a:r>
              <a:rPr lang="fr-FR" dirty="0" smtClean="0"/>
              <a:t> » </a:t>
            </a:r>
            <a:r>
              <a:rPr lang="fr-FR" dirty="0" smtClean="0"/>
              <a:t>(le climat?) synchronise cette survie</a:t>
            </a:r>
            <a:endParaRPr lang="fr-FR" dirty="0"/>
          </a:p>
        </p:txBody>
      </p:sp>
    </p:spTree>
    <p:extLst>
      <p:ext uri="{BB962C8B-B14F-4D97-AF65-F5344CB8AC3E}">
        <p14:creationId xmlns:p14="http://schemas.microsoft.com/office/powerpoint/2010/main" val="3513309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3761943" y="2319910"/>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dirty="0"/>
              <a:t>Principaux résultats</a:t>
            </a: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Discussion</a:t>
            </a:r>
            <a:endParaRPr lang="fr-FR" dirty="0"/>
          </a:p>
        </p:txBody>
      </p:sp>
      <p:pic>
        <p:nvPicPr>
          <p:cNvPr id="6" name="Picture 2" descr="C:\Users\Laignel\Documents\Manon YNHM\Rplot02.jpeg"/>
          <p:cNvPicPr>
            <a:picLocks noChangeAspect="1" noChangeArrowheads="1"/>
          </p:cNvPicPr>
          <p:nvPr/>
        </p:nvPicPr>
        <p:blipFill rotWithShape="1">
          <a:blip r:embed="rId2">
            <a:extLst>
              <a:ext uri="{28A0092B-C50C-407E-A947-70E740481C1C}">
                <a14:useLocalDpi xmlns:a14="http://schemas.microsoft.com/office/drawing/2010/main" val="0"/>
              </a:ext>
            </a:extLst>
          </a:blip>
          <a:srcRect t="12990" r="5580" b="2480"/>
          <a:stretch/>
        </p:blipFill>
        <p:spPr bwMode="auto">
          <a:xfrm>
            <a:off x="6386" y="3192940"/>
            <a:ext cx="3550169" cy="253690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rotWithShape="1">
          <a:blip r:embed="rId3" cstate="screen">
            <a:extLst>
              <a:ext uri="{28A0092B-C50C-407E-A947-70E740481C1C}">
                <a14:useLocalDpi xmlns:a14="http://schemas.microsoft.com/office/drawing/2010/main"/>
              </a:ext>
            </a:extLst>
          </a:blip>
          <a:srcRect l="1378" t="50256" r="40882" b="46496"/>
          <a:stretch/>
        </p:blipFill>
        <p:spPr>
          <a:xfrm>
            <a:off x="437684" y="3342330"/>
            <a:ext cx="3078065" cy="307807"/>
          </a:xfrm>
          <a:prstGeom prst="rect">
            <a:avLst/>
          </a:prstGeom>
        </p:spPr>
      </p:pic>
      <p:sp>
        <p:nvSpPr>
          <p:cNvPr id="11" name="Flèche droite 10"/>
          <p:cNvSpPr/>
          <p:nvPr/>
        </p:nvSpPr>
        <p:spPr>
          <a:xfrm>
            <a:off x="3521200" y="2524352"/>
            <a:ext cx="481487" cy="627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descr="C:\Users\Laignel\Documents\Manon YNHM\Rplot05.jpeg"/>
          <p:cNvPicPr>
            <a:picLocks noChangeAspect="1" noChangeArrowheads="1"/>
          </p:cNvPicPr>
          <p:nvPr/>
        </p:nvPicPr>
        <p:blipFill rotWithShape="1">
          <a:blip r:embed="rId4">
            <a:extLst>
              <a:ext uri="{28A0092B-C50C-407E-A947-70E740481C1C}">
                <a14:useLocalDpi xmlns:a14="http://schemas.microsoft.com/office/drawing/2010/main" val="0"/>
              </a:ext>
            </a:extLst>
          </a:blip>
          <a:srcRect l="4736" t="14084" r="4807" b="11147"/>
          <a:stretch/>
        </p:blipFill>
        <p:spPr bwMode="auto">
          <a:xfrm>
            <a:off x="3915833" y="3872478"/>
            <a:ext cx="4323990" cy="233034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5349316" y="6013471"/>
            <a:ext cx="1309589" cy="307777"/>
          </a:xfrm>
          <a:prstGeom prst="rect">
            <a:avLst/>
          </a:prstGeom>
          <a:noFill/>
        </p:spPr>
        <p:txBody>
          <a:bodyPr wrap="none" rtlCol="0">
            <a:spAutoFit/>
          </a:bodyPr>
          <a:lstStyle/>
          <a:p>
            <a:r>
              <a:rPr lang="fr-FR" sz="1400" dirty="0" smtClean="0"/>
              <a:t>NAO anomalies</a:t>
            </a:r>
            <a:endParaRPr lang="fr-FR" sz="1400" dirty="0"/>
          </a:p>
        </p:txBody>
      </p:sp>
      <p:sp>
        <p:nvSpPr>
          <p:cNvPr id="14" name="ZoneTexte 13"/>
          <p:cNvSpPr txBox="1"/>
          <p:nvPr/>
        </p:nvSpPr>
        <p:spPr>
          <a:xfrm rot="16200000">
            <a:off x="3325447" y="4803886"/>
            <a:ext cx="1180772" cy="307777"/>
          </a:xfrm>
          <a:prstGeom prst="rect">
            <a:avLst/>
          </a:prstGeom>
          <a:noFill/>
        </p:spPr>
        <p:txBody>
          <a:bodyPr wrap="none" rtlCol="0">
            <a:spAutoFit/>
          </a:bodyPr>
          <a:lstStyle/>
          <a:p>
            <a:r>
              <a:rPr lang="fr-FR" sz="1400" dirty="0" err="1" smtClean="0"/>
              <a:t>Adult</a:t>
            </a:r>
            <a:r>
              <a:rPr lang="fr-FR" sz="1400" dirty="0" smtClean="0"/>
              <a:t> </a:t>
            </a:r>
            <a:r>
              <a:rPr lang="fr-FR" sz="1400" dirty="0" err="1" smtClean="0"/>
              <a:t>survival</a:t>
            </a:r>
            <a:endParaRPr lang="fr-FR" sz="1400" dirty="0"/>
          </a:p>
        </p:txBody>
      </p:sp>
      <p:sp>
        <p:nvSpPr>
          <p:cNvPr id="19" name="ZoneTexte 18"/>
          <p:cNvSpPr txBox="1"/>
          <p:nvPr/>
        </p:nvSpPr>
        <p:spPr>
          <a:xfrm>
            <a:off x="4260690" y="3998056"/>
            <a:ext cx="505267" cy="369332"/>
          </a:xfrm>
          <a:prstGeom prst="rect">
            <a:avLst/>
          </a:prstGeom>
          <a:noFill/>
        </p:spPr>
        <p:txBody>
          <a:bodyPr wrap="none" rtlCol="0">
            <a:spAutoFit/>
          </a:bodyPr>
          <a:lstStyle/>
          <a:p>
            <a:r>
              <a:rPr lang="fr-FR" b="1" dirty="0" err="1" smtClean="0">
                <a:solidFill>
                  <a:srgbClr val="0070C0"/>
                </a:solidFill>
              </a:rPr>
              <a:t>sea</a:t>
            </a:r>
            <a:endParaRPr lang="fr-FR" b="1" dirty="0">
              <a:solidFill>
                <a:srgbClr val="0070C0"/>
              </a:solidFill>
            </a:endParaRPr>
          </a:p>
        </p:txBody>
      </p:sp>
      <p:sp>
        <p:nvSpPr>
          <p:cNvPr id="22" name="ZoneTexte 21"/>
          <p:cNvSpPr txBox="1"/>
          <p:nvPr/>
        </p:nvSpPr>
        <p:spPr>
          <a:xfrm>
            <a:off x="5706133" y="6314279"/>
            <a:ext cx="2716065" cy="369332"/>
          </a:xfrm>
          <a:prstGeom prst="rect">
            <a:avLst/>
          </a:prstGeom>
          <a:noFill/>
        </p:spPr>
        <p:txBody>
          <a:bodyPr wrap="none" rtlCol="0">
            <a:spAutoFit/>
          </a:bodyPr>
          <a:lstStyle/>
          <a:p>
            <a:r>
              <a:rPr lang="fr-FR" b="1" dirty="0" smtClean="0">
                <a:solidFill>
                  <a:srgbClr val="FFC000"/>
                </a:solidFill>
              </a:rPr>
              <a:t>Hétérogénéité individuelle</a:t>
            </a:r>
            <a:endParaRPr lang="fr-FR" b="1" dirty="0">
              <a:solidFill>
                <a:srgbClr val="FFC000"/>
              </a:solidFill>
            </a:endParaRPr>
          </a:p>
        </p:txBody>
      </p:sp>
      <p:sp>
        <p:nvSpPr>
          <p:cNvPr id="23" name="Forme libre 22"/>
          <p:cNvSpPr/>
          <p:nvPr/>
        </p:nvSpPr>
        <p:spPr>
          <a:xfrm flipV="1">
            <a:off x="4310365" y="4513976"/>
            <a:ext cx="3725839" cy="924069"/>
          </a:xfrm>
          <a:custGeom>
            <a:avLst/>
            <a:gdLst>
              <a:gd name="connsiteX0" fmla="*/ 0 w 3725839"/>
              <a:gd name="connsiteY0" fmla="*/ 136478 h 924069"/>
              <a:gd name="connsiteX1" fmla="*/ 504968 w 3725839"/>
              <a:gd name="connsiteY1" fmla="*/ 491320 h 924069"/>
              <a:gd name="connsiteX2" fmla="*/ 955344 w 3725839"/>
              <a:gd name="connsiteY2" fmla="*/ 736979 h 924069"/>
              <a:gd name="connsiteX3" fmla="*/ 1446663 w 3725839"/>
              <a:gd name="connsiteY3" fmla="*/ 900752 h 924069"/>
              <a:gd name="connsiteX4" fmla="*/ 1951630 w 3725839"/>
              <a:gd name="connsiteY4" fmla="*/ 914400 h 924069"/>
              <a:gd name="connsiteX5" fmla="*/ 2442950 w 3725839"/>
              <a:gd name="connsiteY5" fmla="*/ 818866 h 924069"/>
              <a:gd name="connsiteX6" fmla="*/ 3016156 w 3725839"/>
              <a:gd name="connsiteY6" fmla="*/ 559558 h 924069"/>
              <a:gd name="connsiteX7" fmla="*/ 3357350 w 3725839"/>
              <a:gd name="connsiteY7" fmla="*/ 300251 h 924069"/>
              <a:gd name="connsiteX8" fmla="*/ 3725839 w 3725839"/>
              <a:gd name="connsiteY8" fmla="*/ 0 h 92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9" h="924069">
                <a:moveTo>
                  <a:pt x="0" y="136478"/>
                </a:moveTo>
                <a:cubicBezTo>
                  <a:pt x="172872" y="263857"/>
                  <a:pt x="345744" y="391237"/>
                  <a:pt x="504968" y="491320"/>
                </a:cubicBezTo>
                <a:cubicBezTo>
                  <a:pt x="664192" y="591403"/>
                  <a:pt x="798395" y="668740"/>
                  <a:pt x="955344" y="736979"/>
                </a:cubicBezTo>
                <a:cubicBezTo>
                  <a:pt x="1112293" y="805218"/>
                  <a:pt x="1280615" y="871182"/>
                  <a:pt x="1446663" y="900752"/>
                </a:cubicBezTo>
                <a:cubicBezTo>
                  <a:pt x="1612711" y="930322"/>
                  <a:pt x="1785582" y="928048"/>
                  <a:pt x="1951630" y="914400"/>
                </a:cubicBezTo>
                <a:cubicBezTo>
                  <a:pt x="2117678" y="900752"/>
                  <a:pt x="2265529" y="878006"/>
                  <a:pt x="2442950" y="818866"/>
                </a:cubicBezTo>
                <a:cubicBezTo>
                  <a:pt x="2620371" y="759726"/>
                  <a:pt x="2863756" y="645994"/>
                  <a:pt x="3016156" y="559558"/>
                </a:cubicBezTo>
                <a:cubicBezTo>
                  <a:pt x="3168556" y="473122"/>
                  <a:pt x="3239070" y="393511"/>
                  <a:pt x="3357350" y="300251"/>
                </a:cubicBezTo>
                <a:cubicBezTo>
                  <a:pt x="3475631" y="206991"/>
                  <a:pt x="3600735" y="103495"/>
                  <a:pt x="3725839"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avec flèche 26"/>
          <p:cNvCxnSpPr/>
          <p:nvPr/>
        </p:nvCxnSpPr>
        <p:spPr>
          <a:xfrm flipV="1">
            <a:off x="8173908" y="3703578"/>
            <a:ext cx="0" cy="222298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875539" y="3998056"/>
            <a:ext cx="1298369" cy="369332"/>
          </a:xfrm>
          <a:prstGeom prst="rect">
            <a:avLst/>
          </a:prstGeom>
          <a:noFill/>
        </p:spPr>
        <p:txBody>
          <a:bodyPr wrap="none" rtlCol="0">
            <a:spAutoFit/>
          </a:bodyPr>
          <a:lstStyle/>
          <a:p>
            <a:r>
              <a:rPr lang="fr-FR" b="1" dirty="0" err="1">
                <a:solidFill>
                  <a:srgbClr val="FF0000"/>
                </a:solidFill>
              </a:rPr>
              <a:t>s</a:t>
            </a:r>
            <a:r>
              <a:rPr lang="fr-FR" b="1" dirty="0" err="1" smtClean="0">
                <a:solidFill>
                  <a:srgbClr val="FF0000"/>
                </a:solidFill>
              </a:rPr>
              <a:t>ex</a:t>
            </a:r>
            <a:r>
              <a:rPr lang="fr-FR" b="1" dirty="0" smtClean="0">
                <a:solidFill>
                  <a:srgbClr val="FF0000"/>
                </a:solidFill>
              </a:rPr>
              <a:t> and </a:t>
            </a:r>
            <a:r>
              <a:rPr lang="fr-FR" b="1" dirty="0" err="1" smtClean="0">
                <a:solidFill>
                  <a:srgbClr val="FF0000"/>
                </a:solidFill>
              </a:rPr>
              <a:t>sun</a:t>
            </a:r>
            <a:endParaRPr lang="fr-FR" b="1" dirty="0">
              <a:solidFill>
                <a:srgbClr val="FF0000"/>
              </a:solidFill>
            </a:endParaRPr>
          </a:p>
        </p:txBody>
      </p:sp>
      <p:cxnSp>
        <p:nvCxnSpPr>
          <p:cNvPr id="32" name="Connecteur droit 31"/>
          <p:cNvCxnSpPr/>
          <p:nvPr/>
        </p:nvCxnSpPr>
        <p:spPr>
          <a:xfrm>
            <a:off x="8422198" y="2376835"/>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7174" y="2319910"/>
            <a:ext cx="3515676" cy="707886"/>
          </a:xfrm>
          <a:prstGeom prst="rect">
            <a:avLst/>
          </a:prstGeom>
          <a:noFill/>
          <a:ln>
            <a:solidFill>
              <a:schemeClr val="tx1"/>
            </a:solidFill>
          </a:ln>
        </p:spPr>
        <p:txBody>
          <a:bodyPr wrap="square" rtlCol="0">
            <a:spAutoFit/>
          </a:bodyPr>
          <a:lstStyle/>
          <a:p>
            <a:r>
              <a:rPr lang="fr-FR" sz="2000" b="1" dirty="0" smtClean="0">
                <a:solidFill>
                  <a:srgbClr val="C00000"/>
                </a:solidFill>
              </a:rPr>
              <a:t>80% </a:t>
            </a:r>
            <a:r>
              <a:rPr lang="fr-FR" sz="2000" b="1" dirty="0" smtClean="0">
                <a:solidFill>
                  <a:srgbClr val="C00000"/>
                </a:solidFill>
              </a:rPr>
              <a:t>synchronie entre espèces pour la survie interannuelle</a:t>
            </a:r>
            <a:endParaRPr lang="fr-FR" sz="2000" dirty="0">
              <a:solidFill>
                <a:srgbClr val="C00000"/>
              </a:solidFill>
            </a:endParaRPr>
          </a:p>
        </p:txBody>
      </p:sp>
      <p:sp>
        <p:nvSpPr>
          <p:cNvPr id="25" name="ZoneTexte 24"/>
          <p:cNvSpPr txBox="1"/>
          <p:nvPr/>
        </p:nvSpPr>
        <p:spPr>
          <a:xfrm>
            <a:off x="0" y="5965210"/>
            <a:ext cx="3831206" cy="646331"/>
          </a:xfrm>
          <a:prstGeom prst="rect">
            <a:avLst/>
          </a:prstGeom>
          <a:noFill/>
        </p:spPr>
        <p:txBody>
          <a:bodyPr wrap="square" rtlCol="0">
            <a:spAutoFit/>
          </a:bodyPr>
          <a:lstStyle/>
          <a:p>
            <a:pPr algn="ctr"/>
            <a:r>
              <a:rPr lang="fr-FR" dirty="0" smtClean="0"/>
              <a:t>« </a:t>
            </a:r>
            <a:r>
              <a:rPr lang="fr-FR" dirty="0" smtClean="0"/>
              <a:t>Quelque-chose</a:t>
            </a:r>
            <a:r>
              <a:rPr lang="fr-FR" dirty="0" smtClean="0"/>
              <a:t> » </a:t>
            </a:r>
            <a:r>
              <a:rPr lang="fr-FR" dirty="0" smtClean="0"/>
              <a:t>(le climat?) synchronise cette survie</a:t>
            </a:r>
            <a:endParaRPr lang="fr-FR" dirty="0"/>
          </a:p>
        </p:txBody>
      </p:sp>
      <p:sp>
        <p:nvSpPr>
          <p:cNvPr id="26" name="ZoneTexte 25"/>
          <p:cNvSpPr txBox="1"/>
          <p:nvPr/>
        </p:nvSpPr>
        <p:spPr>
          <a:xfrm>
            <a:off x="4070382" y="5578323"/>
            <a:ext cx="1275093" cy="369332"/>
          </a:xfrm>
          <a:prstGeom prst="rect">
            <a:avLst/>
          </a:prstGeom>
          <a:noFill/>
        </p:spPr>
        <p:txBody>
          <a:bodyPr wrap="none" rtlCol="0">
            <a:spAutoFit/>
          </a:bodyPr>
          <a:lstStyle/>
          <a:p>
            <a:r>
              <a:rPr lang="fr-FR" b="1" dirty="0" smtClean="0">
                <a:solidFill>
                  <a:srgbClr val="0070C0"/>
                </a:solidFill>
              </a:rPr>
              <a:t>Froid et sec</a:t>
            </a:r>
            <a:endParaRPr lang="fr-FR" b="1" dirty="0">
              <a:solidFill>
                <a:srgbClr val="0070C0"/>
              </a:solidFill>
            </a:endParaRPr>
          </a:p>
        </p:txBody>
      </p:sp>
      <p:sp>
        <p:nvSpPr>
          <p:cNvPr id="28" name="ZoneTexte 27"/>
          <p:cNvSpPr txBox="1"/>
          <p:nvPr/>
        </p:nvSpPr>
        <p:spPr>
          <a:xfrm>
            <a:off x="6495755" y="5595878"/>
            <a:ext cx="1819729" cy="369332"/>
          </a:xfrm>
          <a:prstGeom prst="rect">
            <a:avLst/>
          </a:prstGeom>
          <a:noFill/>
        </p:spPr>
        <p:txBody>
          <a:bodyPr wrap="none" rtlCol="0">
            <a:spAutoFit/>
          </a:bodyPr>
          <a:lstStyle/>
          <a:p>
            <a:r>
              <a:rPr lang="fr-FR" b="1" dirty="0" smtClean="0">
                <a:solidFill>
                  <a:srgbClr val="FF0000"/>
                </a:solidFill>
              </a:rPr>
              <a:t>Chaud et humide</a:t>
            </a:r>
            <a:endParaRPr lang="fr-FR" b="1" dirty="0">
              <a:solidFill>
                <a:srgbClr val="FF0000"/>
              </a:solidFill>
            </a:endParaRPr>
          </a:p>
        </p:txBody>
      </p:sp>
      <p:sp>
        <p:nvSpPr>
          <p:cNvPr id="29" name="ZoneTexte 28"/>
          <p:cNvSpPr txBox="1"/>
          <p:nvPr/>
        </p:nvSpPr>
        <p:spPr>
          <a:xfrm>
            <a:off x="4148816" y="2333438"/>
            <a:ext cx="4059955" cy="1323439"/>
          </a:xfrm>
          <a:prstGeom prst="rect">
            <a:avLst/>
          </a:prstGeom>
          <a:noFill/>
          <a:ln>
            <a:solidFill>
              <a:schemeClr val="tx2"/>
            </a:solidFill>
          </a:ln>
        </p:spPr>
        <p:txBody>
          <a:bodyPr wrap="square" rtlCol="0">
            <a:spAutoFit/>
          </a:bodyPr>
          <a:lstStyle/>
          <a:p>
            <a:r>
              <a:rPr lang="fr-FR" sz="2000" b="1" dirty="0" smtClean="0">
                <a:solidFill>
                  <a:srgbClr val="C00000"/>
                </a:solidFill>
              </a:rPr>
              <a:t>Parmi les variables climatiques les plus communément utilisées, aucune n’explique les variations de survie</a:t>
            </a:r>
            <a:r>
              <a:rPr lang="fr-FR" sz="2000" b="1" dirty="0">
                <a:solidFill>
                  <a:srgbClr val="C00000"/>
                </a:solidFill>
              </a:rPr>
              <a:t> </a:t>
            </a:r>
            <a:r>
              <a:rPr lang="fr-FR" sz="2000" dirty="0" smtClean="0"/>
              <a:t>(sauf la NAO)</a:t>
            </a:r>
            <a:endParaRPr lang="fr-FR" sz="2000" dirty="0"/>
          </a:p>
        </p:txBody>
      </p:sp>
    </p:spTree>
    <p:extLst>
      <p:ext uri="{BB962C8B-B14F-4D97-AF65-F5344CB8AC3E}">
        <p14:creationId xmlns:p14="http://schemas.microsoft.com/office/powerpoint/2010/main" val="2067684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3761943" y="2319910"/>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dirty="0" smtClean="0"/>
              <a:t>Principaux résultats</a:t>
            </a: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Discussion</a:t>
            </a:r>
            <a:endParaRPr lang="fr-FR" dirty="0"/>
          </a:p>
        </p:txBody>
      </p:sp>
      <p:pic>
        <p:nvPicPr>
          <p:cNvPr id="6" name="Picture 2" descr="C:\Users\Laignel\Documents\Manon YNHM\Rplot02.jpeg"/>
          <p:cNvPicPr>
            <a:picLocks noChangeAspect="1" noChangeArrowheads="1"/>
          </p:cNvPicPr>
          <p:nvPr/>
        </p:nvPicPr>
        <p:blipFill rotWithShape="1">
          <a:blip r:embed="rId2">
            <a:extLst>
              <a:ext uri="{28A0092B-C50C-407E-A947-70E740481C1C}">
                <a14:useLocalDpi xmlns:a14="http://schemas.microsoft.com/office/drawing/2010/main" val="0"/>
              </a:ext>
            </a:extLst>
          </a:blip>
          <a:srcRect t="12990" r="5580" b="2480"/>
          <a:stretch/>
        </p:blipFill>
        <p:spPr bwMode="auto">
          <a:xfrm>
            <a:off x="6386" y="3192940"/>
            <a:ext cx="3550169" cy="253690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rotWithShape="1">
          <a:blip r:embed="rId3" cstate="screen">
            <a:extLst>
              <a:ext uri="{28A0092B-C50C-407E-A947-70E740481C1C}">
                <a14:useLocalDpi xmlns:a14="http://schemas.microsoft.com/office/drawing/2010/main"/>
              </a:ext>
            </a:extLst>
          </a:blip>
          <a:srcRect l="1378" t="50256" r="40882" b="46496"/>
          <a:stretch/>
        </p:blipFill>
        <p:spPr>
          <a:xfrm>
            <a:off x="437684" y="3342330"/>
            <a:ext cx="3078065" cy="307807"/>
          </a:xfrm>
          <a:prstGeom prst="rect">
            <a:avLst/>
          </a:prstGeom>
        </p:spPr>
      </p:pic>
      <p:sp>
        <p:nvSpPr>
          <p:cNvPr id="18" name="Flèche droite 17"/>
          <p:cNvSpPr/>
          <p:nvPr/>
        </p:nvSpPr>
        <p:spPr>
          <a:xfrm>
            <a:off x="8208771" y="2519821"/>
            <a:ext cx="481487" cy="627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3521200" y="2524352"/>
            <a:ext cx="481487" cy="627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descr="C:\Users\Laignel\Documents\Manon YNHM\Rplot05.jpeg"/>
          <p:cNvPicPr>
            <a:picLocks noChangeAspect="1" noChangeArrowheads="1"/>
          </p:cNvPicPr>
          <p:nvPr/>
        </p:nvPicPr>
        <p:blipFill rotWithShape="1">
          <a:blip r:embed="rId4">
            <a:extLst>
              <a:ext uri="{28A0092B-C50C-407E-A947-70E740481C1C}">
                <a14:useLocalDpi xmlns:a14="http://schemas.microsoft.com/office/drawing/2010/main" val="0"/>
              </a:ext>
            </a:extLst>
          </a:blip>
          <a:srcRect l="4736" t="14084" r="4807" b="11147"/>
          <a:stretch/>
        </p:blipFill>
        <p:spPr bwMode="auto">
          <a:xfrm>
            <a:off x="3915833" y="3872478"/>
            <a:ext cx="4323990" cy="233034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5349316" y="6013471"/>
            <a:ext cx="1309589" cy="307777"/>
          </a:xfrm>
          <a:prstGeom prst="rect">
            <a:avLst/>
          </a:prstGeom>
          <a:noFill/>
        </p:spPr>
        <p:txBody>
          <a:bodyPr wrap="none" rtlCol="0">
            <a:spAutoFit/>
          </a:bodyPr>
          <a:lstStyle/>
          <a:p>
            <a:r>
              <a:rPr lang="fr-FR" sz="1400" dirty="0" smtClean="0"/>
              <a:t>NAO anomalies</a:t>
            </a:r>
            <a:endParaRPr lang="fr-FR" sz="1400" dirty="0"/>
          </a:p>
        </p:txBody>
      </p:sp>
      <p:sp>
        <p:nvSpPr>
          <p:cNvPr id="14" name="ZoneTexte 13"/>
          <p:cNvSpPr txBox="1"/>
          <p:nvPr/>
        </p:nvSpPr>
        <p:spPr>
          <a:xfrm rot="16200000">
            <a:off x="3325447" y="4803886"/>
            <a:ext cx="1180772" cy="307777"/>
          </a:xfrm>
          <a:prstGeom prst="rect">
            <a:avLst/>
          </a:prstGeom>
          <a:noFill/>
        </p:spPr>
        <p:txBody>
          <a:bodyPr wrap="none" rtlCol="0">
            <a:spAutoFit/>
          </a:bodyPr>
          <a:lstStyle/>
          <a:p>
            <a:r>
              <a:rPr lang="fr-FR" sz="1400" dirty="0" err="1" smtClean="0"/>
              <a:t>Adult</a:t>
            </a:r>
            <a:r>
              <a:rPr lang="fr-FR" sz="1400" dirty="0" smtClean="0"/>
              <a:t> </a:t>
            </a:r>
            <a:r>
              <a:rPr lang="fr-FR" sz="1400" dirty="0" err="1" smtClean="0"/>
              <a:t>survival</a:t>
            </a:r>
            <a:endParaRPr lang="fr-FR" sz="1400" dirty="0"/>
          </a:p>
        </p:txBody>
      </p:sp>
      <p:sp>
        <p:nvSpPr>
          <p:cNvPr id="19" name="ZoneTexte 18"/>
          <p:cNvSpPr txBox="1"/>
          <p:nvPr/>
        </p:nvSpPr>
        <p:spPr>
          <a:xfrm>
            <a:off x="4260690" y="3998056"/>
            <a:ext cx="505267" cy="369332"/>
          </a:xfrm>
          <a:prstGeom prst="rect">
            <a:avLst/>
          </a:prstGeom>
          <a:noFill/>
        </p:spPr>
        <p:txBody>
          <a:bodyPr wrap="none" rtlCol="0">
            <a:spAutoFit/>
          </a:bodyPr>
          <a:lstStyle/>
          <a:p>
            <a:r>
              <a:rPr lang="fr-FR" b="1" dirty="0" err="1" smtClean="0">
                <a:solidFill>
                  <a:srgbClr val="0070C0"/>
                </a:solidFill>
              </a:rPr>
              <a:t>sea</a:t>
            </a:r>
            <a:endParaRPr lang="fr-FR" b="1" dirty="0">
              <a:solidFill>
                <a:srgbClr val="0070C0"/>
              </a:solidFill>
            </a:endParaRPr>
          </a:p>
        </p:txBody>
      </p:sp>
      <p:sp>
        <p:nvSpPr>
          <p:cNvPr id="23" name="Forme libre 22"/>
          <p:cNvSpPr/>
          <p:nvPr/>
        </p:nvSpPr>
        <p:spPr>
          <a:xfrm flipV="1">
            <a:off x="4310365" y="4513976"/>
            <a:ext cx="3725839" cy="924069"/>
          </a:xfrm>
          <a:custGeom>
            <a:avLst/>
            <a:gdLst>
              <a:gd name="connsiteX0" fmla="*/ 0 w 3725839"/>
              <a:gd name="connsiteY0" fmla="*/ 136478 h 924069"/>
              <a:gd name="connsiteX1" fmla="*/ 504968 w 3725839"/>
              <a:gd name="connsiteY1" fmla="*/ 491320 h 924069"/>
              <a:gd name="connsiteX2" fmla="*/ 955344 w 3725839"/>
              <a:gd name="connsiteY2" fmla="*/ 736979 h 924069"/>
              <a:gd name="connsiteX3" fmla="*/ 1446663 w 3725839"/>
              <a:gd name="connsiteY3" fmla="*/ 900752 h 924069"/>
              <a:gd name="connsiteX4" fmla="*/ 1951630 w 3725839"/>
              <a:gd name="connsiteY4" fmla="*/ 914400 h 924069"/>
              <a:gd name="connsiteX5" fmla="*/ 2442950 w 3725839"/>
              <a:gd name="connsiteY5" fmla="*/ 818866 h 924069"/>
              <a:gd name="connsiteX6" fmla="*/ 3016156 w 3725839"/>
              <a:gd name="connsiteY6" fmla="*/ 559558 h 924069"/>
              <a:gd name="connsiteX7" fmla="*/ 3357350 w 3725839"/>
              <a:gd name="connsiteY7" fmla="*/ 300251 h 924069"/>
              <a:gd name="connsiteX8" fmla="*/ 3725839 w 3725839"/>
              <a:gd name="connsiteY8" fmla="*/ 0 h 92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9" h="924069">
                <a:moveTo>
                  <a:pt x="0" y="136478"/>
                </a:moveTo>
                <a:cubicBezTo>
                  <a:pt x="172872" y="263857"/>
                  <a:pt x="345744" y="391237"/>
                  <a:pt x="504968" y="491320"/>
                </a:cubicBezTo>
                <a:cubicBezTo>
                  <a:pt x="664192" y="591403"/>
                  <a:pt x="798395" y="668740"/>
                  <a:pt x="955344" y="736979"/>
                </a:cubicBezTo>
                <a:cubicBezTo>
                  <a:pt x="1112293" y="805218"/>
                  <a:pt x="1280615" y="871182"/>
                  <a:pt x="1446663" y="900752"/>
                </a:cubicBezTo>
                <a:cubicBezTo>
                  <a:pt x="1612711" y="930322"/>
                  <a:pt x="1785582" y="928048"/>
                  <a:pt x="1951630" y="914400"/>
                </a:cubicBezTo>
                <a:cubicBezTo>
                  <a:pt x="2117678" y="900752"/>
                  <a:pt x="2265529" y="878006"/>
                  <a:pt x="2442950" y="818866"/>
                </a:cubicBezTo>
                <a:cubicBezTo>
                  <a:pt x="2620371" y="759726"/>
                  <a:pt x="2863756" y="645994"/>
                  <a:pt x="3016156" y="559558"/>
                </a:cubicBezTo>
                <a:cubicBezTo>
                  <a:pt x="3168556" y="473122"/>
                  <a:pt x="3239070" y="393511"/>
                  <a:pt x="3357350" y="300251"/>
                </a:cubicBezTo>
                <a:cubicBezTo>
                  <a:pt x="3475631" y="206991"/>
                  <a:pt x="3600735" y="103495"/>
                  <a:pt x="3725839"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3" descr="C:\Users\Laignel\Documents\Manon YNHM\Rplot07.jpeg"/>
          <p:cNvPicPr>
            <a:picLocks noChangeAspect="1" noChangeArrowheads="1"/>
          </p:cNvPicPr>
          <p:nvPr/>
        </p:nvPicPr>
        <p:blipFill rotWithShape="1">
          <a:blip r:embed="rId5">
            <a:extLst>
              <a:ext uri="{28A0092B-C50C-407E-A947-70E740481C1C}">
                <a14:useLocalDpi xmlns:a14="http://schemas.microsoft.com/office/drawing/2010/main" val="0"/>
              </a:ext>
            </a:extLst>
          </a:blip>
          <a:srcRect t="13983" r="2796" b="3277"/>
          <a:stretch/>
        </p:blipFill>
        <p:spPr bwMode="auto">
          <a:xfrm>
            <a:off x="8584680" y="3509001"/>
            <a:ext cx="3564969" cy="197847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Rectangle 24"/>
              <p:cNvSpPr/>
              <p:nvPr/>
            </p:nvSpPr>
            <p:spPr>
              <a:xfrm>
                <a:off x="9886594" y="5647379"/>
                <a:ext cx="2271712"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bg1">
                                  <a:lumMod val="50000"/>
                                </a:schemeClr>
                              </a:solidFill>
                              <a:latin typeface="Cambria Math" panose="02040503050406030204" pitchFamily="18" charset="0"/>
                            </a:rPr>
                          </m:ctrlPr>
                        </m:sSubPr>
                        <m:e>
                          <m:r>
                            <a:rPr lang="fr-FR" b="1" i="1">
                              <a:solidFill>
                                <a:schemeClr val="bg1">
                                  <a:lumMod val="50000"/>
                                </a:schemeClr>
                              </a:solidFill>
                              <a:latin typeface="Cambria Math" panose="02040503050406030204" pitchFamily="18" charset="0"/>
                            </a:rPr>
                            <m:t>𝒗𝒂𝒓𝒊𝒂𝒏𝒄𝒆</m:t>
                          </m:r>
                          <m:r>
                            <a:rPr lang="fr-FR" b="1" i="1">
                              <a:solidFill>
                                <a:schemeClr val="bg1">
                                  <a:lumMod val="50000"/>
                                </a:schemeClr>
                              </a:solidFill>
                              <a:latin typeface="Cambria Math" panose="02040503050406030204" pitchFamily="18" charset="0"/>
                            </a:rPr>
                            <m:t>(</m:t>
                          </m:r>
                          <m:r>
                            <a:rPr lang="fr-FR" b="1" i="1">
                              <a:solidFill>
                                <a:schemeClr val="bg1">
                                  <a:lumMod val="50000"/>
                                </a:schemeClr>
                              </a:solidFill>
                              <a:latin typeface="Cambria Math" panose="02040503050406030204" pitchFamily="18" charset="0"/>
                            </a:rPr>
                            <m:t>𝒚𝒆𝒂𝒓</m:t>
                          </m:r>
                          <m:r>
                            <a:rPr lang="fr-FR" b="1" i="1">
                              <a:solidFill>
                                <a:schemeClr val="bg1">
                                  <a:lumMod val="50000"/>
                                </a:schemeClr>
                              </a:solidFill>
                              <a:latin typeface="Cambria Math" panose="02040503050406030204" pitchFamily="18" charset="0"/>
                            </a:rPr>
                            <m:t>)</m:t>
                          </m:r>
                        </m:e>
                        <m:sub>
                          <m:r>
                            <a:rPr lang="fr-FR" b="1" i="1">
                              <a:solidFill>
                                <a:schemeClr val="bg1">
                                  <a:lumMod val="50000"/>
                                </a:schemeClr>
                              </a:solidFill>
                              <a:latin typeface="Cambria Math" panose="02040503050406030204" pitchFamily="18" charset="0"/>
                            </a:rPr>
                            <m:t>𝒓𝒆𝒇</m:t>
                          </m:r>
                        </m:sub>
                      </m:sSub>
                    </m:oMath>
                  </m:oMathPara>
                </a14:m>
                <a:endParaRPr lang="fr-FR" dirty="0">
                  <a:solidFill>
                    <a:schemeClr val="bg1">
                      <a:lumMod val="50000"/>
                    </a:schemeClr>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9886594" y="5647379"/>
                <a:ext cx="2271712" cy="395558"/>
              </a:xfrm>
              <a:prstGeom prst="rect">
                <a:avLst/>
              </a:prstGeom>
              <a:blipFill rotWithShape="0">
                <a:blip r:embed="rId6"/>
                <a:stretch>
                  <a:fillRect b="-923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9886594" y="6108691"/>
                <a:ext cx="23598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accent5">
                                  <a:lumMod val="50000"/>
                                </a:schemeClr>
                              </a:solidFill>
                              <a:latin typeface="Cambria Math" panose="02040503050406030204" pitchFamily="18" charset="0"/>
                            </a:rPr>
                          </m:ctrlPr>
                        </m:sSubPr>
                        <m:e>
                          <m:r>
                            <a:rPr lang="fr-FR" b="1" i="1">
                              <a:solidFill>
                                <a:schemeClr val="accent5">
                                  <a:lumMod val="50000"/>
                                </a:schemeClr>
                              </a:solidFill>
                              <a:latin typeface="Cambria Math" panose="02040503050406030204" pitchFamily="18" charset="0"/>
                            </a:rPr>
                            <m:t>𝒗𝒂𝒓𝒊𝒂𝒏𝒄𝒆</m:t>
                          </m:r>
                          <m:r>
                            <a:rPr lang="fr-FR" b="1" i="1">
                              <a:solidFill>
                                <a:schemeClr val="accent5">
                                  <a:lumMod val="50000"/>
                                </a:schemeClr>
                              </a:solidFill>
                              <a:latin typeface="Cambria Math" panose="02040503050406030204" pitchFamily="18" charset="0"/>
                            </a:rPr>
                            <m:t>(</m:t>
                          </m:r>
                          <m:r>
                            <a:rPr lang="fr-FR" b="1" i="1">
                              <a:solidFill>
                                <a:schemeClr val="accent5">
                                  <a:lumMod val="50000"/>
                                </a:schemeClr>
                              </a:solidFill>
                              <a:latin typeface="Cambria Math" panose="02040503050406030204" pitchFamily="18" charset="0"/>
                            </a:rPr>
                            <m:t>𝒚𝒆𝒂𝒓</m:t>
                          </m:r>
                          <m:r>
                            <a:rPr lang="fr-FR" b="1" i="1">
                              <a:solidFill>
                                <a:schemeClr val="accent5">
                                  <a:lumMod val="50000"/>
                                </a:schemeClr>
                              </a:solidFill>
                              <a:latin typeface="Cambria Math" panose="02040503050406030204" pitchFamily="18" charset="0"/>
                            </a:rPr>
                            <m:t>)</m:t>
                          </m:r>
                        </m:e>
                        <m:sub>
                          <m:r>
                            <a:rPr lang="fr-FR" b="1" i="1">
                              <a:solidFill>
                                <a:schemeClr val="accent5">
                                  <a:lumMod val="50000"/>
                                </a:schemeClr>
                              </a:solidFill>
                              <a:latin typeface="Cambria Math" panose="02040503050406030204" pitchFamily="18" charset="0"/>
                            </a:rPr>
                            <m:t>𝒄𝒍𝒊𝒎</m:t>
                          </m:r>
                        </m:sub>
                      </m:sSub>
                    </m:oMath>
                  </m:oMathPara>
                </a14:m>
                <a:endParaRPr lang="fr-FR" dirty="0">
                  <a:solidFill>
                    <a:schemeClr val="accent5">
                      <a:lumMod val="50000"/>
                    </a:schemeClr>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9886594" y="6108691"/>
                <a:ext cx="2359877" cy="369332"/>
              </a:xfrm>
              <a:prstGeom prst="rect">
                <a:avLst/>
              </a:prstGeom>
              <a:blipFill rotWithShape="0">
                <a:blip r:embed="rId7"/>
                <a:stretch>
                  <a:fillRect b="-13115"/>
                </a:stretch>
              </a:blipFill>
            </p:spPr>
            <p:txBody>
              <a:bodyPr/>
              <a:lstStyle/>
              <a:p>
                <a:r>
                  <a:rPr lang="fr-FR">
                    <a:noFill/>
                  </a:rPr>
                  <a:t> </a:t>
                </a:r>
              </a:p>
            </p:txBody>
          </p:sp>
        </mc:Fallback>
      </mc:AlternateContent>
      <p:cxnSp>
        <p:nvCxnSpPr>
          <p:cNvPr id="27" name="Connecteur droit avec flèche 26"/>
          <p:cNvCxnSpPr/>
          <p:nvPr/>
        </p:nvCxnSpPr>
        <p:spPr>
          <a:xfrm flipV="1">
            <a:off x="8173908" y="3703578"/>
            <a:ext cx="0" cy="222298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0871607" y="5767670"/>
            <a:ext cx="389850" cy="584775"/>
          </a:xfrm>
          <a:prstGeom prst="rect">
            <a:avLst/>
          </a:prstGeom>
          <a:noFill/>
        </p:spPr>
        <p:txBody>
          <a:bodyPr wrap="none" rtlCol="0">
            <a:spAutoFit/>
          </a:bodyPr>
          <a:lstStyle/>
          <a:p>
            <a:r>
              <a:rPr lang="fr-FR" sz="3200" b="1" dirty="0" smtClean="0">
                <a:latin typeface="Calibri"/>
              </a:rPr>
              <a:t>≈</a:t>
            </a:r>
            <a:endParaRPr lang="fr-FR" sz="3200" b="1" dirty="0"/>
          </a:p>
        </p:txBody>
      </p:sp>
      <p:sp>
        <p:nvSpPr>
          <p:cNvPr id="29" name="ZoneTexte 28"/>
          <p:cNvSpPr txBox="1"/>
          <p:nvPr/>
        </p:nvSpPr>
        <p:spPr>
          <a:xfrm>
            <a:off x="8801032" y="2333438"/>
            <a:ext cx="3197456" cy="1015663"/>
          </a:xfrm>
          <a:prstGeom prst="rect">
            <a:avLst/>
          </a:prstGeom>
          <a:noFill/>
          <a:ln>
            <a:solidFill>
              <a:schemeClr val="tx1"/>
            </a:solidFill>
          </a:ln>
        </p:spPr>
        <p:txBody>
          <a:bodyPr wrap="square" rtlCol="0">
            <a:spAutoFit/>
          </a:bodyPr>
          <a:lstStyle/>
          <a:p>
            <a:pPr algn="ctr"/>
            <a:r>
              <a:rPr lang="fr-FR" sz="2000" b="1" dirty="0">
                <a:solidFill>
                  <a:srgbClr val="C00000"/>
                </a:solidFill>
              </a:rPr>
              <a:t>C</a:t>
            </a:r>
            <a:r>
              <a:rPr lang="fr-FR" sz="2000" b="1" dirty="0" smtClean="0">
                <a:solidFill>
                  <a:srgbClr val="C00000"/>
                </a:solidFill>
              </a:rPr>
              <a:t>ontribution </a:t>
            </a:r>
            <a:r>
              <a:rPr lang="fr-FR" sz="2000" b="1" dirty="0" smtClean="0">
                <a:solidFill>
                  <a:srgbClr val="C00000"/>
                </a:solidFill>
              </a:rPr>
              <a:t>de la </a:t>
            </a:r>
            <a:r>
              <a:rPr lang="fr-FR" sz="2000" b="1" dirty="0" smtClean="0">
                <a:solidFill>
                  <a:srgbClr val="C00000"/>
                </a:solidFill>
              </a:rPr>
              <a:t>NAO </a:t>
            </a:r>
            <a:r>
              <a:rPr lang="fr-FR" sz="2000" b="1" dirty="0" smtClean="0">
                <a:solidFill>
                  <a:srgbClr val="C00000"/>
                </a:solidFill>
              </a:rPr>
              <a:t>à la variance globale interannuelle </a:t>
            </a:r>
            <a:r>
              <a:rPr lang="fr-FR" sz="2000" b="1" dirty="0" smtClean="0">
                <a:solidFill>
                  <a:srgbClr val="C00000"/>
                </a:solidFill>
              </a:rPr>
              <a:t>: 3%</a:t>
            </a:r>
            <a:endParaRPr lang="fr-FR" sz="2000" dirty="0">
              <a:solidFill>
                <a:srgbClr val="C00000"/>
              </a:solidFill>
            </a:endParaRPr>
          </a:p>
        </p:txBody>
      </p:sp>
      <p:sp>
        <p:nvSpPr>
          <p:cNvPr id="20" name="ZoneTexte 19"/>
          <p:cNvSpPr txBox="1"/>
          <p:nvPr/>
        </p:nvSpPr>
        <p:spPr>
          <a:xfrm>
            <a:off x="6875539" y="3998056"/>
            <a:ext cx="1298369" cy="369332"/>
          </a:xfrm>
          <a:prstGeom prst="rect">
            <a:avLst/>
          </a:prstGeom>
          <a:noFill/>
        </p:spPr>
        <p:txBody>
          <a:bodyPr wrap="none" rtlCol="0">
            <a:spAutoFit/>
          </a:bodyPr>
          <a:lstStyle/>
          <a:p>
            <a:r>
              <a:rPr lang="fr-FR" b="1" dirty="0" err="1">
                <a:solidFill>
                  <a:srgbClr val="FF0000"/>
                </a:solidFill>
              </a:rPr>
              <a:t>s</a:t>
            </a:r>
            <a:r>
              <a:rPr lang="fr-FR" b="1" dirty="0" err="1" smtClean="0">
                <a:solidFill>
                  <a:srgbClr val="FF0000"/>
                </a:solidFill>
              </a:rPr>
              <a:t>ex</a:t>
            </a:r>
            <a:r>
              <a:rPr lang="fr-FR" b="1" dirty="0" smtClean="0">
                <a:solidFill>
                  <a:srgbClr val="FF0000"/>
                </a:solidFill>
              </a:rPr>
              <a:t> and </a:t>
            </a:r>
            <a:r>
              <a:rPr lang="fr-FR" b="1" dirty="0" err="1" smtClean="0">
                <a:solidFill>
                  <a:srgbClr val="FF0000"/>
                </a:solidFill>
              </a:rPr>
              <a:t>sun</a:t>
            </a:r>
            <a:endParaRPr lang="fr-FR" b="1" dirty="0">
              <a:solidFill>
                <a:srgbClr val="FF0000"/>
              </a:solidFill>
            </a:endParaRPr>
          </a:p>
        </p:txBody>
      </p:sp>
      <p:cxnSp>
        <p:nvCxnSpPr>
          <p:cNvPr id="31" name="Connecteur droit 30"/>
          <p:cNvCxnSpPr/>
          <p:nvPr/>
        </p:nvCxnSpPr>
        <p:spPr>
          <a:xfrm>
            <a:off x="8422198" y="2376835"/>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17174" y="2319910"/>
            <a:ext cx="3515676" cy="707886"/>
          </a:xfrm>
          <a:prstGeom prst="rect">
            <a:avLst/>
          </a:prstGeom>
          <a:noFill/>
          <a:ln>
            <a:solidFill>
              <a:schemeClr val="tx1"/>
            </a:solidFill>
          </a:ln>
        </p:spPr>
        <p:txBody>
          <a:bodyPr wrap="square" rtlCol="0">
            <a:spAutoFit/>
          </a:bodyPr>
          <a:lstStyle/>
          <a:p>
            <a:r>
              <a:rPr lang="fr-FR" sz="2000" b="1" dirty="0" smtClean="0">
                <a:solidFill>
                  <a:srgbClr val="C00000"/>
                </a:solidFill>
              </a:rPr>
              <a:t>80% </a:t>
            </a:r>
            <a:r>
              <a:rPr lang="fr-FR" sz="2000" b="1" dirty="0" smtClean="0">
                <a:solidFill>
                  <a:srgbClr val="C00000"/>
                </a:solidFill>
              </a:rPr>
              <a:t>synchronie entre espèces pour la survie interannuelle</a:t>
            </a:r>
            <a:endParaRPr lang="fr-FR" sz="2000" dirty="0">
              <a:solidFill>
                <a:srgbClr val="C00000"/>
              </a:solidFill>
            </a:endParaRPr>
          </a:p>
        </p:txBody>
      </p:sp>
      <p:sp>
        <p:nvSpPr>
          <p:cNvPr id="33" name="ZoneTexte 32"/>
          <p:cNvSpPr txBox="1"/>
          <p:nvPr/>
        </p:nvSpPr>
        <p:spPr>
          <a:xfrm>
            <a:off x="0" y="5965210"/>
            <a:ext cx="3831206" cy="646331"/>
          </a:xfrm>
          <a:prstGeom prst="rect">
            <a:avLst/>
          </a:prstGeom>
          <a:noFill/>
        </p:spPr>
        <p:txBody>
          <a:bodyPr wrap="square" rtlCol="0">
            <a:spAutoFit/>
          </a:bodyPr>
          <a:lstStyle/>
          <a:p>
            <a:pPr algn="ctr"/>
            <a:r>
              <a:rPr lang="fr-FR" dirty="0" smtClean="0"/>
              <a:t>« </a:t>
            </a:r>
            <a:r>
              <a:rPr lang="fr-FR" dirty="0" smtClean="0"/>
              <a:t>Quelque-chose</a:t>
            </a:r>
            <a:r>
              <a:rPr lang="fr-FR" dirty="0" smtClean="0"/>
              <a:t> » </a:t>
            </a:r>
            <a:r>
              <a:rPr lang="fr-FR" dirty="0" smtClean="0"/>
              <a:t>(le climat?) synchronise cette survie</a:t>
            </a:r>
            <a:endParaRPr lang="fr-FR" dirty="0"/>
          </a:p>
        </p:txBody>
      </p:sp>
      <p:sp>
        <p:nvSpPr>
          <p:cNvPr id="34" name="ZoneTexte 33"/>
          <p:cNvSpPr txBox="1"/>
          <p:nvPr/>
        </p:nvSpPr>
        <p:spPr>
          <a:xfrm>
            <a:off x="4070382" y="5578323"/>
            <a:ext cx="1275093" cy="369332"/>
          </a:xfrm>
          <a:prstGeom prst="rect">
            <a:avLst/>
          </a:prstGeom>
          <a:noFill/>
        </p:spPr>
        <p:txBody>
          <a:bodyPr wrap="none" rtlCol="0">
            <a:spAutoFit/>
          </a:bodyPr>
          <a:lstStyle/>
          <a:p>
            <a:r>
              <a:rPr lang="fr-FR" b="1" dirty="0" smtClean="0">
                <a:solidFill>
                  <a:srgbClr val="0070C0"/>
                </a:solidFill>
              </a:rPr>
              <a:t>Froid et sec</a:t>
            </a:r>
            <a:endParaRPr lang="fr-FR" b="1" dirty="0">
              <a:solidFill>
                <a:srgbClr val="0070C0"/>
              </a:solidFill>
            </a:endParaRPr>
          </a:p>
        </p:txBody>
      </p:sp>
      <p:sp>
        <p:nvSpPr>
          <p:cNvPr id="35" name="ZoneTexte 34"/>
          <p:cNvSpPr txBox="1"/>
          <p:nvPr/>
        </p:nvSpPr>
        <p:spPr>
          <a:xfrm>
            <a:off x="6495755" y="5595878"/>
            <a:ext cx="1819729" cy="369332"/>
          </a:xfrm>
          <a:prstGeom prst="rect">
            <a:avLst/>
          </a:prstGeom>
          <a:noFill/>
        </p:spPr>
        <p:txBody>
          <a:bodyPr wrap="none" rtlCol="0">
            <a:spAutoFit/>
          </a:bodyPr>
          <a:lstStyle/>
          <a:p>
            <a:r>
              <a:rPr lang="fr-FR" b="1" dirty="0" smtClean="0">
                <a:solidFill>
                  <a:srgbClr val="FF0000"/>
                </a:solidFill>
              </a:rPr>
              <a:t>Chaud et humide</a:t>
            </a:r>
            <a:endParaRPr lang="fr-FR" b="1" dirty="0">
              <a:solidFill>
                <a:srgbClr val="FF0000"/>
              </a:solidFill>
            </a:endParaRPr>
          </a:p>
        </p:txBody>
      </p:sp>
      <p:sp>
        <p:nvSpPr>
          <p:cNvPr id="36" name="ZoneTexte 35"/>
          <p:cNvSpPr txBox="1"/>
          <p:nvPr/>
        </p:nvSpPr>
        <p:spPr>
          <a:xfrm>
            <a:off x="4148816" y="2333438"/>
            <a:ext cx="4059955" cy="1323439"/>
          </a:xfrm>
          <a:prstGeom prst="rect">
            <a:avLst/>
          </a:prstGeom>
          <a:noFill/>
          <a:ln>
            <a:solidFill>
              <a:schemeClr val="tx2"/>
            </a:solidFill>
          </a:ln>
        </p:spPr>
        <p:txBody>
          <a:bodyPr wrap="square" rtlCol="0">
            <a:spAutoFit/>
          </a:bodyPr>
          <a:lstStyle/>
          <a:p>
            <a:r>
              <a:rPr lang="fr-FR" sz="2000" b="1" dirty="0" smtClean="0">
                <a:solidFill>
                  <a:srgbClr val="C00000"/>
                </a:solidFill>
              </a:rPr>
              <a:t>Parmi les variables climatiques les plus communément utilisées, aucune n’explique les variations de survie</a:t>
            </a:r>
            <a:r>
              <a:rPr lang="fr-FR" sz="2000" b="1" dirty="0">
                <a:solidFill>
                  <a:srgbClr val="C00000"/>
                </a:solidFill>
              </a:rPr>
              <a:t> </a:t>
            </a:r>
            <a:r>
              <a:rPr lang="fr-FR" sz="2000" dirty="0" smtClean="0"/>
              <a:t>(sauf la NAO)</a:t>
            </a:r>
            <a:endParaRPr lang="fr-FR" sz="2000" dirty="0"/>
          </a:p>
        </p:txBody>
      </p:sp>
      <p:sp>
        <p:nvSpPr>
          <p:cNvPr id="37" name="ZoneTexte 36"/>
          <p:cNvSpPr txBox="1"/>
          <p:nvPr/>
        </p:nvSpPr>
        <p:spPr>
          <a:xfrm>
            <a:off x="5706133" y="6314279"/>
            <a:ext cx="2716065" cy="369332"/>
          </a:xfrm>
          <a:prstGeom prst="rect">
            <a:avLst/>
          </a:prstGeom>
          <a:noFill/>
        </p:spPr>
        <p:txBody>
          <a:bodyPr wrap="none" rtlCol="0">
            <a:spAutoFit/>
          </a:bodyPr>
          <a:lstStyle/>
          <a:p>
            <a:r>
              <a:rPr lang="fr-FR" b="1" dirty="0" smtClean="0">
                <a:solidFill>
                  <a:srgbClr val="FFC000"/>
                </a:solidFill>
              </a:rPr>
              <a:t>Hétérogénéité individuelle</a:t>
            </a:r>
            <a:endParaRPr lang="fr-FR" b="1" dirty="0">
              <a:solidFill>
                <a:srgbClr val="FFC000"/>
              </a:solidFill>
            </a:endParaRPr>
          </a:p>
        </p:txBody>
      </p:sp>
    </p:spTree>
    <p:extLst>
      <p:ext uri="{BB962C8B-B14F-4D97-AF65-F5344CB8AC3E}">
        <p14:creationId xmlns:p14="http://schemas.microsoft.com/office/powerpoint/2010/main" val="2295571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ne </a:t>
            </a:r>
            <a:r>
              <a:rPr lang="fr-FR" dirty="0" smtClean="0"/>
              <a:t>détecte-t-on </a:t>
            </a:r>
            <a:r>
              <a:rPr lang="fr-FR" dirty="0"/>
              <a:t>pas d’effet du climat?</a:t>
            </a: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Discussion</a:t>
            </a:r>
            <a:endParaRPr lang="fr-FR" dirty="0"/>
          </a:p>
        </p:txBody>
      </p:sp>
    </p:spTree>
    <p:extLst>
      <p:ext uri="{BB962C8B-B14F-4D97-AF65-F5344CB8AC3E}">
        <p14:creationId xmlns:p14="http://schemas.microsoft.com/office/powerpoint/2010/main" val="4161855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ne </a:t>
            </a:r>
            <a:r>
              <a:rPr lang="fr-FR" dirty="0" smtClean="0"/>
              <a:t>détecte-t-on </a:t>
            </a:r>
            <a:r>
              <a:rPr lang="fr-FR" dirty="0"/>
              <a:t>pas d’effet du climat?</a:t>
            </a: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Discussion</a:t>
            </a:r>
            <a:endParaRPr lang="fr-FR" dirty="0"/>
          </a:p>
        </p:txBody>
      </p:sp>
      <p:sp>
        <p:nvSpPr>
          <p:cNvPr id="3" name="Espace réservé du contenu 2"/>
          <p:cNvSpPr>
            <a:spLocks noGrp="1"/>
          </p:cNvSpPr>
          <p:nvPr>
            <p:ph idx="1"/>
          </p:nvPr>
        </p:nvSpPr>
        <p:spPr>
          <a:xfrm>
            <a:off x="1" y="2297723"/>
            <a:ext cx="4700953" cy="3651504"/>
          </a:xfrm>
        </p:spPr>
        <p:txBody>
          <a:bodyPr>
            <a:normAutofit/>
          </a:bodyPr>
          <a:lstStyle/>
          <a:p>
            <a:pPr marL="0" indent="0">
              <a:buNone/>
            </a:pPr>
            <a:r>
              <a:rPr lang="fr-FR" sz="1800" b="1" dirty="0" smtClean="0"/>
              <a:t>Hypothèse </a:t>
            </a:r>
            <a:r>
              <a:rPr lang="fr-FR" sz="1800" b="1" dirty="0" smtClean="0"/>
              <a:t>1 </a:t>
            </a:r>
            <a:r>
              <a:rPr lang="fr-FR" sz="1800" dirty="0" smtClean="0"/>
              <a:t>: </a:t>
            </a:r>
            <a:r>
              <a:rPr lang="fr-FR" sz="1800" dirty="0" smtClean="0"/>
              <a:t>effet indirect du climat</a:t>
            </a:r>
            <a:endParaRPr lang="fr-FR" sz="1800" dirty="0"/>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1" y="3803370"/>
            <a:ext cx="4093661" cy="23890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rot="16200000">
            <a:off x="-451750" y="5111498"/>
            <a:ext cx="1367682" cy="307777"/>
          </a:xfrm>
          <a:prstGeom prst="rect">
            <a:avLst/>
          </a:prstGeom>
          <a:solidFill>
            <a:schemeClr val="bg1"/>
          </a:solidFill>
        </p:spPr>
        <p:txBody>
          <a:bodyPr wrap="none">
            <a:spAutoFit/>
          </a:bodyPr>
          <a:lstStyle/>
          <a:p>
            <a:r>
              <a:rPr lang="fr-FR" sz="1400" dirty="0" err="1" smtClean="0"/>
              <a:t>Species</a:t>
            </a:r>
            <a:r>
              <a:rPr lang="fr-FR" sz="1400" dirty="0" smtClean="0"/>
              <a:t> </a:t>
            </a:r>
            <a:r>
              <a:rPr lang="fr-FR" sz="1400" dirty="0" err="1" smtClean="0"/>
              <a:t>richness</a:t>
            </a:r>
            <a:endParaRPr lang="fr-FR" sz="1400" dirty="0"/>
          </a:p>
        </p:txBody>
      </p:sp>
      <p:sp>
        <p:nvSpPr>
          <p:cNvPr id="13" name="ZoneTexte 12"/>
          <p:cNvSpPr txBox="1"/>
          <p:nvPr/>
        </p:nvSpPr>
        <p:spPr>
          <a:xfrm>
            <a:off x="2561285" y="6304658"/>
            <a:ext cx="1401116"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err="1" smtClean="0">
                <a:solidFill>
                  <a:schemeClr val="accent6">
                    <a:lumMod val="50000"/>
                  </a:schemeClr>
                </a:solidFill>
              </a:rPr>
              <a:t>Dobson</a:t>
            </a:r>
            <a:r>
              <a:rPr lang="fr-FR" sz="1200" i="1" dirty="0" smtClean="0">
                <a:solidFill>
                  <a:schemeClr val="accent6">
                    <a:lumMod val="50000"/>
                  </a:schemeClr>
                </a:solidFill>
              </a:rPr>
              <a:t> et al. 2015</a:t>
            </a:r>
            <a:endParaRPr lang="fr-FR" sz="1200" i="1" dirty="0">
              <a:solidFill>
                <a:schemeClr val="accent6">
                  <a:lumMod val="50000"/>
                </a:schemeClr>
              </a:solidFill>
            </a:endParaRPr>
          </a:p>
        </p:txBody>
      </p:sp>
      <p:pic>
        <p:nvPicPr>
          <p:cNvPr id="6" name="Image 5"/>
          <p:cNvPicPr>
            <a:picLocks noChangeAspect="1"/>
          </p:cNvPicPr>
          <p:nvPr/>
        </p:nvPicPr>
        <p:blipFill rotWithShape="1">
          <a:blip r:embed="rId3"/>
          <a:srcRect t="32871" b="33239"/>
          <a:stretch/>
        </p:blipFill>
        <p:spPr>
          <a:xfrm>
            <a:off x="78201" y="2653154"/>
            <a:ext cx="4154918" cy="949661"/>
          </a:xfrm>
          <a:prstGeom prst="rect">
            <a:avLst/>
          </a:prstGeom>
        </p:spPr>
      </p:pic>
      <p:cxnSp>
        <p:nvCxnSpPr>
          <p:cNvPr id="17" name="Connecteur droit 16"/>
          <p:cNvCxnSpPr/>
          <p:nvPr/>
        </p:nvCxnSpPr>
        <p:spPr>
          <a:xfrm>
            <a:off x="4233119" y="2297723"/>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184988" y="2758652"/>
            <a:ext cx="986874" cy="738664"/>
          </a:xfrm>
          <a:prstGeom prst="rect">
            <a:avLst/>
          </a:prstGeom>
          <a:solidFill>
            <a:schemeClr val="accent4"/>
          </a:solidFill>
          <a:ln>
            <a:noFill/>
          </a:ln>
        </p:spPr>
        <p:txBody>
          <a:bodyPr wrap="square" rtlCol="0">
            <a:spAutoFit/>
          </a:bodyPr>
          <a:lstStyle/>
          <a:p>
            <a:pPr algn="ctr"/>
            <a:r>
              <a:rPr lang="en-US" sz="1400" dirty="0" smtClean="0">
                <a:solidFill>
                  <a:schemeClr val="bg1"/>
                </a:solidFill>
              </a:rPr>
              <a:t>Available food resources</a:t>
            </a:r>
          </a:p>
        </p:txBody>
      </p:sp>
    </p:spTree>
    <p:extLst>
      <p:ext uri="{BB962C8B-B14F-4D97-AF65-F5344CB8AC3E}">
        <p14:creationId xmlns:p14="http://schemas.microsoft.com/office/powerpoint/2010/main" val="2910730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ne détecte-t-on pas d’effet du climat?</a:t>
            </a: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Discussion</a:t>
            </a:r>
            <a:endParaRPr lang="fr-FR" dirty="0"/>
          </a:p>
        </p:txBody>
      </p:sp>
      <p:sp>
        <p:nvSpPr>
          <p:cNvPr id="3" name="Espace réservé du contenu 2"/>
          <p:cNvSpPr>
            <a:spLocks noGrp="1"/>
          </p:cNvSpPr>
          <p:nvPr>
            <p:ph idx="1"/>
          </p:nvPr>
        </p:nvSpPr>
        <p:spPr>
          <a:xfrm>
            <a:off x="1" y="2297723"/>
            <a:ext cx="4700953" cy="3651504"/>
          </a:xfrm>
        </p:spPr>
        <p:txBody>
          <a:bodyPr>
            <a:normAutofit/>
          </a:bodyPr>
          <a:lstStyle/>
          <a:p>
            <a:pPr marL="0" indent="0">
              <a:buNone/>
            </a:pPr>
            <a:r>
              <a:rPr lang="fr-FR" sz="1800" b="1" dirty="0"/>
              <a:t>Hypothèse 1 </a:t>
            </a:r>
            <a:r>
              <a:rPr lang="fr-FR" sz="1800" dirty="0"/>
              <a:t>: effet indirect du climat</a:t>
            </a:r>
            <a:endParaRPr lang="fr-FR" sz="1800" dirty="0"/>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1" y="3803370"/>
            <a:ext cx="4093661" cy="23890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rot="16200000">
            <a:off x="-451750" y="5111498"/>
            <a:ext cx="1367682" cy="307777"/>
          </a:xfrm>
          <a:prstGeom prst="rect">
            <a:avLst/>
          </a:prstGeom>
          <a:solidFill>
            <a:schemeClr val="bg1"/>
          </a:solidFill>
        </p:spPr>
        <p:txBody>
          <a:bodyPr wrap="none">
            <a:spAutoFit/>
          </a:bodyPr>
          <a:lstStyle/>
          <a:p>
            <a:r>
              <a:rPr lang="fr-FR" sz="1400" dirty="0" err="1" smtClean="0"/>
              <a:t>Species</a:t>
            </a:r>
            <a:r>
              <a:rPr lang="fr-FR" sz="1400" dirty="0" smtClean="0"/>
              <a:t> </a:t>
            </a:r>
            <a:r>
              <a:rPr lang="fr-FR" sz="1400" dirty="0" err="1" smtClean="0"/>
              <a:t>richness</a:t>
            </a:r>
            <a:endParaRPr lang="fr-FR" sz="1400" dirty="0"/>
          </a:p>
        </p:txBody>
      </p:sp>
      <p:sp>
        <p:nvSpPr>
          <p:cNvPr id="13" name="ZoneTexte 12"/>
          <p:cNvSpPr txBox="1"/>
          <p:nvPr/>
        </p:nvSpPr>
        <p:spPr>
          <a:xfrm>
            <a:off x="2561285" y="6304658"/>
            <a:ext cx="1401116"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err="1" smtClean="0">
                <a:solidFill>
                  <a:schemeClr val="accent6">
                    <a:lumMod val="50000"/>
                  </a:schemeClr>
                </a:solidFill>
              </a:rPr>
              <a:t>Dobson</a:t>
            </a:r>
            <a:r>
              <a:rPr lang="fr-FR" sz="1200" i="1" dirty="0" smtClean="0">
                <a:solidFill>
                  <a:schemeClr val="accent6">
                    <a:lumMod val="50000"/>
                  </a:schemeClr>
                </a:solidFill>
              </a:rPr>
              <a:t> et al. 2015</a:t>
            </a:r>
            <a:endParaRPr lang="fr-FR" sz="1200" i="1" dirty="0">
              <a:solidFill>
                <a:schemeClr val="accent6">
                  <a:lumMod val="50000"/>
                </a:schemeClr>
              </a:solidFill>
            </a:endParaRPr>
          </a:p>
        </p:txBody>
      </p:sp>
      <p:pic>
        <p:nvPicPr>
          <p:cNvPr id="6" name="Image 5"/>
          <p:cNvPicPr>
            <a:picLocks noChangeAspect="1"/>
          </p:cNvPicPr>
          <p:nvPr/>
        </p:nvPicPr>
        <p:blipFill rotWithShape="1">
          <a:blip r:embed="rId3"/>
          <a:srcRect t="32871" b="33239"/>
          <a:stretch/>
        </p:blipFill>
        <p:spPr>
          <a:xfrm>
            <a:off x="78201" y="2653154"/>
            <a:ext cx="4154918" cy="949661"/>
          </a:xfrm>
          <a:prstGeom prst="rect">
            <a:avLst/>
          </a:prstGeom>
        </p:spPr>
      </p:pic>
      <p:sp>
        <p:nvSpPr>
          <p:cNvPr id="16" name="Espace réservé du contenu 2"/>
          <p:cNvSpPr txBox="1">
            <a:spLocks/>
          </p:cNvSpPr>
          <p:nvPr/>
        </p:nvSpPr>
        <p:spPr>
          <a:xfrm>
            <a:off x="4250063" y="2297723"/>
            <a:ext cx="4076718" cy="3651504"/>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fr-FR" sz="1800" b="1" dirty="0" smtClean="0"/>
              <a:t>Hypothèse </a:t>
            </a:r>
            <a:r>
              <a:rPr lang="fr-FR" sz="1800" b="1" dirty="0" smtClean="0"/>
              <a:t>2 </a:t>
            </a:r>
            <a:r>
              <a:rPr lang="fr-FR" sz="1800" dirty="0" smtClean="0"/>
              <a:t>: </a:t>
            </a:r>
            <a:r>
              <a:rPr lang="fr-FR" sz="1800" dirty="0" smtClean="0"/>
              <a:t>effet du climat latitudinal dépendant</a:t>
            </a:r>
            <a:endParaRPr lang="fr-FR" sz="1800" dirty="0"/>
          </a:p>
        </p:txBody>
      </p:sp>
      <p:cxnSp>
        <p:nvCxnSpPr>
          <p:cNvPr id="17" name="Connecteur droit 16"/>
          <p:cNvCxnSpPr/>
          <p:nvPr/>
        </p:nvCxnSpPr>
        <p:spPr>
          <a:xfrm>
            <a:off x="4233119" y="2297723"/>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65837" y="3221857"/>
            <a:ext cx="3845170" cy="3552092"/>
          </a:xfrm>
          <a:prstGeom prst="rect">
            <a:avLst/>
          </a:prstGeom>
          <a:ln>
            <a:solidFill>
              <a:schemeClr val="tx1"/>
            </a:solidFill>
          </a:ln>
        </p:spPr>
      </p:pic>
      <p:sp>
        <p:nvSpPr>
          <p:cNvPr id="19" name="ZoneTexte 18"/>
          <p:cNvSpPr txBox="1"/>
          <p:nvPr/>
        </p:nvSpPr>
        <p:spPr>
          <a:xfrm>
            <a:off x="5753526" y="2758652"/>
            <a:ext cx="2481192" cy="369332"/>
          </a:xfrm>
          <a:prstGeom prst="rect">
            <a:avLst/>
          </a:prstGeom>
          <a:noFill/>
        </p:spPr>
        <p:txBody>
          <a:bodyPr wrap="none" rtlCol="0">
            <a:spAutoFit/>
          </a:bodyPr>
          <a:lstStyle/>
          <a:p>
            <a:r>
              <a:rPr lang="fr-FR" dirty="0" smtClean="0">
                <a:solidFill>
                  <a:srgbClr val="C00000"/>
                </a:solidFill>
              </a:rPr>
              <a:t>Résultats préliminaires </a:t>
            </a:r>
            <a:r>
              <a:rPr lang="fr-FR" dirty="0" smtClean="0">
                <a:solidFill>
                  <a:srgbClr val="C00000"/>
                </a:solidFill>
              </a:rPr>
              <a:t>: </a:t>
            </a:r>
            <a:endParaRPr lang="fr-FR" dirty="0">
              <a:solidFill>
                <a:srgbClr val="C00000"/>
              </a:solidFill>
            </a:endParaRPr>
          </a:p>
        </p:txBody>
      </p:sp>
      <p:cxnSp>
        <p:nvCxnSpPr>
          <p:cNvPr id="20" name="Connecteur droit 19"/>
          <p:cNvCxnSpPr/>
          <p:nvPr/>
        </p:nvCxnSpPr>
        <p:spPr>
          <a:xfrm>
            <a:off x="8326781" y="2349140"/>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184988" y="2758652"/>
            <a:ext cx="986874" cy="738664"/>
          </a:xfrm>
          <a:prstGeom prst="rect">
            <a:avLst/>
          </a:prstGeom>
          <a:solidFill>
            <a:schemeClr val="accent4"/>
          </a:solidFill>
          <a:ln>
            <a:noFill/>
          </a:ln>
        </p:spPr>
        <p:txBody>
          <a:bodyPr wrap="square" rtlCol="0">
            <a:spAutoFit/>
          </a:bodyPr>
          <a:lstStyle/>
          <a:p>
            <a:pPr algn="ctr"/>
            <a:r>
              <a:rPr lang="en-US" sz="1400" dirty="0" smtClean="0">
                <a:solidFill>
                  <a:schemeClr val="bg1"/>
                </a:solidFill>
              </a:rPr>
              <a:t>Available food resources</a:t>
            </a:r>
          </a:p>
        </p:txBody>
      </p:sp>
    </p:spTree>
    <p:extLst>
      <p:ext uri="{BB962C8B-B14F-4D97-AF65-F5344CB8AC3E}">
        <p14:creationId xmlns:p14="http://schemas.microsoft.com/office/powerpoint/2010/main" val="3422543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ne </a:t>
            </a:r>
            <a:r>
              <a:rPr lang="fr-FR" dirty="0" smtClean="0"/>
              <a:t>détecte-t-on </a:t>
            </a:r>
            <a:r>
              <a:rPr lang="fr-FR" dirty="0"/>
              <a:t>pas d’effet du climat?</a:t>
            </a:r>
            <a:endParaRPr lang="fr-FR" dirty="0"/>
          </a:p>
        </p:txBody>
      </p:sp>
      <p:sp>
        <p:nvSpPr>
          <p:cNvPr id="4" name="ZoneTexte 3"/>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Discussion</a:t>
            </a:r>
            <a:endParaRPr lang="fr-FR" dirty="0"/>
          </a:p>
        </p:txBody>
      </p:sp>
      <p:sp>
        <p:nvSpPr>
          <p:cNvPr id="3" name="Espace réservé du contenu 2"/>
          <p:cNvSpPr>
            <a:spLocks noGrp="1"/>
          </p:cNvSpPr>
          <p:nvPr>
            <p:ph idx="1"/>
          </p:nvPr>
        </p:nvSpPr>
        <p:spPr>
          <a:xfrm>
            <a:off x="1" y="2297723"/>
            <a:ext cx="4700953" cy="3651504"/>
          </a:xfrm>
        </p:spPr>
        <p:txBody>
          <a:bodyPr>
            <a:normAutofit/>
          </a:bodyPr>
          <a:lstStyle/>
          <a:p>
            <a:pPr marL="0" indent="0">
              <a:buNone/>
            </a:pPr>
            <a:r>
              <a:rPr lang="fr-FR" sz="1800" b="1" dirty="0"/>
              <a:t>Hypothèse 1 </a:t>
            </a:r>
            <a:r>
              <a:rPr lang="fr-FR" sz="1800" dirty="0"/>
              <a:t>: effet indirect du climat</a:t>
            </a:r>
            <a:endParaRPr lang="fr-FR" sz="1800" dirty="0"/>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1" y="3803370"/>
            <a:ext cx="4093661" cy="23890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rot="16200000">
            <a:off x="-451750" y="5111498"/>
            <a:ext cx="1367682" cy="307777"/>
          </a:xfrm>
          <a:prstGeom prst="rect">
            <a:avLst/>
          </a:prstGeom>
          <a:solidFill>
            <a:schemeClr val="bg1"/>
          </a:solidFill>
        </p:spPr>
        <p:txBody>
          <a:bodyPr wrap="none">
            <a:spAutoFit/>
          </a:bodyPr>
          <a:lstStyle/>
          <a:p>
            <a:r>
              <a:rPr lang="fr-FR" sz="1400" dirty="0" err="1" smtClean="0"/>
              <a:t>Species</a:t>
            </a:r>
            <a:r>
              <a:rPr lang="fr-FR" sz="1400" dirty="0" smtClean="0"/>
              <a:t> </a:t>
            </a:r>
            <a:r>
              <a:rPr lang="fr-FR" sz="1400" dirty="0" err="1" smtClean="0"/>
              <a:t>richness</a:t>
            </a:r>
            <a:endParaRPr lang="fr-FR" sz="1400" dirty="0"/>
          </a:p>
        </p:txBody>
      </p:sp>
      <p:sp>
        <p:nvSpPr>
          <p:cNvPr id="13" name="ZoneTexte 12"/>
          <p:cNvSpPr txBox="1"/>
          <p:nvPr/>
        </p:nvSpPr>
        <p:spPr>
          <a:xfrm>
            <a:off x="2561285" y="6304658"/>
            <a:ext cx="1401116"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err="1" smtClean="0">
                <a:solidFill>
                  <a:schemeClr val="accent6">
                    <a:lumMod val="50000"/>
                  </a:schemeClr>
                </a:solidFill>
              </a:rPr>
              <a:t>Dobson</a:t>
            </a:r>
            <a:r>
              <a:rPr lang="fr-FR" sz="1200" i="1" dirty="0" smtClean="0">
                <a:solidFill>
                  <a:schemeClr val="accent6">
                    <a:lumMod val="50000"/>
                  </a:schemeClr>
                </a:solidFill>
              </a:rPr>
              <a:t> et al. 2015</a:t>
            </a:r>
            <a:endParaRPr lang="fr-FR" sz="1200" i="1" dirty="0">
              <a:solidFill>
                <a:schemeClr val="accent6">
                  <a:lumMod val="50000"/>
                </a:schemeClr>
              </a:solidFill>
            </a:endParaRPr>
          </a:p>
        </p:txBody>
      </p:sp>
      <p:pic>
        <p:nvPicPr>
          <p:cNvPr id="6" name="Image 5"/>
          <p:cNvPicPr>
            <a:picLocks noChangeAspect="1"/>
          </p:cNvPicPr>
          <p:nvPr/>
        </p:nvPicPr>
        <p:blipFill rotWithShape="1">
          <a:blip r:embed="rId3"/>
          <a:srcRect t="32871" b="33239"/>
          <a:stretch/>
        </p:blipFill>
        <p:spPr>
          <a:xfrm>
            <a:off x="78201" y="2653154"/>
            <a:ext cx="4154918" cy="949661"/>
          </a:xfrm>
          <a:prstGeom prst="rect">
            <a:avLst/>
          </a:prstGeom>
        </p:spPr>
      </p:pic>
      <p:cxnSp>
        <p:nvCxnSpPr>
          <p:cNvPr id="17" name="Connecteur droit 16"/>
          <p:cNvCxnSpPr/>
          <p:nvPr/>
        </p:nvCxnSpPr>
        <p:spPr>
          <a:xfrm>
            <a:off x="4233119" y="2297723"/>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8326781" y="2349140"/>
            <a:ext cx="0" cy="4366551"/>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1" name="Espace réservé du contenu 2"/>
          <p:cNvSpPr txBox="1">
            <a:spLocks/>
          </p:cNvSpPr>
          <p:nvPr/>
        </p:nvSpPr>
        <p:spPr>
          <a:xfrm>
            <a:off x="8326780" y="2297723"/>
            <a:ext cx="3865220" cy="3651504"/>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fr-FR" sz="1800" b="1" dirty="0" smtClean="0"/>
              <a:t>Hypothèse 3 </a:t>
            </a:r>
            <a:r>
              <a:rPr lang="fr-FR" sz="1800" dirty="0" smtClean="0"/>
              <a:t>: </a:t>
            </a:r>
            <a:r>
              <a:rPr lang="fr-FR" sz="1800" dirty="0" smtClean="0"/>
              <a:t>le climat affecterait plus la productivité que la survie</a:t>
            </a:r>
            <a:endParaRPr lang="fr-FR" sz="1800" dirty="0"/>
          </a:p>
        </p:txBody>
      </p:sp>
      <p:pic>
        <p:nvPicPr>
          <p:cNvPr id="7" name="Image 6"/>
          <p:cNvPicPr>
            <a:picLocks noChangeAspect="1"/>
          </p:cNvPicPr>
          <p:nvPr/>
        </p:nvPicPr>
        <p:blipFill>
          <a:blip r:embed="rId4"/>
          <a:stretch>
            <a:fillRect/>
          </a:stretch>
        </p:blipFill>
        <p:spPr>
          <a:xfrm>
            <a:off x="8343724" y="3158855"/>
            <a:ext cx="3924023" cy="2747119"/>
          </a:xfrm>
          <a:prstGeom prst="rect">
            <a:avLst/>
          </a:prstGeom>
        </p:spPr>
      </p:pic>
      <p:sp>
        <p:nvSpPr>
          <p:cNvPr id="46" name="ZoneTexte 45"/>
          <p:cNvSpPr txBox="1"/>
          <p:nvPr/>
        </p:nvSpPr>
        <p:spPr>
          <a:xfrm>
            <a:off x="9800492" y="6171964"/>
            <a:ext cx="2391508"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err="1">
                <a:solidFill>
                  <a:schemeClr val="accent6">
                    <a:lumMod val="50000"/>
                  </a:schemeClr>
                </a:solidFill>
              </a:rPr>
              <a:t>MSc</a:t>
            </a:r>
            <a:r>
              <a:rPr lang="fr-FR" sz="1200" i="1" dirty="0">
                <a:solidFill>
                  <a:schemeClr val="accent6">
                    <a:lumMod val="50000"/>
                  </a:schemeClr>
                </a:solidFill>
              </a:rPr>
              <a:t> </a:t>
            </a:r>
            <a:r>
              <a:rPr lang="fr-FR" sz="1200" i="1" dirty="0" err="1" smtClean="0">
                <a:solidFill>
                  <a:schemeClr val="accent6">
                    <a:lumMod val="50000"/>
                  </a:schemeClr>
                </a:solidFill>
              </a:rPr>
              <a:t>project</a:t>
            </a:r>
            <a:r>
              <a:rPr lang="fr-FR" sz="1200" i="1" dirty="0" smtClean="0">
                <a:solidFill>
                  <a:schemeClr val="accent6">
                    <a:lumMod val="50000"/>
                  </a:schemeClr>
                </a:solidFill>
              </a:rPr>
              <a:t> : A. Robert </a:t>
            </a:r>
            <a:r>
              <a:rPr lang="fr-FR" sz="1200" i="1" dirty="0">
                <a:solidFill>
                  <a:schemeClr val="accent6">
                    <a:lumMod val="50000"/>
                  </a:schemeClr>
                </a:solidFill>
              </a:rPr>
              <a:t>(</a:t>
            </a:r>
            <a:r>
              <a:rPr lang="fr-FR" sz="1200" i="1" dirty="0" smtClean="0">
                <a:solidFill>
                  <a:schemeClr val="accent6">
                    <a:lumMod val="50000"/>
                  </a:schemeClr>
                </a:solidFill>
              </a:rPr>
              <a:t>2015, </a:t>
            </a:r>
            <a:r>
              <a:rPr lang="fr-FR" sz="1200" i="1" dirty="0" err="1" smtClean="0">
                <a:solidFill>
                  <a:schemeClr val="accent6">
                    <a:lumMod val="50000"/>
                  </a:schemeClr>
                </a:solidFill>
              </a:rPr>
              <a:t>supervisors</a:t>
            </a:r>
            <a:r>
              <a:rPr lang="fr-FR" sz="1200" i="1" dirty="0" smtClean="0">
                <a:solidFill>
                  <a:schemeClr val="accent6">
                    <a:lumMod val="50000"/>
                  </a:schemeClr>
                </a:solidFill>
              </a:rPr>
              <a:t> : P. </a:t>
            </a:r>
            <a:r>
              <a:rPr lang="fr-FR" sz="1200" i="1" dirty="0" err="1" smtClean="0">
                <a:solidFill>
                  <a:schemeClr val="accent6">
                    <a:lumMod val="50000"/>
                  </a:schemeClr>
                </a:solidFill>
              </a:rPr>
              <a:t>Gauzere</a:t>
            </a:r>
            <a:r>
              <a:rPr lang="fr-FR" sz="1200" i="1" dirty="0" smtClean="0">
                <a:solidFill>
                  <a:schemeClr val="accent6">
                    <a:lumMod val="50000"/>
                  </a:schemeClr>
                </a:solidFill>
              </a:rPr>
              <a:t> and V. </a:t>
            </a:r>
            <a:r>
              <a:rPr lang="fr-FR" sz="1200" i="1" dirty="0" err="1" smtClean="0">
                <a:solidFill>
                  <a:schemeClr val="accent6">
                    <a:lumMod val="50000"/>
                  </a:schemeClr>
                </a:solidFill>
              </a:rPr>
              <a:t>Devictor</a:t>
            </a:r>
            <a:r>
              <a:rPr lang="fr-FR" sz="1200" i="1" dirty="0" smtClean="0">
                <a:solidFill>
                  <a:schemeClr val="accent6">
                    <a:lumMod val="50000"/>
                  </a:schemeClr>
                </a:solidFill>
              </a:rPr>
              <a:t>)</a:t>
            </a:r>
            <a:endParaRPr lang="fr-FR" sz="1200" i="1" dirty="0">
              <a:solidFill>
                <a:schemeClr val="accent6">
                  <a:lumMod val="50000"/>
                </a:schemeClr>
              </a:solidFill>
            </a:endParaRPr>
          </a:p>
        </p:txBody>
      </p:sp>
      <p:sp>
        <p:nvSpPr>
          <p:cNvPr id="22" name="ZoneTexte 21"/>
          <p:cNvSpPr txBox="1"/>
          <p:nvPr/>
        </p:nvSpPr>
        <p:spPr>
          <a:xfrm>
            <a:off x="3184988" y="2758652"/>
            <a:ext cx="986874" cy="738664"/>
          </a:xfrm>
          <a:prstGeom prst="rect">
            <a:avLst/>
          </a:prstGeom>
          <a:solidFill>
            <a:schemeClr val="accent4"/>
          </a:solidFill>
          <a:ln>
            <a:noFill/>
          </a:ln>
        </p:spPr>
        <p:txBody>
          <a:bodyPr wrap="square" rtlCol="0">
            <a:spAutoFit/>
          </a:bodyPr>
          <a:lstStyle/>
          <a:p>
            <a:pPr algn="ctr"/>
            <a:r>
              <a:rPr lang="en-US" sz="1400" dirty="0" smtClean="0">
                <a:solidFill>
                  <a:schemeClr val="bg1"/>
                </a:solidFill>
              </a:rPr>
              <a:t>Available food resources</a:t>
            </a:r>
          </a:p>
        </p:txBody>
      </p:sp>
      <p:pic>
        <p:nvPicPr>
          <p:cNvPr id="23" name="Image 2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65837" y="3221857"/>
            <a:ext cx="3845170" cy="3552092"/>
          </a:xfrm>
          <a:prstGeom prst="rect">
            <a:avLst/>
          </a:prstGeom>
          <a:ln>
            <a:solidFill>
              <a:schemeClr val="tx1"/>
            </a:solidFill>
          </a:ln>
        </p:spPr>
      </p:pic>
      <p:sp>
        <p:nvSpPr>
          <p:cNvPr id="18" name="Espace réservé du contenu 2"/>
          <p:cNvSpPr txBox="1">
            <a:spLocks/>
          </p:cNvSpPr>
          <p:nvPr/>
        </p:nvSpPr>
        <p:spPr>
          <a:xfrm>
            <a:off x="4250063" y="2297723"/>
            <a:ext cx="4076718" cy="3651504"/>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fr-FR" sz="1800" b="1" dirty="0" smtClean="0"/>
              <a:t>Hypothèse </a:t>
            </a:r>
            <a:r>
              <a:rPr lang="fr-FR" sz="1800" b="1" dirty="0" smtClean="0"/>
              <a:t>2 </a:t>
            </a:r>
            <a:r>
              <a:rPr lang="fr-FR" sz="1800" dirty="0" smtClean="0"/>
              <a:t>: </a:t>
            </a:r>
            <a:r>
              <a:rPr lang="fr-FR" sz="1800" dirty="0" smtClean="0"/>
              <a:t>effet du climat latitudinal dépendant</a:t>
            </a:r>
            <a:endParaRPr lang="fr-FR" sz="1800" dirty="0"/>
          </a:p>
        </p:txBody>
      </p:sp>
      <p:sp>
        <p:nvSpPr>
          <p:cNvPr id="19" name="ZoneTexte 18"/>
          <p:cNvSpPr txBox="1"/>
          <p:nvPr/>
        </p:nvSpPr>
        <p:spPr>
          <a:xfrm>
            <a:off x="5753526" y="2758652"/>
            <a:ext cx="2481192" cy="369332"/>
          </a:xfrm>
          <a:prstGeom prst="rect">
            <a:avLst/>
          </a:prstGeom>
          <a:noFill/>
        </p:spPr>
        <p:txBody>
          <a:bodyPr wrap="none" rtlCol="0">
            <a:spAutoFit/>
          </a:bodyPr>
          <a:lstStyle/>
          <a:p>
            <a:r>
              <a:rPr lang="fr-FR" dirty="0" smtClean="0">
                <a:solidFill>
                  <a:srgbClr val="C00000"/>
                </a:solidFill>
              </a:rPr>
              <a:t>Résultats préliminaires </a:t>
            </a:r>
            <a:r>
              <a:rPr lang="fr-FR" dirty="0" smtClean="0">
                <a:solidFill>
                  <a:srgbClr val="C00000"/>
                </a:solidFill>
              </a:rPr>
              <a:t>: </a:t>
            </a:r>
            <a:endParaRPr lang="fr-FR" dirty="0">
              <a:solidFill>
                <a:srgbClr val="C00000"/>
              </a:solidFill>
            </a:endParaRPr>
          </a:p>
        </p:txBody>
      </p:sp>
    </p:spTree>
    <p:extLst>
      <p:ext uri="{BB962C8B-B14F-4D97-AF65-F5344CB8AC3E}">
        <p14:creationId xmlns:p14="http://schemas.microsoft.com/office/powerpoint/2010/main" val="2049261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Autres perspectives : Comment expliquer le pattern de cette synchronie?</a:t>
            </a:r>
            <a:endParaRPr lang="fr-FR" sz="3200" dirty="0"/>
          </a:p>
        </p:txBody>
      </p:sp>
      <p:sp>
        <p:nvSpPr>
          <p:cNvPr id="3" name="Espace réservé du contenu 2"/>
          <p:cNvSpPr>
            <a:spLocks noGrp="1"/>
          </p:cNvSpPr>
          <p:nvPr>
            <p:ph idx="1"/>
          </p:nvPr>
        </p:nvSpPr>
        <p:spPr>
          <a:xfrm>
            <a:off x="7024255" y="2438400"/>
            <a:ext cx="4680016" cy="3651504"/>
          </a:xfrm>
        </p:spPr>
        <p:txBody>
          <a:bodyPr/>
          <a:lstStyle/>
          <a:p>
            <a:r>
              <a:rPr lang="fr-FR" dirty="0" smtClean="0"/>
              <a:t>Densité dépendance?</a:t>
            </a:r>
            <a:endParaRPr lang="fr-FR" dirty="0"/>
          </a:p>
        </p:txBody>
      </p:sp>
      <p:pic>
        <p:nvPicPr>
          <p:cNvPr id="4" name="Picture 2" descr="C:\Users\Laignel\Documents\Manon YNHM\Rplot02.jpeg"/>
          <p:cNvPicPr>
            <a:picLocks noChangeAspect="1" noChangeArrowheads="1"/>
          </p:cNvPicPr>
          <p:nvPr/>
        </p:nvPicPr>
        <p:blipFill rotWithShape="1">
          <a:blip r:embed="rId2">
            <a:extLst>
              <a:ext uri="{28A0092B-C50C-407E-A947-70E740481C1C}">
                <a14:useLocalDpi xmlns:a14="http://schemas.microsoft.com/office/drawing/2010/main" val="0"/>
              </a:ext>
            </a:extLst>
          </a:blip>
          <a:srcRect t="12990" r="5580" b="2480"/>
          <a:stretch/>
        </p:blipFill>
        <p:spPr bwMode="auto">
          <a:xfrm>
            <a:off x="339972" y="2344615"/>
            <a:ext cx="6037174" cy="431409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l="1378" t="50256" r="40882" b="46496"/>
          <a:stretch/>
        </p:blipFill>
        <p:spPr>
          <a:xfrm>
            <a:off x="2933700" y="2438400"/>
            <a:ext cx="3260584" cy="32605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044" y="2910986"/>
            <a:ext cx="4781550" cy="3181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Connecteur droit avec flèche 6"/>
          <p:cNvCxnSpPr/>
          <p:nvPr/>
        </p:nvCxnSpPr>
        <p:spPr>
          <a:xfrm>
            <a:off x="2022764" y="2910986"/>
            <a:ext cx="0" cy="275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2809009" y="2787827"/>
            <a:ext cx="0" cy="275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255818" y="3048765"/>
            <a:ext cx="0" cy="275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879273" y="3201165"/>
            <a:ext cx="0" cy="275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724400" y="2897896"/>
            <a:ext cx="0" cy="275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5140037" y="3035676"/>
            <a:ext cx="0" cy="275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985164" y="2897895"/>
            <a:ext cx="0" cy="275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0341478" y="6092336"/>
            <a:ext cx="1401116"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smtClean="0">
                <a:solidFill>
                  <a:schemeClr val="accent6">
                    <a:lumMod val="50000"/>
                  </a:schemeClr>
                </a:solidFill>
              </a:rPr>
              <a:t>Norman et al. 2013</a:t>
            </a:r>
            <a:endParaRPr lang="fr-FR" sz="1200" i="1" dirty="0">
              <a:solidFill>
                <a:schemeClr val="accent6">
                  <a:lumMod val="50000"/>
                </a:schemeClr>
              </a:solidFill>
            </a:endParaRPr>
          </a:p>
        </p:txBody>
      </p:sp>
      <p:pic>
        <p:nvPicPr>
          <p:cNvPr id="1028" name="Picture 4" descr="Afficher l'image d'origin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756508" y="1571152"/>
            <a:ext cx="4159481" cy="2955226"/>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Discussion</a:t>
            </a:r>
            <a:endParaRPr lang="fr-FR" dirty="0"/>
          </a:p>
        </p:txBody>
      </p:sp>
    </p:spTree>
    <p:extLst>
      <p:ext uri="{BB962C8B-B14F-4D97-AF65-F5344CB8AC3E}">
        <p14:creationId xmlns:p14="http://schemas.microsoft.com/office/powerpoint/2010/main" val="872970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a:t>
            </a:r>
            <a:endParaRPr lang="fr-FR" dirty="0"/>
          </a:p>
        </p:txBody>
      </p:sp>
      <p:pic>
        <p:nvPicPr>
          <p:cNvPr id="6" name="Image 5"/>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11947" y="2879960"/>
            <a:ext cx="2580005" cy="1237134"/>
          </a:xfrm>
          <a:prstGeom prst="roundRect">
            <a:avLst/>
          </a:prstGeom>
          <a:solidFill>
            <a:schemeClr val="bg1">
              <a:alpha val="73000"/>
            </a:schemeClr>
          </a:solidFill>
        </p:spPr>
      </p:pic>
      <p:pic>
        <p:nvPicPr>
          <p:cNvPr id="7" name="Image 6"/>
          <p:cNvPicPr>
            <a:picLocks noChangeAspect="1"/>
          </p:cNvPicPr>
          <p:nvPr/>
        </p:nvPicPr>
        <p:blipFill rotWithShape="1">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rcRect l="7755" t="13741"/>
          <a:stretch/>
        </p:blipFill>
        <p:spPr>
          <a:xfrm>
            <a:off x="3611948" y="4117094"/>
            <a:ext cx="2580005" cy="999363"/>
          </a:xfrm>
          <a:prstGeom prst="roundRect">
            <a:avLst/>
          </a:prstGeom>
          <a:solidFill>
            <a:schemeClr val="bg1">
              <a:alpha val="73000"/>
            </a:schemeClr>
          </a:solidFill>
        </p:spPr>
      </p:pic>
      <p:sp>
        <p:nvSpPr>
          <p:cNvPr id="8" name="ZoneTexte 7"/>
          <p:cNvSpPr txBox="1"/>
          <p:nvPr/>
        </p:nvSpPr>
        <p:spPr>
          <a:xfrm>
            <a:off x="3611946" y="5164207"/>
            <a:ext cx="2580005" cy="1140738"/>
          </a:xfrm>
          <a:prstGeom prst="roundRect">
            <a:avLst/>
          </a:prstGeom>
          <a:solidFill>
            <a:schemeClr val="bg1">
              <a:alpha val="73000"/>
            </a:schemeClr>
          </a:solidFill>
        </p:spPr>
        <p:txBody>
          <a:bodyPr wrap="square" rtlCol="0">
            <a:spAutoFit/>
          </a:bodyPr>
          <a:lstStyle/>
          <a:p>
            <a:r>
              <a:rPr lang="fr-FR" sz="2800" b="1" dirty="0" err="1" smtClean="0">
                <a:solidFill>
                  <a:schemeClr val="accent1">
                    <a:lumMod val="50000"/>
                  </a:schemeClr>
                </a:solidFill>
                <a:latin typeface="Times New Roman" panose="02020603050405020304" pitchFamily="18" charset="0"/>
                <a:cs typeface="Times New Roman" panose="02020603050405020304" pitchFamily="18" charset="0"/>
              </a:rPr>
              <a:t>CRBPO</a:t>
            </a:r>
            <a:endParaRPr lang="fr-FR" sz="2800" b="1" dirty="0" smtClean="0">
              <a:solidFill>
                <a:schemeClr val="accent1">
                  <a:lumMod val="50000"/>
                </a:schemeClr>
              </a:solidFill>
              <a:latin typeface="Times New Roman" panose="02020603050405020304" pitchFamily="18" charset="0"/>
              <a:cs typeface="Times New Roman" panose="02020603050405020304" pitchFamily="18" charset="0"/>
            </a:endParaRPr>
          </a:p>
          <a:p>
            <a:r>
              <a:rPr lang="fr-FR" sz="1100" dirty="0" smtClean="0">
                <a:solidFill>
                  <a:schemeClr val="accent1">
                    <a:lumMod val="50000"/>
                  </a:schemeClr>
                </a:solidFill>
                <a:latin typeface="Times New Roman" panose="02020603050405020304" pitchFamily="18" charset="0"/>
                <a:cs typeface="Times New Roman" panose="02020603050405020304" pitchFamily="18" charset="0"/>
              </a:rPr>
              <a:t>Centre de Recherches</a:t>
            </a:r>
          </a:p>
          <a:p>
            <a:r>
              <a:rPr lang="fr-FR" sz="1100" dirty="0" smtClean="0">
                <a:solidFill>
                  <a:schemeClr val="accent1">
                    <a:lumMod val="50000"/>
                  </a:schemeClr>
                </a:solidFill>
                <a:latin typeface="Times New Roman" panose="02020603050405020304" pitchFamily="18" charset="0"/>
                <a:cs typeface="Times New Roman" panose="02020603050405020304" pitchFamily="18" charset="0"/>
              </a:rPr>
              <a:t>sur la Biologie des</a:t>
            </a:r>
          </a:p>
          <a:p>
            <a:r>
              <a:rPr lang="fr-FR" sz="1100" dirty="0" smtClean="0">
                <a:solidFill>
                  <a:schemeClr val="accent1">
                    <a:lumMod val="50000"/>
                  </a:schemeClr>
                </a:solidFill>
                <a:latin typeface="Times New Roman" panose="02020603050405020304" pitchFamily="18" charset="0"/>
                <a:cs typeface="Times New Roman" panose="02020603050405020304" pitchFamily="18" charset="0"/>
              </a:rPr>
              <a:t>Populations d’Oiseaux</a:t>
            </a:r>
            <a:endParaRPr lang="en-GB" sz="11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9" name="Picture 2" descr="http://crbpo.mnhn.fr/IMG/gif/index-2.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7281" y="5116457"/>
            <a:ext cx="1224671" cy="1193179"/>
          </a:xfrm>
          <a:prstGeom prst="roundRect">
            <a:avLst/>
          </a:prstGeom>
          <a:noFill/>
          <a:extLst/>
        </p:spPr>
      </p:pic>
      <p:pic>
        <p:nvPicPr>
          <p:cNvPr id="13" name="Picture 9" descr="220px-Logo_eden_62_wikip%C3%A9di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31931" y="4580946"/>
            <a:ext cx="1323381" cy="552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0" descr="PNR-CM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48755" y="5814987"/>
            <a:ext cx="4826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1" descr="Logo_cef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16775" y="3122843"/>
            <a:ext cx="1243766" cy="560964"/>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12" descr="logo_cpi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31931" y="5874187"/>
            <a:ext cx="603384" cy="60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16" descr="logo-npc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22989" y="564007"/>
            <a:ext cx="1091564" cy="1188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17" descr="logo"/>
          <p:cNvPicPr>
            <a:picLocks noChangeAspect="1" noChangeArrowheads="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9704667" y="836587"/>
            <a:ext cx="1189006" cy="731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8" descr="http://www.ieu.uzh.ch/uzh/authoring/images/uzh_logo_e_pos_web_main.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016775" y="5335543"/>
            <a:ext cx="1214580" cy="3871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logo_log_nu-300x277"/>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535315" y="2457216"/>
            <a:ext cx="779462"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8" descr="logo_cg59_bleu"/>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044348" y="2550692"/>
            <a:ext cx="549273" cy="549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ZoneTexte 19"/>
          <p:cNvSpPr txBox="1"/>
          <p:nvPr/>
        </p:nvSpPr>
        <p:spPr>
          <a:xfrm>
            <a:off x="9771797" y="4071344"/>
            <a:ext cx="2420203" cy="369332"/>
          </a:xfrm>
          <a:prstGeom prst="rect">
            <a:avLst/>
          </a:prstGeom>
          <a:noFill/>
        </p:spPr>
        <p:txBody>
          <a:bodyPr wrap="square" rtlCol="0">
            <a:spAutoFit/>
          </a:bodyPr>
          <a:lstStyle/>
          <a:p>
            <a:r>
              <a:rPr lang="fr-FR" b="1" dirty="0" err="1" smtClean="0"/>
              <a:t>Volunteer</a:t>
            </a:r>
            <a:r>
              <a:rPr lang="fr-FR" b="1" dirty="0" smtClean="0"/>
              <a:t> </a:t>
            </a:r>
            <a:r>
              <a:rPr lang="fr-FR" b="1" dirty="0" err="1" smtClean="0"/>
              <a:t>birdringers</a:t>
            </a:r>
            <a:endParaRPr lang="fr-FR" b="1" dirty="0"/>
          </a:p>
        </p:txBody>
      </p:sp>
      <p:pic>
        <p:nvPicPr>
          <p:cNvPr id="12292" name="Picture 4" descr="baguage_STOC_Senart.jp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26917" y="2095664"/>
            <a:ext cx="2881839" cy="21613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i1.rgstatic.net/i/profile/9c9605477a61e4e091_l_3c2d0.jp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34659" y="4801224"/>
            <a:ext cx="1233178" cy="1233179"/>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544499" y="5681032"/>
            <a:ext cx="1087092" cy="369332"/>
          </a:xfrm>
          <a:prstGeom prst="rect">
            <a:avLst/>
          </a:prstGeom>
          <a:noFill/>
        </p:spPr>
        <p:txBody>
          <a:bodyPr wrap="none" rtlCol="0">
            <a:spAutoFit/>
          </a:bodyPr>
          <a:lstStyle/>
          <a:p>
            <a:r>
              <a:rPr lang="fr-FR" b="1" dirty="0" smtClean="0">
                <a:solidFill>
                  <a:schemeClr val="bg1"/>
                </a:solidFill>
              </a:rPr>
              <a:t>T. Bonnet</a:t>
            </a:r>
            <a:endParaRPr lang="fr-FR" b="1" dirty="0">
              <a:solidFill>
                <a:schemeClr val="bg1"/>
              </a:solidFill>
            </a:endParaRPr>
          </a:p>
        </p:txBody>
      </p:sp>
      <p:pic>
        <p:nvPicPr>
          <p:cNvPr id="23" name="Picture 8" descr="http://www.ieu.uzh.ch/uzh/authoring/images/uzh_logo_e_pos_web_main.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3725" y="6144966"/>
            <a:ext cx="1214580" cy="3871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www.dolphinbiology.org/_photos/cv/Olivier_Gimenez.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832477" y="4801224"/>
            <a:ext cx="1117128" cy="12288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http://www.biologie-ecologie.com/wp-content/uploads/2012/03/logo_CEFE.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832477" y="6093628"/>
            <a:ext cx="1117128" cy="50047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1762222" y="5681032"/>
            <a:ext cx="1285095" cy="369332"/>
          </a:xfrm>
          <a:prstGeom prst="rect">
            <a:avLst/>
          </a:prstGeom>
          <a:noFill/>
        </p:spPr>
        <p:txBody>
          <a:bodyPr wrap="none" rtlCol="0">
            <a:spAutoFit/>
          </a:bodyPr>
          <a:lstStyle/>
          <a:p>
            <a:r>
              <a:rPr lang="fr-FR" b="1" dirty="0" smtClean="0">
                <a:solidFill>
                  <a:schemeClr val="bg2"/>
                </a:solidFill>
              </a:rPr>
              <a:t>O. </a:t>
            </a:r>
            <a:r>
              <a:rPr lang="fr-FR" b="1" dirty="0" err="1" smtClean="0">
                <a:solidFill>
                  <a:schemeClr val="bg2"/>
                </a:solidFill>
              </a:rPr>
              <a:t>Gimenez</a:t>
            </a:r>
            <a:endParaRPr lang="fr-FR" b="1" dirty="0">
              <a:solidFill>
                <a:schemeClr val="bg2"/>
              </a:solidFill>
            </a:endParaRPr>
          </a:p>
        </p:txBody>
      </p:sp>
      <p:sp>
        <p:nvSpPr>
          <p:cNvPr id="27" name="ZoneTexte 26"/>
          <p:cNvSpPr txBox="1"/>
          <p:nvPr/>
        </p:nvSpPr>
        <p:spPr>
          <a:xfrm>
            <a:off x="226917" y="3887711"/>
            <a:ext cx="1873608" cy="369332"/>
          </a:xfrm>
          <a:prstGeom prst="rect">
            <a:avLst/>
          </a:prstGeom>
          <a:noFill/>
        </p:spPr>
        <p:txBody>
          <a:bodyPr wrap="square" rtlCol="0">
            <a:spAutoFit/>
          </a:bodyPr>
          <a:lstStyle/>
          <a:p>
            <a:r>
              <a:rPr lang="fr-FR" b="1" dirty="0" err="1" smtClean="0">
                <a:solidFill>
                  <a:schemeClr val="bg1"/>
                </a:solidFill>
              </a:rPr>
              <a:t>PY</a:t>
            </a:r>
            <a:r>
              <a:rPr lang="fr-FR" b="1" dirty="0" smtClean="0">
                <a:solidFill>
                  <a:schemeClr val="bg1"/>
                </a:solidFill>
              </a:rPr>
              <a:t> Henry</a:t>
            </a:r>
            <a:endParaRPr lang="fr-FR" b="1" dirty="0">
              <a:solidFill>
                <a:schemeClr val="bg1"/>
              </a:solidFill>
            </a:endParaRPr>
          </a:p>
        </p:txBody>
      </p:sp>
      <p:pic>
        <p:nvPicPr>
          <p:cNvPr id="2050" name="Picture 2" descr="https://scontent-cdg2-1.xx.fbcdn.net/hphotos-xpf1/v/t1.0-9/11214061_1576338345968596_325872271045720468_n.jpg?oh=d1f3b96e8f362c62738f3fbff81aa24a&amp;oe=573C52A6"/>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9613682" y="4440676"/>
            <a:ext cx="2305587" cy="230558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980590" y="2569452"/>
            <a:ext cx="1428227" cy="1428227"/>
          </a:xfrm>
          <a:prstGeom prst="rect">
            <a:avLst/>
          </a:prstGeom>
        </p:spPr>
      </p:pic>
      <p:sp>
        <p:nvSpPr>
          <p:cNvPr id="28" name="ZoneTexte 27"/>
          <p:cNvSpPr txBox="1"/>
          <p:nvPr/>
        </p:nvSpPr>
        <p:spPr>
          <a:xfrm>
            <a:off x="8980590" y="2220482"/>
            <a:ext cx="2420203" cy="369332"/>
          </a:xfrm>
          <a:prstGeom prst="rect">
            <a:avLst/>
          </a:prstGeom>
          <a:noFill/>
        </p:spPr>
        <p:txBody>
          <a:bodyPr wrap="square" rtlCol="0">
            <a:spAutoFit/>
          </a:bodyPr>
          <a:lstStyle/>
          <a:p>
            <a:r>
              <a:rPr lang="fr-FR" b="1" dirty="0" err="1" smtClean="0"/>
              <a:t>Birds</a:t>
            </a:r>
            <a:endParaRPr lang="fr-FR" b="1" dirty="0"/>
          </a:p>
        </p:txBody>
      </p:sp>
      <p:sp>
        <p:nvSpPr>
          <p:cNvPr id="29" name="ZoneTexte 28"/>
          <p:cNvSpPr txBox="1"/>
          <p:nvPr/>
        </p:nvSpPr>
        <p:spPr>
          <a:xfrm>
            <a:off x="9556373" y="1567664"/>
            <a:ext cx="2420203" cy="369332"/>
          </a:xfrm>
          <a:prstGeom prst="rect">
            <a:avLst/>
          </a:prstGeom>
          <a:noFill/>
        </p:spPr>
        <p:txBody>
          <a:bodyPr wrap="square" rtlCol="0">
            <a:spAutoFit/>
          </a:bodyPr>
          <a:lstStyle/>
          <a:p>
            <a:r>
              <a:rPr lang="fr-FR" b="1" dirty="0" err="1" smtClean="0"/>
              <a:t>Financers</a:t>
            </a:r>
            <a:endParaRPr lang="fr-FR" b="1" dirty="0"/>
          </a:p>
        </p:txBody>
      </p:sp>
      <p:sp>
        <p:nvSpPr>
          <p:cNvPr id="30" name="ZoneTexte 29"/>
          <p:cNvSpPr txBox="1"/>
          <p:nvPr/>
        </p:nvSpPr>
        <p:spPr>
          <a:xfrm>
            <a:off x="291204" y="4440676"/>
            <a:ext cx="2420203" cy="369332"/>
          </a:xfrm>
          <a:prstGeom prst="rect">
            <a:avLst/>
          </a:prstGeom>
          <a:noFill/>
        </p:spPr>
        <p:txBody>
          <a:bodyPr wrap="square" rtlCol="0">
            <a:spAutoFit/>
          </a:bodyPr>
          <a:lstStyle/>
          <a:p>
            <a:r>
              <a:rPr lang="fr-FR" b="1" dirty="0" err="1" smtClean="0"/>
              <a:t>Collaborators</a:t>
            </a:r>
            <a:endParaRPr lang="fr-FR" b="1" dirty="0"/>
          </a:p>
        </p:txBody>
      </p:sp>
      <p:sp>
        <p:nvSpPr>
          <p:cNvPr id="31" name="ZoneTexte 30"/>
          <p:cNvSpPr txBox="1"/>
          <p:nvPr/>
        </p:nvSpPr>
        <p:spPr>
          <a:xfrm>
            <a:off x="313711" y="1723627"/>
            <a:ext cx="2420203" cy="369332"/>
          </a:xfrm>
          <a:prstGeom prst="rect">
            <a:avLst/>
          </a:prstGeom>
          <a:noFill/>
        </p:spPr>
        <p:txBody>
          <a:bodyPr wrap="square" rtlCol="0">
            <a:spAutoFit/>
          </a:bodyPr>
          <a:lstStyle/>
          <a:p>
            <a:r>
              <a:rPr lang="fr-FR" b="1" dirty="0" err="1" smtClean="0"/>
              <a:t>Supervisor</a:t>
            </a:r>
            <a:endParaRPr lang="fr-FR" b="1" dirty="0"/>
          </a:p>
        </p:txBody>
      </p:sp>
      <p:sp>
        <p:nvSpPr>
          <p:cNvPr id="32" name="ZoneTexte 31"/>
          <p:cNvSpPr txBox="1"/>
          <p:nvPr/>
        </p:nvSpPr>
        <p:spPr>
          <a:xfrm>
            <a:off x="6965474" y="2095664"/>
            <a:ext cx="2420203" cy="369332"/>
          </a:xfrm>
          <a:prstGeom prst="rect">
            <a:avLst/>
          </a:prstGeom>
          <a:noFill/>
        </p:spPr>
        <p:txBody>
          <a:bodyPr wrap="square" rtlCol="0">
            <a:spAutoFit/>
          </a:bodyPr>
          <a:lstStyle/>
          <a:p>
            <a:r>
              <a:rPr lang="fr-FR" b="1" dirty="0" err="1" smtClean="0"/>
              <a:t>Partners</a:t>
            </a:r>
            <a:endParaRPr lang="fr-FR" b="1" dirty="0"/>
          </a:p>
        </p:txBody>
      </p:sp>
      <p:sp>
        <p:nvSpPr>
          <p:cNvPr id="33" name="ZoneTexte 32"/>
          <p:cNvSpPr txBox="1"/>
          <p:nvPr/>
        </p:nvSpPr>
        <p:spPr>
          <a:xfrm>
            <a:off x="3771750" y="2593487"/>
            <a:ext cx="2420203" cy="369332"/>
          </a:xfrm>
          <a:prstGeom prst="rect">
            <a:avLst/>
          </a:prstGeom>
          <a:noFill/>
        </p:spPr>
        <p:txBody>
          <a:bodyPr wrap="square" rtlCol="0">
            <a:spAutoFit/>
          </a:bodyPr>
          <a:lstStyle/>
          <a:p>
            <a:r>
              <a:rPr lang="fr-FR" b="1" dirty="0" smtClean="0"/>
              <a:t>Teams</a:t>
            </a:r>
            <a:endParaRPr lang="fr-FR" b="1" dirty="0"/>
          </a:p>
        </p:txBody>
      </p:sp>
      <p:pic>
        <p:nvPicPr>
          <p:cNvPr id="34" name="Image 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96749" y="3757813"/>
            <a:ext cx="883818" cy="773341"/>
          </a:xfrm>
          <a:prstGeom prst="rect">
            <a:avLst/>
          </a:prstGeom>
        </p:spPr>
      </p:pic>
    </p:spTree>
    <p:extLst>
      <p:ext uri="{BB962C8B-B14F-4D97-AF65-F5344CB8AC3E}">
        <p14:creationId xmlns:p14="http://schemas.microsoft.com/office/powerpoint/2010/main" val="3860453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4067" y="421229"/>
            <a:ext cx="8813289" cy="1560716"/>
          </a:xfrm>
        </p:spPr>
        <p:txBody>
          <a:bodyPr>
            <a:noAutofit/>
          </a:bodyPr>
          <a:lstStyle/>
          <a:p>
            <a:r>
              <a:rPr lang="en-US" sz="3600" dirty="0" smtClean="0"/>
              <a:t>Les </a:t>
            </a:r>
            <a:r>
              <a:rPr lang="en-US" sz="3600" dirty="0" err="1" smtClean="0"/>
              <a:t>changements</a:t>
            </a:r>
            <a:r>
              <a:rPr lang="en-US" sz="3600" dirty="0" smtClean="0"/>
              <a:t> </a:t>
            </a:r>
            <a:r>
              <a:rPr lang="en-US" sz="3600" dirty="0" err="1" smtClean="0"/>
              <a:t>directionnels</a:t>
            </a:r>
            <a:r>
              <a:rPr lang="en-US" sz="3600" dirty="0" smtClean="0"/>
              <a:t>  du </a:t>
            </a:r>
            <a:r>
              <a:rPr lang="en-US" sz="3600" dirty="0" err="1" smtClean="0"/>
              <a:t>climat</a:t>
            </a:r>
            <a:r>
              <a:rPr lang="en-US" sz="3600" dirty="0" smtClean="0"/>
              <a:t> </a:t>
            </a:r>
            <a:r>
              <a:rPr lang="fr-FR" sz="3600" dirty="0" smtClean="0"/>
              <a:t>altèrent</a:t>
            </a:r>
            <a:r>
              <a:rPr lang="en-US" sz="3600" dirty="0" smtClean="0"/>
              <a:t> </a:t>
            </a:r>
            <a:r>
              <a:rPr lang="en-US" sz="3600" dirty="0" smtClean="0"/>
              <a:t>le </a:t>
            </a:r>
            <a:r>
              <a:rPr lang="en-US" sz="3600" dirty="0" err="1" smtClean="0"/>
              <a:t>fonctionement</a:t>
            </a:r>
            <a:r>
              <a:rPr lang="en-US" sz="3600" dirty="0" smtClean="0"/>
              <a:t> des populations </a:t>
            </a:r>
            <a:r>
              <a:rPr lang="en-US" sz="3600" dirty="0" err="1" smtClean="0"/>
              <a:t>d’oiseaux</a:t>
            </a:r>
            <a:r>
              <a:rPr lang="en-US" sz="3200" dirty="0">
                <a:solidFill>
                  <a:srgbClr val="FF0000"/>
                </a:solidFill>
                <a:cs typeface="Lucida Sans Unicode" panose="020B0602030504020204" pitchFamily="34" charset="0"/>
              </a:rPr>
              <a:t/>
            </a:r>
            <a:br>
              <a:rPr lang="en-US" sz="3200" dirty="0">
                <a:solidFill>
                  <a:srgbClr val="FF0000"/>
                </a:solidFill>
                <a:cs typeface="Lucida Sans Unicode" panose="020B0602030504020204" pitchFamily="34" charset="0"/>
              </a:rPr>
            </a:br>
            <a:endParaRPr lang="fr-FR" sz="3200" dirty="0"/>
          </a:p>
        </p:txBody>
      </p:sp>
      <p:sp>
        <p:nvSpPr>
          <p:cNvPr id="5" name="ZoneTexte 4"/>
          <p:cNvSpPr txBox="1"/>
          <p:nvPr/>
        </p:nvSpPr>
        <p:spPr>
          <a:xfrm>
            <a:off x="2475185" y="6085279"/>
            <a:ext cx="1475703"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err="1" smtClean="0">
                <a:solidFill>
                  <a:schemeClr val="accent6">
                    <a:lumMod val="50000"/>
                  </a:schemeClr>
                </a:solidFill>
              </a:rPr>
              <a:t>Devictor</a:t>
            </a:r>
            <a:r>
              <a:rPr lang="fr-FR" sz="1200" i="1" dirty="0" smtClean="0">
                <a:solidFill>
                  <a:schemeClr val="accent6">
                    <a:lumMod val="50000"/>
                  </a:schemeClr>
                </a:solidFill>
              </a:rPr>
              <a:t> et al. 2012</a:t>
            </a:r>
            <a:endParaRPr lang="fr-FR" sz="1200" i="1" dirty="0">
              <a:solidFill>
                <a:schemeClr val="accent6">
                  <a:lumMod val="50000"/>
                </a:schemeClr>
              </a:solidFill>
            </a:endParaRPr>
          </a:p>
        </p:txBody>
      </p:sp>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60254" y="3400047"/>
            <a:ext cx="3324628" cy="203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6096000" y="6472582"/>
            <a:ext cx="1702375" cy="2775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err="1" smtClean="0">
                <a:solidFill>
                  <a:schemeClr val="accent6">
                    <a:lumMod val="50000"/>
                  </a:schemeClr>
                </a:solidFill>
              </a:rPr>
              <a:t>Charmantier</a:t>
            </a:r>
            <a:r>
              <a:rPr lang="fr-FR" sz="1200" i="1" dirty="0" smtClean="0">
                <a:solidFill>
                  <a:schemeClr val="accent6">
                    <a:lumMod val="50000"/>
                  </a:schemeClr>
                </a:solidFill>
              </a:rPr>
              <a:t> et al. 2008</a:t>
            </a:r>
            <a:endParaRPr lang="fr-FR" sz="1200" i="1" dirty="0">
              <a:solidFill>
                <a:schemeClr val="accent6">
                  <a:lumMod val="50000"/>
                </a:schemeClr>
              </a:solidFill>
            </a:endParaRPr>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30957" y="5335794"/>
            <a:ext cx="2417186" cy="112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94065" y="3068664"/>
            <a:ext cx="3776083" cy="3109714"/>
          </a:xfrm>
          <a:prstGeom prst="rect">
            <a:avLst/>
          </a:prstGeom>
        </p:spPr>
      </p:pic>
      <p:sp>
        <p:nvSpPr>
          <p:cNvPr id="10" name="ZoneTexte 9"/>
          <p:cNvSpPr txBox="1"/>
          <p:nvPr/>
        </p:nvSpPr>
        <p:spPr>
          <a:xfrm>
            <a:off x="1227704" y="2784431"/>
            <a:ext cx="2880320" cy="369332"/>
          </a:xfrm>
          <a:prstGeom prst="rect">
            <a:avLst/>
          </a:prstGeom>
          <a:noFill/>
        </p:spPr>
        <p:txBody>
          <a:bodyPr wrap="square" rtlCol="0">
            <a:spAutoFit/>
          </a:bodyPr>
          <a:lstStyle/>
          <a:p>
            <a:r>
              <a:rPr lang="fr-FR" dirty="0" smtClean="0"/>
              <a:t>Expansion vers le nord</a:t>
            </a:r>
            <a:endParaRPr lang="fr-FR" dirty="0"/>
          </a:p>
        </p:txBody>
      </p:sp>
      <p:sp>
        <p:nvSpPr>
          <p:cNvPr id="11" name="ZoneTexte 10"/>
          <p:cNvSpPr txBox="1"/>
          <p:nvPr/>
        </p:nvSpPr>
        <p:spPr>
          <a:xfrm>
            <a:off x="4288700" y="2793829"/>
            <a:ext cx="3509675" cy="646331"/>
          </a:xfrm>
          <a:prstGeom prst="rect">
            <a:avLst/>
          </a:prstGeom>
          <a:noFill/>
        </p:spPr>
        <p:txBody>
          <a:bodyPr wrap="square" rtlCol="0">
            <a:spAutoFit/>
          </a:bodyPr>
          <a:lstStyle/>
          <a:p>
            <a:pPr algn="ctr"/>
            <a:r>
              <a:rPr lang="fr-FR" dirty="0" smtClean="0"/>
              <a:t>Dates de reproduction précoce / plus flexible </a:t>
            </a:r>
            <a:endParaRPr lang="fr-FR" dirty="0"/>
          </a:p>
        </p:txBody>
      </p:sp>
      <p:sp>
        <p:nvSpPr>
          <p:cNvPr id="12" name="ZoneTexte 11"/>
          <p:cNvSpPr txBox="1"/>
          <p:nvPr/>
        </p:nvSpPr>
        <p:spPr>
          <a:xfrm>
            <a:off x="8431693" y="2787321"/>
            <a:ext cx="4248472" cy="369332"/>
          </a:xfrm>
          <a:prstGeom prst="rect">
            <a:avLst/>
          </a:prstGeom>
          <a:noFill/>
        </p:spPr>
        <p:txBody>
          <a:bodyPr wrap="square" rtlCol="0">
            <a:spAutoFit/>
          </a:bodyPr>
          <a:lstStyle/>
          <a:p>
            <a:r>
              <a:rPr lang="fr-FR" dirty="0" smtClean="0"/>
              <a:t>Déclin des espèces adaptées au froid</a:t>
            </a:r>
            <a:endParaRPr lang="fr-FR" dirty="0"/>
          </a:p>
        </p:txBody>
      </p:sp>
      <p:sp>
        <p:nvSpPr>
          <p:cNvPr id="13" name="ZoneTexte 12"/>
          <p:cNvSpPr txBox="1"/>
          <p:nvPr/>
        </p:nvSpPr>
        <p:spPr>
          <a:xfrm>
            <a:off x="446870" y="2316863"/>
            <a:ext cx="3600000"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b="1" dirty="0" smtClean="0"/>
              <a:t>Expansion / réduction de la répartition</a:t>
            </a:r>
            <a:endParaRPr lang="en-GB" sz="1600" b="1" dirty="0" smtClean="0"/>
          </a:p>
        </p:txBody>
      </p:sp>
      <p:sp>
        <p:nvSpPr>
          <p:cNvPr id="14" name="ZoneTexte 13"/>
          <p:cNvSpPr txBox="1"/>
          <p:nvPr/>
        </p:nvSpPr>
        <p:spPr>
          <a:xfrm>
            <a:off x="4296000" y="2316863"/>
            <a:ext cx="3600000"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b="1" dirty="0" smtClean="0"/>
              <a:t>Modifications de la phénologie</a:t>
            </a:r>
          </a:p>
        </p:txBody>
      </p:sp>
      <p:sp>
        <p:nvSpPr>
          <p:cNvPr id="15" name="ZoneTexte 14"/>
          <p:cNvSpPr txBox="1"/>
          <p:nvPr/>
        </p:nvSpPr>
        <p:spPr>
          <a:xfrm>
            <a:off x="8145130" y="2316863"/>
            <a:ext cx="3600000"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b="1" dirty="0" smtClean="0"/>
              <a:t>Tendance des tailles de pop</a:t>
            </a:r>
          </a:p>
        </p:txBody>
      </p:sp>
      <p:sp>
        <p:nvSpPr>
          <p:cNvPr id="16" name="ZoneTexte 15"/>
          <p:cNvSpPr txBox="1"/>
          <p:nvPr/>
        </p:nvSpPr>
        <p:spPr>
          <a:xfrm>
            <a:off x="10253999" y="6195095"/>
            <a:ext cx="1413357"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smtClean="0">
                <a:solidFill>
                  <a:schemeClr val="accent6">
                    <a:lumMod val="50000"/>
                  </a:schemeClr>
                </a:solidFill>
              </a:rPr>
              <a:t>Gregory et al. 2009</a:t>
            </a:r>
          </a:p>
          <a:p>
            <a:pPr algn="just"/>
            <a:r>
              <a:rPr lang="fr-FR" sz="1200" i="1" dirty="0" err="1" smtClean="0">
                <a:solidFill>
                  <a:schemeClr val="accent6">
                    <a:lumMod val="50000"/>
                  </a:schemeClr>
                </a:solidFill>
              </a:rPr>
              <a:t>Jiguet</a:t>
            </a:r>
            <a:r>
              <a:rPr lang="fr-FR" sz="1200" i="1" dirty="0" smtClean="0">
                <a:solidFill>
                  <a:schemeClr val="accent6">
                    <a:lumMod val="50000"/>
                  </a:schemeClr>
                </a:solidFill>
              </a:rPr>
              <a:t>  et al. 2010</a:t>
            </a:r>
            <a:endParaRPr lang="fr-FR" sz="1200" i="1" dirty="0">
              <a:solidFill>
                <a:schemeClr val="accent6">
                  <a:lumMod val="50000"/>
                </a:schemeClr>
              </a:solidFill>
            </a:endParaRPr>
          </a:p>
        </p:txBody>
      </p:sp>
      <p:pic>
        <p:nvPicPr>
          <p:cNvPr id="18" name="Image 17"/>
          <p:cNvPicPr>
            <a:picLocks noChangeAspect="1"/>
          </p:cNvPicPr>
          <p:nvPr/>
        </p:nvPicPr>
        <p:blipFill>
          <a:blip r:embed="rId6"/>
          <a:stretch>
            <a:fillRect/>
          </a:stretch>
        </p:blipFill>
        <p:spPr>
          <a:xfrm>
            <a:off x="507215" y="3212499"/>
            <a:ext cx="3443857" cy="2792884"/>
          </a:xfrm>
          <a:prstGeom prst="rect">
            <a:avLst/>
          </a:prstGeom>
        </p:spPr>
      </p:pic>
      <p:sp>
        <p:nvSpPr>
          <p:cNvPr id="17" name="ZoneTexte 16"/>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Introduction</a:t>
            </a:r>
            <a:endParaRPr lang="fr-FR" dirty="0"/>
          </a:p>
        </p:txBody>
      </p:sp>
    </p:spTree>
    <p:custDataLst>
      <p:tags r:id="rId1"/>
    </p:custDataLst>
    <p:extLst>
      <p:ext uri="{BB962C8B-B14F-4D97-AF65-F5344CB8AC3E}">
        <p14:creationId xmlns:p14="http://schemas.microsoft.com/office/powerpoint/2010/main" val="3103196669"/>
      </p:ext>
    </p:extLst>
  </p:cSld>
  <p:clrMapOvr>
    <a:masterClrMapping/>
  </p:clrMapOvr>
  <mc:AlternateContent xmlns:mc="http://schemas.openxmlformats.org/markup-compatibility/2006" xmlns:p14="http://schemas.microsoft.com/office/powerpoint/2010/main">
    <mc:Choice Requires="p14">
      <p:transition spd="slow" p14:dur="2000" advTm="57610"/>
    </mc:Choice>
    <mc:Fallback xmlns="">
      <p:transition spd="slow" advTm="5761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Individual</a:t>
            </a:r>
            <a:r>
              <a:rPr lang="fr-FR" dirty="0" smtClean="0"/>
              <a:t> </a:t>
            </a:r>
            <a:r>
              <a:rPr lang="fr-FR" dirty="0" err="1" smtClean="0"/>
              <a:t>heterogeneity</a:t>
            </a:r>
            <a:r>
              <a:rPr lang="fr-FR" dirty="0" smtClean="0"/>
              <a:t> on </a:t>
            </a:r>
            <a:r>
              <a:rPr lang="fr-FR" dirty="0" err="1" smtClean="0"/>
              <a:t>survival</a:t>
            </a:r>
            <a:r>
              <a:rPr lang="fr-FR" dirty="0" smtClean="0"/>
              <a:t> </a:t>
            </a:r>
            <a:r>
              <a:rPr lang="fr-FR" dirty="0" err="1" smtClean="0"/>
              <a:t>probability</a:t>
            </a:r>
            <a:endParaRPr lang="fr-FR" dirty="0"/>
          </a:p>
        </p:txBody>
      </p:sp>
      <mc:AlternateContent xmlns:mc="http://schemas.openxmlformats.org/markup-compatibility/2006" xmlns:a14="http://schemas.microsoft.com/office/drawing/2010/main">
        <mc:Choice Requires="a14">
          <p:sp>
            <p:nvSpPr>
              <p:cNvPr id="4" name="Rectangle 3"/>
              <p:cNvSpPr/>
              <p:nvPr/>
            </p:nvSpPr>
            <p:spPr>
              <a:xfrm>
                <a:off x="4419600" y="3011759"/>
                <a:ext cx="6096000" cy="99450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𝐶𝑜𝑣𝑎𝑟𝑖𝑎𝑡𝑒</m:t>
                          </m:r>
                          <m:r>
                            <a:rPr lang="fr-FR" i="0">
                              <a:latin typeface="Cambria Math" panose="02040503050406030204" pitchFamily="18" charset="0"/>
                            </a:rPr>
                            <m:t>−</m:t>
                          </m:r>
                          <m:r>
                            <a:rPr lang="fr-FR" i="1">
                              <a:latin typeface="Cambria Math" panose="02040503050406030204" pitchFamily="18" charset="0"/>
                            </a:rPr>
                            <m:t>𝑜𝑓</m:t>
                          </m:r>
                          <m:r>
                            <a:rPr lang="fr-FR" i="0">
                              <a:latin typeface="Cambria Math" panose="02040503050406030204" pitchFamily="18" charset="0"/>
                            </a:rPr>
                            <m:t>−</m:t>
                          </m:r>
                          <m:r>
                            <a:rPr lang="fr-FR" i="1">
                              <a:latin typeface="Cambria Math" panose="02040503050406030204" pitchFamily="18" charset="0"/>
                            </a:rPr>
                            <m:t>h𝑒𝑡𝑒𝑟𝑜𝑔𝑒𝑛𝑒𝑖𝑡𝑦</m:t>
                          </m:r>
                        </m:e>
                        <m:sup>
                          <m:r>
                            <a:rPr lang="fr-FR" i="1">
                              <a:latin typeface="Cambria Math" panose="02040503050406030204" pitchFamily="18" charset="0"/>
                            </a:rPr>
                            <m:t>𝑖</m:t>
                          </m:r>
                        </m:sup>
                      </m:sSup>
                      <m:r>
                        <a:rPr lang="fr-FR" i="0">
                          <a:latin typeface="Cambria Math" panose="02040503050406030204" pitchFamily="18" charset="0"/>
                        </a:rPr>
                        <m:t>=</m:t>
                      </m:r>
                      <m:r>
                        <a:rPr lang="fr-FR" i="1">
                          <a:latin typeface="Cambria Math" panose="02040503050406030204" pitchFamily="18" charset="0"/>
                        </a:rPr>
                        <m:t>𝑙𝑛</m:t>
                      </m:r>
                      <m:r>
                        <a:rPr lang="fr-FR" i="0">
                          <a:latin typeface="Cambria Math" panose="02040503050406030204" pitchFamily="18" charset="0"/>
                        </a:rPr>
                        <m:t> </m:t>
                      </m:r>
                      <m:f>
                        <m:fPr>
                          <m:ctrlPr>
                            <a:rPr lang="fr-FR" i="1">
                              <a:latin typeface="Cambria Math" panose="02040503050406030204" pitchFamily="18" charset="0"/>
                            </a:rPr>
                          </m:ctrlPr>
                        </m:fPr>
                        <m:num>
                          <m:sSup>
                            <m:sSupPr>
                              <m:ctrlPr>
                                <a:rPr lang="fr-FR" i="1">
                                  <a:latin typeface="Cambria Math" panose="02040503050406030204" pitchFamily="18" charset="0"/>
                                </a:rPr>
                              </m:ctrlPr>
                            </m:sSupPr>
                            <m:e>
                              <m:r>
                                <a:rPr lang="fr-FR" i="1">
                                  <a:latin typeface="Cambria Math" panose="02040503050406030204" pitchFamily="18" charset="0"/>
                                </a:rPr>
                                <m:t>𝑡𝑜𝑡𝑎𝑙</m:t>
                              </m:r>
                              <m:r>
                                <a:rPr lang="fr-FR" i="0">
                                  <a:latin typeface="Cambria Math" panose="02040503050406030204" pitchFamily="18" charset="0"/>
                                </a:rPr>
                                <m:t> </m:t>
                              </m:r>
                              <m:r>
                                <a:rPr lang="fr-FR" i="1">
                                  <a:latin typeface="Cambria Math" panose="02040503050406030204" pitchFamily="18" charset="0"/>
                                </a:rPr>
                                <m:t>𝑛𝑢𝑚𝑏𝑒𝑟</m:t>
                              </m:r>
                              <m:r>
                                <a:rPr lang="fr-FR" i="0">
                                  <a:latin typeface="Cambria Math" panose="02040503050406030204" pitchFamily="18" charset="0"/>
                                </a:rPr>
                                <m:t> </m:t>
                              </m:r>
                              <m:r>
                                <a:rPr lang="fr-FR" i="1">
                                  <a:latin typeface="Cambria Math" panose="02040503050406030204" pitchFamily="18" charset="0"/>
                                </a:rPr>
                                <m:t>𝑜𝑓</m:t>
                              </m:r>
                              <m:r>
                                <a:rPr lang="fr-FR" i="0">
                                  <a:latin typeface="Cambria Math" panose="02040503050406030204" pitchFamily="18" charset="0"/>
                                </a:rPr>
                                <m:t> </m:t>
                              </m:r>
                              <m:r>
                                <a:rPr lang="fr-FR" i="1">
                                  <a:latin typeface="Cambria Math" panose="02040503050406030204" pitchFamily="18" charset="0"/>
                                </a:rPr>
                                <m:t>𝑐𝑎𝑝𝑡𝑢𝑟𝑒𝑠</m:t>
                              </m:r>
                            </m:e>
                            <m:sup>
                              <m:r>
                                <a:rPr lang="fr-FR" i="1">
                                  <a:latin typeface="Cambria Math" panose="02040503050406030204" pitchFamily="18" charset="0"/>
                                </a:rPr>
                                <m:t>𝑖</m:t>
                              </m:r>
                            </m:sup>
                          </m:sSup>
                          <m:r>
                            <a:rPr lang="fr-FR" i="0">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𝑛𝑢𝑚𝑏𝑒𝑟</m:t>
                              </m:r>
                              <m:r>
                                <a:rPr lang="fr-FR" i="0">
                                  <a:latin typeface="Cambria Math" panose="02040503050406030204" pitchFamily="18" charset="0"/>
                                </a:rPr>
                                <m:t> </m:t>
                              </m:r>
                              <m:r>
                                <a:rPr lang="fr-FR" i="1">
                                  <a:latin typeface="Cambria Math" panose="02040503050406030204" pitchFamily="18" charset="0"/>
                                </a:rPr>
                                <m:t>𝑜𝑓</m:t>
                              </m:r>
                              <m:r>
                                <a:rPr lang="fr-FR" i="0">
                                  <a:latin typeface="Cambria Math" panose="02040503050406030204" pitchFamily="18" charset="0"/>
                                </a:rPr>
                                <m:t> </m:t>
                              </m:r>
                              <m:r>
                                <a:rPr lang="fr-FR" i="1">
                                  <a:latin typeface="Cambria Math" panose="02040503050406030204" pitchFamily="18" charset="0"/>
                                </a:rPr>
                                <m:t>𝑦𝑒𝑎𝑟</m:t>
                              </m:r>
                              <m:r>
                                <a:rPr lang="fr-FR" i="0">
                                  <a:latin typeface="Cambria Math" panose="02040503050406030204" pitchFamily="18" charset="0"/>
                                </a:rPr>
                                <m:t> </m:t>
                              </m:r>
                              <m:r>
                                <a:rPr lang="fr-FR" i="1">
                                  <a:latin typeface="Cambria Math" panose="02040503050406030204" pitchFamily="18" charset="0"/>
                                </a:rPr>
                                <m:t>𝑜𝑓</m:t>
                              </m:r>
                              <m:r>
                                <a:rPr lang="fr-FR" i="0">
                                  <a:latin typeface="Cambria Math" panose="02040503050406030204" pitchFamily="18" charset="0"/>
                                </a:rPr>
                                <m:t> </m:t>
                              </m:r>
                              <m:r>
                                <a:rPr lang="fr-FR" i="1">
                                  <a:latin typeface="Cambria Math" panose="02040503050406030204" pitchFamily="18" charset="0"/>
                                </a:rPr>
                                <m:t>𝑐𝑎𝑝𝑡𝑢𝑟𝑒𝑠</m:t>
                              </m:r>
                            </m:e>
                            <m:sup>
                              <m:r>
                                <a:rPr lang="fr-FR" i="1">
                                  <a:latin typeface="Cambria Math" panose="02040503050406030204" pitchFamily="18" charset="0"/>
                                </a:rPr>
                                <m:t>𝑖</m:t>
                              </m:r>
                            </m:sup>
                          </m:sSup>
                          <m:r>
                            <a:rPr lang="fr-FR" i="0">
                              <a:latin typeface="Cambria Math" panose="02040503050406030204" pitchFamily="18" charset="0"/>
                            </a:rPr>
                            <m:t> </m:t>
                          </m:r>
                        </m:num>
                        <m:den>
                          <m:sSup>
                            <m:sSupPr>
                              <m:ctrlPr>
                                <a:rPr lang="fr-FR" i="1">
                                  <a:latin typeface="Cambria Math" panose="02040503050406030204" pitchFamily="18" charset="0"/>
                                </a:rPr>
                              </m:ctrlPr>
                            </m:sSupPr>
                            <m:e>
                              <m:r>
                                <a:rPr lang="fr-FR" i="1">
                                  <a:latin typeface="Cambria Math" panose="02040503050406030204" pitchFamily="18" charset="0"/>
                                </a:rPr>
                                <m:t>𝑡𝑜𝑡𝑎𝑙</m:t>
                              </m:r>
                              <m:r>
                                <a:rPr lang="fr-FR" i="0">
                                  <a:latin typeface="Cambria Math" panose="02040503050406030204" pitchFamily="18" charset="0"/>
                                </a:rPr>
                                <m:t> </m:t>
                              </m:r>
                              <m:r>
                                <a:rPr lang="fr-FR" i="1">
                                  <a:latin typeface="Cambria Math" panose="02040503050406030204" pitchFamily="18" charset="0"/>
                                </a:rPr>
                                <m:t>𝑛𝑢𝑚𝑏𝑒𝑟</m:t>
                              </m:r>
                              <m:r>
                                <a:rPr lang="fr-FR" i="0">
                                  <a:latin typeface="Cambria Math" panose="02040503050406030204" pitchFamily="18" charset="0"/>
                                </a:rPr>
                                <m:t> </m:t>
                              </m:r>
                              <m:r>
                                <a:rPr lang="fr-FR" i="1">
                                  <a:latin typeface="Cambria Math" panose="02040503050406030204" pitchFamily="18" charset="0"/>
                                </a:rPr>
                                <m:t>𝑜𝑓</m:t>
                              </m:r>
                              <m:r>
                                <a:rPr lang="fr-FR" i="0">
                                  <a:latin typeface="Cambria Math" panose="02040503050406030204" pitchFamily="18" charset="0"/>
                                </a:rPr>
                                <m:t> </m:t>
                              </m:r>
                              <m:r>
                                <a:rPr lang="fr-FR" i="1">
                                  <a:latin typeface="Cambria Math" panose="02040503050406030204" pitchFamily="18" charset="0"/>
                                </a:rPr>
                                <m:t>𝑐𝑎𝑝𝑡𝑢𝑟𝑒𝑠</m:t>
                              </m:r>
                            </m:e>
                            <m:sup>
                              <m:r>
                                <a:rPr lang="fr-FR" i="1">
                                  <a:latin typeface="Cambria Math" panose="02040503050406030204" pitchFamily="18" charset="0"/>
                                </a:rPr>
                                <m:t>𝑖</m:t>
                              </m:r>
                            </m:sup>
                          </m:sSup>
                        </m:den>
                      </m:f>
                    </m:oMath>
                  </m:oMathPara>
                </a14:m>
                <a:endParaRPr lang="fr-FR" dirty="0"/>
              </a:p>
            </p:txBody>
          </p:sp>
        </mc:Choice>
        <mc:Fallback xmlns="">
          <p:sp>
            <p:nvSpPr>
              <p:cNvPr id="4" name="Rectangle 3"/>
              <p:cNvSpPr>
                <a:spLocks noRot="1" noChangeAspect="1" noMove="1" noResize="1" noEditPoints="1" noAdjustHandles="1" noChangeArrowheads="1" noChangeShapeType="1" noTextEdit="1"/>
              </p:cNvSpPr>
              <p:nvPr/>
            </p:nvSpPr>
            <p:spPr>
              <a:xfrm>
                <a:off x="4419600" y="3011759"/>
                <a:ext cx="6096000" cy="994503"/>
              </a:xfrm>
              <a:prstGeom prst="rect">
                <a:avLst/>
              </a:prstGeom>
              <a:blipFill rotWithShape="0">
                <a:blip r:embed="rId2"/>
                <a:stretch>
                  <a:fillRect r="-9100"/>
                </a:stretch>
              </a:blipFill>
            </p:spPr>
            <p:txBody>
              <a:bodyPr/>
              <a:lstStyle/>
              <a:p>
                <a:r>
                  <a:rPr lang="fr-FR">
                    <a:noFill/>
                  </a:rPr>
                  <a:t> </a:t>
                </a:r>
              </a:p>
            </p:txBody>
          </p:sp>
        </mc:Fallback>
      </mc:AlternateContent>
    </p:spTree>
    <p:extLst>
      <p:ext uri="{BB962C8B-B14F-4D97-AF65-F5344CB8AC3E}">
        <p14:creationId xmlns:p14="http://schemas.microsoft.com/office/powerpoint/2010/main" val="3597442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Logit</a:t>
            </a:r>
            <a:r>
              <a:rPr lang="fr-FR" dirty="0" smtClean="0"/>
              <a:t> </a:t>
            </a:r>
            <a:r>
              <a:rPr lang="fr-FR" dirty="0" err="1" smtClean="0"/>
              <a:t>function</a:t>
            </a:r>
            <a:endParaRPr lang="fr-FR" dirty="0"/>
          </a:p>
        </p:txBody>
      </p:sp>
      <p:pic>
        <p:nvPicPr>
          <p:cNvPr id="1026" name="Picture 2" descr="https://upload.wikimedia.org/wikipedia/commons/5/57/Logit.png?uselang=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860" y="228600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peratorname{logit}(p)=\ln\left( \frac{p}{1-p} \righ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965" y="4965065"/>
            <a:ext cx="173355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977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446870" y="2316863"/>
            <a:ext cx="3600000"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b="1" dirty="0" smtClean="0"/>
              <a:t>Range expansions / </a:t>
            </a:r>
            <a:r>
              <a:rPr lang="en-GB" sz="1600" b="1" dirty="0" smtClean="0"/>
              <a:t>reductions</a:t>
            </a:r>
          </a:p>
        </p:txBody>
      </p:sp>
      <p:sp>
        <p:nvSpPr>
          <p:cNvPr id="14" name="ZoneTexte 13"/>
          <p:cNvSpPr txBox="1"/>
          <p:nvPr/>
        </p:nvSpPr>
        <p:spPr>
          <a:xfrm>
            <a:off x="4296000" y="2316863"/>
            <a:ext cx="3600000"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b="1" dirty="0" smtClean="0"/>
              <a:t>Phenological shifts</a:t>
            </a:r>
          </a:p>
        </p:txBody>
      </p:sp>
      <p:sp>
        <p:nvSpPr>
          <p:cNvPr id="15" name="ZoneTexte 14"/>
          <p:cNvSpPr txBox="1"/>
          <p:nvPr/>
        </p:nvSpPr>
        <p:spPr>
          <a:xfrm>
            <a:off x="8145130" y="2316863"/>
            <a:ext cx="3600000"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b="1" dirty="0" smtClean="0"/>
              <a:t>Long-</a:t>
            </a:r>
            <a:r>
              <a:rPr lang="fr-FR" sz="1600" b="1" dirty="0" err="1" smtClean="0"/>
              <a:t>term</a:t>
            </a:r>
            <a:r>
              <a:rPr lang="fr-FR" sz="1600" b="1" dirty="0" smtClean="0"/>
              <a:t> trends in population size</a:t>
            </a:r>
          </a:p>
        </p:txBody>
      </p:sp>
      <p:sp>
        <p:nvSpPr>
          <p:cNvPr id="3" name="Rectangle à coins arrondis 2"/>
          <p:cNvSpPr/>
          <p:nvPr/>
        </p:nvSpPr>
        <p:spPr>
          <a:xfrm>
            <a:off x="207316" y="3831907"/>
            <a:ext cx="2967544" cy="16238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smtClean="0"/>
              <a:t>Essentiellement basé sur des données de comptage =&gt; distribution, abondance…</a:t>
            </a:r>
            <a:endParaRPr lang="fr-FR" sz="2000" dirty="0"/>
          </a:p>
        </p:txBody>
      </p:sp>
      <p:sp>
        <p:nvSpPr>
          <p:cNvPr id="17" name="Rectangle à coins arrondis 16"/>
          <p:cNvSpPr/>
          <p:nvPr/>
        </p:nvSpPr>
        <p:spPr>
          <a:xfrm>
            <a:off x="3600679" y="3831907"/>
            <a:ext cx="2785380" cy="16238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dirty="0" smtClean="0"/>
              <a:t>Quels mécanismes démographiques sous-jacents?</a:t>
            </a:r>
            <a:endParaRPr lang="fr-FR" sz="2000" dirty="0"/>
          </a:p>
        </p:txBody>
      </p:sp>
      <p:sp>
        <p:nvSpPr>
          <p:cNvPr id="16" name="ZoneTexte 15"/>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Introduction</a:t>
            </a:r>
            <a:endParaRPr lang="fr-FR" dirty="0"/>
          </a:p>
        </p:txBody>
      </p:sp>
      <p:sp>
        <p:nvSpPr>
          <p:cNvPr id="4" name="Flèche droite 3"/>
          <p:cNvSpPr/>
          <p:nvPr/>
        </p:nvSpPr>
        <p:spPr>
          <a:xfrm>
            <a:off x="2933700" y="4433225"/>
            <a:ext cx="807027" cy="41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a:stCxn id="13" idx="2"/>
          </p:cNvCxnSpPr>
          <p:nvPr/>
        </p:nvCxnSpPr>
        <p:spPr>
          <a:xfrm flipH="1">
            <a:off x="1691088" y="2691434"/>
            <a:ext cx="555782" cy="102575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3" name="Connecteur droit avec flèche 32"/>
          <p:cNvCxnSpPr>
            <a:stCxn id="14" idx="2"/>
          </p:cNvCxnSpPr>
          <p:nvPr/>
        </p:nvCxnSpPr>
        <p:spPr>
          <a:xfrm flipH="1">
            <a:off x="1904970" y="2691434"/>
            <a:ext cx="4191030" cy="109701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5" name="Connecteur droit avec flèche 34"/>
          <p:cNvCxnSpPr>
            <a:stCxn id="15" idx="2"/>
          </p:cNvCxnSpPr>
          <p:nvPr/>
        </p:nvCxnSpPr>
        <p:spPr>
          <a:xfrm flipH="1">
            <a:off x="2246870" y="2691434"/>
            <a:ext cx="7698260" cy="109701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41" name="Image 40"/>
          <p:cNvPicPr>
            <a:picLocks noChangeAspect="1"/>
          </p:cNvPicPr>
          <p:nvPr/>
        </p:nvPicPr>
        <p:blipFill>
          <a:blip r:embed="rId4"/>
          <a:stretch>
            <a:fillRect/>
          </a:stretch>
        </p:blipFill>
        <p:spPr>
          <a:xfrm>
            <a:off x="6386059" y="3458481"/>
            <a:ext cx="5507685" cy="2462259"/>
          </a:xfrm>
          <a:prstGeom prst="rect">
            <a:avLst/>
          </a:prstGeom>
        </p:spPr>
      </p:pic>
      <p:sp>
        <p:nvSpPr>
          <p:cNvPr id="42" name="ZoneTexte 41"/>
          <p:cNvSpPr txBox="1"/>
          <p:nvPr/>
        </p:nvSpPr>
        <p:spPr>
          <a:xfrm>
            <a:off x="8605184" y="5920740"/>
            <a:ext cx="3586816" cy="369332"/>
          </a:xfrm>
          <a:prstGeom prst="rect">
            <a:avLst/>
          </a:prstGeom>
          <a:noFill/>
        </p:spPr>
        <p:txBody>
          <a:bodyPr wrap="none" rtlCol="0">
            <a:spAutoFit/>
          </a:bodyPr>
          <a:lstStyle/>
          <a:p>
            <a:r>
              <a:rPr lang="fr-FR" b="1" dirty="0" smtClean="0"/>
              <a:t>Dynamique d’une population locale</a:t>
            </a:r>
          </a:p>
        </p:txBody>
      </p:sp>
      <p:sp>
        <p:nvSpPr>
          <p:cNvPr id="18" name="Titre 1"/>
          <p:cNvSpPr>
            <a:spLocks noGrp="1"/>
          </p:cNvSpPr>
          <p:nvPr>
            <p:ph type="title"/>
          </p:nvPr>
        </p:nvSpPr>
        <p:spPr>
          <a:xfrm>
            <a:off x="2858685" y="421229"/>
            <a:ext cx="8813289" cy="1560716"/>
          </a:xfrm>
        </p:spPr>
        <p:txBody>
          <a:bodyPr>
            <a:noAutofit/>
          </a:bodyPr>
          <a:lstStyle/>
          <a:p>
            <a:r>
              <a:rPr lang="en-US" sz="3600" dirty="0" smtClean="0"/>
              <a:t>Les </a:t>
            </a:r>
            <a:r>
              <a:rPr lang="en-US" sz="3600" dirty="0" err="1" smtClean="0"/>
              <a:t>changements</a:t>
            </a:r>
            <a:r>
              <a:rPr lang="en-US" sz="3600" dirty="0" smtClean="0"/>
              <a:t> </a:t>
            </a:r>
            <a:r>
              <a:rPr lang="en-US" sz="3600" dirty="0" err="1" smtClean="0"/>
              <a:t>directionnels</a:t>
            </a:r>
            <a:r>
              <a:rPr lang="en-US" sz="3600" dirty="0" smtClean="0"/>
              <a:t>  du </a:t>
            </a:r>
            <a:r>
              <a:rPr lang="en-US" sz="3600" dirty="0" err="1" smtClean="0"/>
              <a:t>climat</a:t>
            </a:r>
            <a:r>
              <a:rPr lang="en-US" sz="3600" dirty="0" smtClean="0"/>
              <a:t> </a:t>
            </a:r>
            <a:r>
              <a:rPr lang="fr-FR" sz="3600" dirty="0" smtClean="0"/>
              <a:t>altèrent</a:t>
            </a:r>
            <a:r>
              <a:rPr lang="en-US" sz="3600" dirty="0" smtClean="0"/>
              <a:t> </a:t>
            </a:r>
            <a:r>
              <a:rPr lang="en-US" sz="3600" dirty="0" smtClean="0"/>
              <a:t>le </a:t>
            </a:r>
            <a:r>
              <a:rPr lang="en-US" sz="3600" dirty="0" err="1" smtClean="0"/>
              <a:t>fonctionement</a:t>
            </a:r>
            <a:r>
              <a:rPr lang="en-US" sz="3600" dirty="0" smtClean="0"/>
              <a:t> des populations </a:t>
            </a:r>
            <a:r>
              <a:rPr lang="en-US" sz="3600" dirty="0" err="1" smtClean="0"/>
              <a:t>d’oiseaux</a:t>
            </a:r>
            <a:r>
              <a:rPr lang="en-US" sz="3200" dirty="0">
                <a:solidFill>
                  <a:srgbClr val="FF0000"/>
                </a:solidFill>
                <a:cs typeface="Lucida Sans Unicode" panose="020B0602030504020204" pitchFamily="34" charset="0"/>
              </a:rPr>
              <a:t/>
            </a:r>
            <a:br>
              <a:rPr lang="en-US" sz="3200" dirty="0">
                <a:solidFill>
                  <a:srgbClr val="FF0000"/>
                </a:solidFill>
                <a:cs typeface="Lucida Sans Unicode" panose="020B0602030504020204" pitchFamily="34" charset="0"/>
              </a:rPr>
            </a:br>
            <a:endParaRPr lang="fr-FR" sz="3200" dirty="0"/>
          </a:p>
        </p:txBody>
      </p:sp>
      <p:sp>
        <p:nvSpPr>
          <p:cNvPr id="19" name="ZoneTexte 18"/>
          <p:cNvSpPr txBox="1"/>
          <p:nvPr/>
        </p:nvSpPr>
        <p:spPr>
          <a:xfrm>
            <a:off x="451488" y="2316863"/>
            <a:ext cx="3600000"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b="1" dirty="0" smtClean="0"/>
              <a:t>Expansion / réduction de la répartition</a:t>
            </a:r>
            <a:endParaRPr lang="en-GB" sz="1600" b="1" dirty="0" smtClean="0"/>
          </a:p>
        </p:txBody>
      </p:sp>
      <p:sp>
        <p:nvSpPr>
          <p:cNvPr id="20" name="ZoneTexte 19"/>
          <p:cNvSpPr txBox="1"/>
          <p:nvPr/>
        </p:nvSpPr>
        <p:spPr>
          <a:xfrm>
            <a:off x="4300618" y="2316863"/>
            <a:ext cx="3600000"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b="1" dirty="0" smtClean="0"/>
              <a:t>Modifications de la phénologie</a:t>
            </a:r>
          </a:p>
        </p:txBody>
      </p:sp>
      <p:sp>
        <p:nvSpPr>
          <p:cNvPr id="21" name="ZoneTexte 20"/>
          <p:cNvSpPr txBox="1"/>
          <p:nvPr/>
        </p:nvSpPr>
        <p:spPr>
          <a:xfrm>
            <a:off x="8149748" y="2316863"/>
            <a:ext cx="3600000"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b="1" dirty="0" smtClean="0"/>
              <a:t>Tendance des tailles de pop</a:t>
            </a:r>
          </a:p>
        </p:txBody>
      </p:sp>
    </p:spTree>
    <p:custDataLst>
      <p:tags r:id="rId1"/>
    </p:custDataLst>
    <p:extLst>
      <p:ext uri="{BB962C8B-B14F-4D97-AF65-F5344CB8AC3E}">
        <p14:creationId xmlns:p14="http://schemas.microsoft.com/office/powerpoint/2010/main" val="496971171"/>
      </p:ext>
    </p:extLst>
  </p:cSld>
  <p:clrMapOvr>
    <a:masterClrMapping/>
  </p:clrMapOvr>
  <mc:AlternateContent xmlns:mc="http://schemas.openxmlformats.org/markup-compatibility/2006" xmlns:p14="http://schemas.microsoft.com/office/powerpoint/2010/main">
    <mc:Choice Requires="p14">
      <p:transition spd="slow" p14:dur="2000" advTm="17040"/>
    </mc:Choice>
    <mc:Fallback xmlns="">
      <p:transition spd="slow" advTm="1704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933700" y="568345"/>
            <a:ext cx="8770571" cy="1560716"/>
          </a:xfrm>
        </p:spPr>
        <p:txBody>
          <a:bodyPr/>
          <a:lstStyle/>
          <a:p>
            <a:r>
              <a:rPr lang="fr-FR" dirty="0" smtClean="0"/>
              <a:t>Processus démographiques des passereaux communs</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4444" y="4559807"/>
            <a:ext cx="6260758" cy="211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droit avec flèche 19"/>
          <p:cNvCxnSpPr/>
          <p:nvPr/>
        </p:nvCxnSpPr>
        <p:spPr>
          <a:xfrm>
            <a:off x="8171125" y="4428433"/>
            <a:ext cx="0" cy="651353"/>
          </a:xfrm>
          <a:prstGeom prst="straightConnector1">
            <a:avLst/>
          </a:prstGeom>
          <a:ln w="76200">
            <a:solidFill>
              <a:srgbClr val="FFC000"/>
            </a:solidFill>
            <a:tailEnd type="arrow"/>
          </a:ln>
        </p:spPr>
        <p:style>
          <a:lnRef idx="1">
            <a:schemeClr val="accent5"/>
          </a:lnRef>
          <a:fillRef idx="0">
            <a:schemeClr val="accent5"/>
          </a:fillRef>
          <a:effectRef idx="0">
            <a:schemeClr val="accent5"/>
          </a:effectRef>
          <a:fontRef idx="minor">
            <a:schemeClr val="tx1"/>
          </a:fontRef>
        </p:style>
      </p:cxnSp>
      <p:cxnSp>
        <p:nvCxnSpPr>
          <p:cNvPr id="22" name="Connecteur droit avec flèche 21"/>
          <p:cNvCxnSpPr/>
          <p:nvPr/>
        </p:nvCxnSpPr>
        <p:spPr>
          <a:xfrm>
            <a:off x="9505655" y="4325853"/>
            <a:ext cx="67962" cy="753933"/>
          </a:xfrm>
          <a:prstGeom prst="straightConnector1">
            <a:avLst/>
          </a:prstGeom>
          <a:ln w="76200">
            <a:solidFill>
              <a:srgbClr val="FFC000"/>
            </a:solidFill>
            <a:tailEnd type="arrow"/>
          </a:ln>
        </p:spPr>
        <p:style>
          <a:lnRef idx="1">
            <a:schemeClr val="accent5"/>
          </a:lnRef>
          <a:fillRef idx="0">
            <a:schemeClr val="accent5"/>
          </a:fillRef>
          <a:effectRef idx="0">
            <a:schemeClr val="accent5"/>
          </a:effectRef>
          <a:fontRef idx="minor">
            <a:schemeClr val="tx1"/>
          </a:fontRef>
        </p:style>
      </p:cxnSp>
      <p:cxnSp>
        <p:nvCxnSpPr>
          <p:cNvPr id="26" name="Connecteur droit avec flèche 25"/>
          <p:cNvCxnSpPr/>
          <p:nvPr/>
        </p:nvCxnSpPr>
        <p:spPr>
          <a:xfrm>
            <a:off x="10749568" y="4305880"/>
            <a:ext cx="135925" cy="722559"/>
          </a:xfrm>
          <a:prstGeom prst="straightConnector1">
            <a:avLst/>
          </a:prstGeom>
          <a:ln w="38100">
            <a:solidFill>
              <a:srgbClr val="FFC000"/>
            </a:solidFill>
            <a:tailEnd type="arrow"/>
          </a:ln>
        </p:spPr>
        <p:style>
          <a:lnRef idx="1">
            <a:schemeClr val="accent5"/>
          </a:lnRef>
          <a:fillRef idx="0">
            <a:schemeClr val="accent5"/>
          </a:fillRef>
          <a:effectRef idx="0">
            <a:schemeClr val="accent5"/>
          </a:effectRef>
          <a:fontRef idx="minor">
            <a:schemeClr val="tx1"/>
          </a:fontRef>
        </p:style>
      </p:cxnSp>
      <p:sp>
        <p:nvSpPr>
          <p:cNvPr id="19" name="ZoneTexte 18"/>
          <p:cNvSpPr txBox="1"/>
          <p:nvPr/>
        </p:nvSpPr>
        <p:spPr>
          <a:xfrm>
            <a:off x="10378415" y="3231181"/>
            <a:ext cx="1702375" cy="2775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smtClean="0">
                <a:solidFill>
                  <a:schemeClr val="accent6">
                    <a:lumMod val="50000"/>
                  </a:schemeClr>
                </a:solidFill>
              </a:rPr>
              <a:t>Van </a:t>
            </a:r>
            <a:r>
              <a:rPr lang="fr-FR" sz="1200" i="1" dirty="0" err="1" smtClean="0">
                <a:solidFill>
                  <a:schemeClr val="accent6">
                    <a:lumMod val="50000"/>
                  </a:schemeClr>
                </a:solidFill>
              </a:rPr>
              <a:t>Oosten</a:t>
            </a:r>
            <a:r>
              <a:rPr lang="fr-FR" sz="1200" i="1" dirty="0" smtClean="0">
                <a:solidFill>
                  <a:schemeClr val="accent6">
                    <a:lumMod val="50000"/>
                  </a:schemeClr>
                </a:solidFill>
              </a:rPr>
              <a:t> et al. 2015</a:t>
            </a:r>
            <a:endParaRPr lang="fr-FR" sz="1200" i="1" dirty="0">
              <a:solidFill>
                <a:schemeClr val="accent6">
                  <a:lumMod val="50000"/>
                </a:schemeClr>
              </a:solidFill>
            </a:endParaRPr>
          </a:p>
        </p:txBody>
      </p:sp>
      <p:pic>
        <p:nvPicPr>
          <p:cNvPr id="3074" name="Picture 2" descr="Afficher l'image d'origine"/>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8433" l="2591" r="100000">
                        <a14:foregroundMark x1="32124" y1="67085" x2="32124" y2="67085"/>
                        <a14:foregroundMark x1="38860" y1="66771" x2="38860" y2="66771"/>
                        <a14:foregroundMark x1="34974" y1="68025" x2="34974" y2="68025"/>
                        <a14:foregroundMark x1="27720" y1="69906" x2="27720" y2="69906"/>
                        <a14:foregroundMark x1="92228" y1="89028" x2="92228" y2="89028"/>
                      </a14:backgroundRemoval>
                    </a14:imgEffect>
                  </a14:imgLayer>
                </a14:imgProps>
              </a:ext>
              <a:ext uri="{28A0092B-C50C-407E-A947-70E740481C1C}">
                <a14:useLocalDpi xmlns:a14="http://schemas.microsoft.com/office/drawing/2010/main"/>
              </a:ext>
            </a:extLst>
          </a:blip>
          <a:srcRect/>
          <a:stretch>
            <a:fillRect/>
          </a:stretch>
        </p:blipFill>
        <p:spPr bwMode="auto">
          <a:xfrm>
            <a:off x="10432899" y="2220153"/>
            <a:ext cx="1376364" cy="1137462"/>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Introduction</a:t>
            </a:r>
            <a:endParaRPr lang="fr-FR" dirty="0"/>
          </a:p>
        </p:txBody>
      </p:sp>
      <p:pic>
        <p:nvPicPr>
          <p:cNvPr id="23" name="Image 22"/>
          <p:cNvPicPr>
            <a:picLocks noChangeAspect="1"/>
          </p:cNvPicPr>
          <p:nvPr/>
        </p:nvPicPr>
        <p:blipFill>
          <a:blip r:embed="rId5"/>
          <a:stretch>
            <a:fillRect/>
          </a:stretch>
        </p:blipFill>
        <p:spPr>
          <a:xfrm>
            <a:off x="117944" y="2290344"/>
            <a:ext cx="5507685" cy="2462259"/>
          </a:xfrm>
          <a:prstGeom prst="rect">
            <a:avLst/>
          </a:prstGeom>
        </p:spPr>
      </p:pic>
      <p:sp>
        <p:nvSpPr>
          <p:cNvPr id="2" name="Rectangle 1"/>
          <p:cNvSpPr/>
          <p:nvPr/>
        </p:nvSpPr>
        <p:spPr>
          <a:xfrm>
            <a:off x="8435340" y="4752603"/>
            <a:ext cx="845820" cy="250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766002" y="5343653"/>
            <a:ext cx="1033296" cy="369332"/>
          </a:xfrm>
          <a:prstGeom prst="rect">
            <a:avLst/>
          </a:prstGeom>
          <a:noFill/>
        </p:spPr>
        <p:txBody>
          <a:bodyPr wrap="none" rtlCol="0">
            <a:spAutoFit/>
          </a:bodyPr>
          <a:lstStyle/>
          <a:p>
            <a:r>
              <a:rPr lang="fr-FR" dirty="0" err="1" smtClean="0"/>
              <a:t>Elasticity</a:t>
            </a:r>
            <a:endParaRPr lang="fr-FR" dirty="0"/>
          </a:p>
        </p:txBody>
      </p:sp>
      <p:sp>
        <p:nvSpPr>
          <p:cNvPr id="16" name="ZoneTexte 15"/>
          <p:cNvSpPr txBox="1"/>
          <p:nvPr/>
        </p:nvSpPr>
        <p:spPr>
          <a:xfrm>
            <a:off x="1027833" y="4607762"/>
            <a:ext cx="3586816" cy="369332"/>
          </a:xfrm>
          <a:prstGeom prst="rect">
            <a:avLst/>
          </a:prstGeom>
          <a:noFill/>
        </p:spPr>
        <p:txBody>
          <a:bodyPr wrap="none" rtlCol="0">
            <a:spAutoFit/>
          </a:bodyPr>
          <a:lstStyle/>
          <a:p>
            <a:r>
              <a:rPr lang="fr-FR" b="1" dirty="0" smtClean="0"/>
              <a:t>Dynamique d’une population locale</a:t>
            </a:r>
          </a:p>
        </p:txBody>
      </p:sp>
      <p:sp>
        <p:nvSpPr>
          <p:cNvPr id="18" name="Rectangle 17"/>
          <p:cNvSpPr/>
          <p:nvPr/>
        </p:nvSpPr>
        <p:spPr>
          <a:xfrm>
            <a:off x="6330875" y="3778250"/>
            <a:ext cx="6175162" cy="523220"/>
          </a:xfrm>
          <a:prstGeom prst="rect">
            <a:avLst/>
          </a:prstGeom>
        </p:spPr>
        <p:txBody>
          <a:bodyPr wrap="square">
            <a:spAutoFit/>
          </a:bodyPr>
          <a:lstStyle/>
          <a:p>
            <a:r>
              <a:rPr lang="en-US" sz="1400" b="1" dirty="0" err="1" smtClean="0"/>
              <a:t>Sensibilité</a:t>
            </a:r>
            <a:r>
              <a:rPr lang="en-US" sz="1400" b="1" dirty="0" smtClean="0"/>
              <a:t> du </a:t>
            </a:r>
            <a:r>
              <a:rPr lang="en-US" sz="1400" b="1" dirty="0" err="1" smtClean="0"/>
              <a:t>taux</a:t>
            </a:r>
            <a:r>
              <a:rPr lang="en-US" sz="1400" b="1" dirty="0" smtClean="0"/>
              <a:t> de </a:t>
            </a:r>
            <a:r>
              <a:rPr lang="en-US" sz="1400" b="1" dirty="0" err="1" smtClean="0"/>
              <a:t>croissance</a:t>
            </a:r>
            <a:r>
              <a:rPr lang="en-US" sz="1400" b="1" dirty="0" smtClean="0"/>
              <a:t> </a:t>
            </a:r>
            <a:r>
              <a:rPr lang="en-US" sz="1400" b="1" dirty="0" err="1" smtClean="0"/>
              <a:t>d’une</a:t>
            </a:r>
            <a:r>
              <a:rPr lang="en-US" sz="1400" b="1" dirty="0" smtClean="0"/>
              <a:t> population</a:t>
            </a:r>
            <a:r>
              <a:rPr lang="en-US" sz="1400" dirty="0" smtClean="0"/>
              <a:t> (</a:t>
            </a:r>
            <a:r>
              <a:rPr lang="en-US" sz="1400" dirty="0" err="1" smtClean="0"/>
              <a:t>mesuré</a:t>
            </a:r>
            <a:r>
              <a:rPr lang="en-US" sz="1400" dirty="0" smtClean="0"/>
              <a:t> par </a:t>
            </a:r>
            <a:r>
              <a:rPr lang="en-US" sz="1400" dirty="0" err="1" smtClean="0"/>
              <a:t>l’élasticité</a:t>
            </a:r>
            <a:r>
              <a:rPr lang="en-US" sz="1400" dirty="0" smtClean="0"/>
              <a:t>) à :</a:t>
            </a:r>
            <a:endParaRPr lang="en-US" sz="1400" dirty="0" smtClean="0"/>
          </a:p>
          <a:p>
            <a:r>
              <a:rPr lang="en-US" sz="1400" dirty="0" smtClean="0"/>
              <a:t>La </a:t>
            </a:r>
            <a:r>
              <a:rPr lang="en-US" sz="1400" dirty="0" err="1" smtClean="0"/>
              <a:t>fécondité</a:t>
            </a:r>
            <a:r>
              <a:rPr lang="en-US" sz="1400" dirty="0" smtClean="0"/>
              <a:t> </a:t>
            </a:r>
            <a:r>
              <a:rPr lang="en-US" sz="1400" dirty="0" smtClean="0"/>
              <a:t>,  </a:t>
            </a:r>
            <a:r>
              <a:rPr lang="en-US" sz="1400" dirty="0" smtClean="0"/>
              <a:t>la </a:t>
            </a:r>
            <a:r>
              <a:rPr lang="en-US" sz="1400" dirty="0" err="1" smtClean="0"/>
              <a:t>survie</a:t>
            </a:r>
            <a:r>
              <a:rPr lang="en-US" sz="1400" dirty="0" smtClean="0"/>
              <a:t> des 1A, la </a:t>
            </a:r>
            <a:r>
              <a:rPr lang="en-US" sz="1400" dirty="0" err="1" smtClean="0"/>
              <a:t>survie</a:t>
            </a:r>
            <a:r>
              <a:rPr lang="en-US" sz="1400" dirty="0" smtClean="0"/>
              <a:t> des </a:t>
            </a:r>
            <a:r>
              <a:rPr lang="en-US" sz="1400" dirty="0" err="1" smtClean="0"/>
              <a:t>adultes</a:t>
            </a:r>
            <a:r>
              <a:rPr lang="en-US" sz="1400" dirty="0" smtClean="0"/>
              <a:t>, le </a:t>
            </a:r>
            <a:r>
              <a:rPr lang="en-US" sz="1400" dirty="0" err="1" smtClean="0"/>
              <a:t>taux</a:t>
            </a:r>
            <a:r>
              <a:rPr lang="en-US" sz="1400" dirty="0" smtClean="0"/>
              <a:t> </a:t>
            </a:r>
            <a:r>
              <a:rPr lang="en-US" sz="1400" dirty="0" err="1" smtClean="0"/>
              <a:t>d’immigration</a:t>
            </a:r>
            <a:endParaRPr lang="fr-FR" sz="1400" dirty="0"/>
          </a:p>
        </p:txBody>
      </p:sp>
      <p:cxnSp>
        <p:nvCxnSpPr>
          <p:cNvPr id="27" name="Connecteur droit avec flèche 26"/>
          <p:cNvCxnSpPr/>
          <p:nvPr/>
        </p:nvCxnSpPr>
        <p:spPr>
          <a:xfrm flipH="1">
            <a:off x="6684196" y="4398524"/>
            <a:ext cx="125626" cy="578570"/>
          </a:xfrm>
          <a:prstGeom prst="straightConnector1">
            <a:avLst/>
          </a:prstGeom>
          <a:ln w="76200">
            <a:solidFill>
              <a:srgbClr val="FFC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83356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933700" y="568345"/>
            <a:ext cx="8770571" cy="1560716"/>
          </a:xfrm>
        </p:spPr>
        <p:txBody>
          <a:bodyPr/>
          <a:lstStyle/>
          <a:p>
            <a:r>
              <a:rPr lang="fr-FR" dirty="0"/>
              <a:t>Processus démographiques des passereaux communs</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4444" y="4559807"/>
            <a:ext cx="6260758" cy="211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30875" y="3778250"/>
            <a:ext cx="6175162" cy="523220"/>
          </a:xfrm>
          <a:prstGeom prst="rect">
            <a:avLst/>
          </a:prstGeom>
        </p:spPr>
        <p:txBody>
          <a:bodyPr wrap="square">
            <a:spAutoFit/>
          </a:bodyPr>
          <a:lstStyle/>
          <a:p>
            <a:r>
              <a:rPr lang="en-US" sz="1400" b="1" dirty="0" err="1" smtClean="0"/>
              <a:t>Sensibilité</a:t>
            </a:r>
            <a:r>
              <a:rPr lang="en-US" sz="1400" b="1" dirty="0" smtClean="0"/>
              <a:t> du </a:t>
            </a:r>
            <a:r>
              <a:rPr lang="en-US" sz="1400" b="1" dirty="0" err="1" smtClean="0"/>
              <a:t>taux</a:t>
            </a:r>
            <a:r>
              <a:rPr lang="en-US" sz="1400" b="1" dirty="0" smtClean="0"/>
              <a:t> de </a:t>
            </a:r>
            <a:r>
              <a:rPr lang="en-US" sz="1400" b="1" dirty="0" err="1" smtClean="0"/>
              <a:t>croissance</a:t>
            </a:r>
            <a:r>
              <a:rPr lang="en-US" sz="1400" b="1" dirty="0" smtClean="0"/>
              <a:t> </a:t>
            </a:r>
            <a:r>
              <a:rPr lang="en-US" sz="1400" b="1" dirty="0" err="1" smtClean="0"/>
              <a:t>d’une</a:t>
            </a:r>
            <a:r>
              <a:rPr lang="en-US" sz="1400" b="1" dirty="0" smtClean="0"/>
              <a:t> population</a:t>
            </a:r>
            <a:r>
              <a:rPr lang="en-US" sz="1400" dirty="0" smtClean="0"/>
              <a:t> (</a:t>
            </a:r>
            <a:r>
              <a:rPr lang="en-US" sz="1400" dirty="0" err="1" smtClean="0"/>
              <a:t>mesuré</a:t>
            </a:r>
            <a:r>
              <a:rPr lang="en-US" sz="1400" dirty="0" smtClean="0"/>
              <a:t> par </a:t>
            </a:r>
            <a:r>
              <a:rPr lang="en-US" sz="1400" dirty="0" err="1" smtClean="0"/>
              <a:t>l’élasticité</a:t>
            </a:r>
            <a:r>
              <a:rPr lang="en-US" sz="1400" dirty="0" smtClean="0"/>
              <a:t>) à :</a:t>
            </a:r>
            <a:endParaRPr lang="en-US" sz="1400" dirty="0" smtClean="0"/>
          </a:p>
          <a:p>
            <a:r>
              <a:rPr lang="en-US" sz="1400" dirty="0" smtClean="0"/>
              <a:t>La </a:t>
            </a:r>
            <a:r>
              <a:rPr lang="en-US" sz="1400" dirty="0" err="1" smtClean="0"/>
              <a:t>fécondité</a:t>
            </a:r>
            <a:r>
              <a:rPr lang="en-US" sz="1400" dirty="0" smtClean="0"/>
              <a:t> </a:t>
            </a:r>
            <a:r>
              <a:rPr lang="en-US" sz="1400" dirty="0" smtClean="0"/>
              <a:t>,  </a:t>
            </a:r>
            <a:r>
              <a:rPr lang="en-US" sz="1400" dirty="0" smtClean="0"/>
              <a:t>la </a:t>
            </a:r>
            <a:r>
              <a:rPr lang="en-US" sz="1400" dirty="0" err="1" smtClean="0"/>
              <a:t>survie</a:t>
            </a:r>
            <a:r>
              <a:rPr lang="en-US" sz="1400" dirty="0" smtClean="0"/>
              <a:t> des 1A, </a:t>
            </a:r>
            <a:r>
              <a:rPr lang="en-US" sz="1400" dirty="0" smtClean="0">
                <a:solidFill>
                  <a:srgbClr val="FF0000"/>
                </a:solidFill>
              </a:rPr>
              <a:t>la </a:t>
            </a:r>
            <a:r>
              <a:rPr lang="en-US" sz="1400" dirty="0" err="1" smtClean="0">
                <a:solidFill>
                  <a:srgbClr val="FF0000"/>
                </a:solidFill>
              </a:rPr>
              <a:t>survie</a:t>
            </a:r>
            <a:r>
              <a:rPr lang="en-US" sz="1400" dirty="0" smtClean="0">
                <a:solidFill>
                  <a:srgbClr val="FF0000"/>
                </a:solidFill>
              </a:rPr>
              <a:t> des </a:t>
            </a:r>
            <a:r>
              <a:rPr lang="en-US" sz="1400" dirty="0" err="1" smtClean="0">
                <a:solidFill>
                  <a:srgbClr val="FF0000"/>
                </a:solidFill>
              </a:rPr>
              <a:t>adultes</a:t>
            </a:r>
            <a:r>
              <a:rPr lang="en-US" sz="1400" dirty="0" smtClean="0"/>
              <a:t>, le </a:t>
            </a:r>
            <a:r>
              <a:rPr lang="en-US" sz="1400" dirty="0" err="1" smtClean="0"/>
              <a:t>taux</a:t>
            </a:r>
            <a:r>
              <a:rPr lang="en-US" sz="1400" dirty="0" smtClean="0"/>
              <a:t> </a:t>
            </a:r>
            <a:r>
              <a:rPr lang="en-US" sz="1400" dirty="0" err="1" smtClean="0"/>
              <a:t>d’immigration</a:t>
            </a:r>
            <a:endParaRPr lang="fr-FR" sz="1400" dirty="0"/>
          </a:p>
        </p:txBody>
      </p:sp>
      <p:cxnSp>
        <p:nvCxnSpPr>
          <p:cNvPr id="17" name="Connecteur droit avec flèche 16"/>
          <p:cNvCxnSpPr/>
          <p:nvPr/>
        </p:nvCxnSpPr>
        <p:spPr>
          <a:xfrm flipH="1">
            <a:off x="6684196" y="4398524"/>
            <a:ext cx="125626" cy="578570"/>
          </a:xfrm>
          <a:prstGeom prst="straightConnector1">
            <a:avLst/>
          </a:prstGeom>
          <a:ln w="76200">
            <a:solidFill>
              <a:srgbClr val="FFC000"/>
            </a:solidFill>
            <a:tailEnd type="arrow"/>
          </a:ln>
        </p:spPr>
        <p:style>
          <a:lnRef idx="1">
            <a:schemeClr val="accent5"/>
          </a:lnRef>
          <a:fillRef idx="0">
            <a:schemeClr val="accent5"/>
          </a:fillRef>
          <a:effectRef idx="0">
            <a:schemeClr val="accent5"/>
          </a:effectRef>
          <a:fontRef idx="minor">
            <a:schemeClr val="tx1"/>
          </a:fontRef>
        </p:style>
      </p:cxnSp>
      <p:cxnSp>
        <p:nvCxnSpPr>
          <p:cNvPr id="20" name="Connecteur droit avec flèche 19"/>
          <p:cNvCxnSpPr/>
          <p:nvPr/>
        </p:nvCxnSpPr>
        <p:spPr>
          <a:xfrm>
            <a:off x="8171125" y="4428433"/>
            <a:ext cx="0" cy="651353"/>
          </a:xfrm>
          <a:prstGeom prst="straightConnector1">
            <a:avLst/>
          </a:prstGeom>
          <a:ln w="76200">
            <a:solidFill>
              <a:srgbClr val="FFC000"/>
            </a:solidFill>
            <a:tailEnd type="arrow"/>
          </a:ln>
        </p:spPr>
        <p:style>
          <a:lnRef idx="1">
            <a:schemeClr val="accent5"/>
          </a:lnRef>
          <a:fillRef idx="0">
            <a:schemeClr val="accent5"/>
          </a:fillRef>
          <a:effectRef idx="0">
            <a:schemeClr val="accent5"/>
          </a:effectRef>
          <a:fontRef idx="minor">
            <a:schemeClr val="tx1"/>
          </a:fontRef>
        </p:style>
      </p:cxnSp>
      <p:cxnSp>
        <p:nvCxnSpPr>
          <p:cNvPr id="22" name="Connecteur droit avec flèche 21"/>
          <p:cNvCxnSpPr/>
          <p:nvPr/>
        </p:nvCxnSpPr>
        <p:spPr>
          <a:xfrm>
            <a:off x="9505655" y="4325853"/>
            <a:ext cx="67962" cy="753933"/>
          </a:xfrm>
          <a:prstGeom prst="straightConnector1">
            <a:avLst/>
          </a:prstGeom>
          <a:ln w="76200">
            <a:solidFill>
              <a:srgbClr val="FFC000"/>
            </a:solidFill>
            <a:tailEnd type="arrow"/>
          </a:ln>
        </p:spPr>
        <p:style>
          <a:lnRef idx="1">
            <a:schemeClr val="accent5"/>
          </a:lnRef>
          <a:fillRef idx="0">
            <a:schemeClr val="accent5"/>
          </a:fillRef>
          <a:effectRef idx="0">
            <a:schemeClr val="accent5"/>
          </a:effectRef>
          <a:fontRef idx="minor">
            <a:schemeClr val="tx1"/>
          </a:fontRef>
        </p:style>
      </p:cxnSp>
      <p:cxnSp>
        <p:nvCxnSpPr>
          <p:cNvPr id="26" name="Connecteur droit avec flèche 25"/>
          <p:cNvCxnSpPr/>
          <p:nvPr/>
        </p:nvCxnSpPr>
        <p:spPr>
          <a:xfrm>
            <a:off x="10749568" y="4305880"/>
            <a:ext cx="135925" cy="722559"/>
          </a:xfrm>
          <a:prstGeom prst="straightConnector1">
            <a:avLst/>
          </a:prstGeom>
          <a:ln w="38100">
            <a:solidFill>
              <a:srgbClr val="FFC000"/>
            </a:solidFill>
            <a:tailEnd type="arrow"/>
          </a:ln>
        </p:spPr>
        <p:style>
          <a:lnRef idx="1">
            <a:schemeClr val="accent5"/>
          </a:lnRef>
          <a:fillRef idx="0">
            <a:schemeClr val="accent5"/>
          </a:fillRef>
          <a:effectRef idx="0">
            <a:schemeClr val="accent5"/>
          </a:effectRef>
          <a:fontRef idx="minor">
            <a:schemeClr val="tx1"/>
          </a:fontRef>
        </p:style>
      </p:cxnSp>
      <p:sp>
        <p:nvSpPr>
          <p:cNvPr id="19" name="ZoneTexte 18"/>
          <p:cNvSpPr txBox="1"/>
          <p:nvPr/>
        </p:nvSpPr>
        <p:spPr>
          <a:xfrm>
            <a:off x="10378415" y="3231181"/>
            <a:ext cx="1702375" cy="2775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smtClean="0">
                <a:solidFill>
                  <a:schemeClr val="accent6">
                    <a:lumMod val="50000"/>
                  </a:schemeClr>
                </a:solidFill>
              </a:rPr>
              <a:t>Van </a:t>
            </a:r>
            <a:r>
              <a:rPr lang="fr-FR" sz="1200" i="1" dirty="0" err="1" smtClean="0">
                <a:solidFill>
                  <a:schemeClr val="accent6">
                    <a:lumMod val="50000"/>
                  </a:schemeClr>
                </a:solidFill>
              </a:rPr>
              <a:t>Oosten</a:t>
            </a:r>
            <a:r>
              <a:rPr lang="fr-FR" sz="1200" i="1" dirty="0" smtClean="0">
                <a:solidFill>
                  <a:schemeClr val="accent6">
                    <a:lumMod val="50000"/>
                  </a:schemeClr>
                </a:solidFill>
              </a:rPr>
              <a:t> et al. 2015</a:t>
            </a:r>
            <a:endParaRPr lang="fr-FR" sz="1200" i="1" dirty="0">
              <a:solidFill>
                <a:schemeClr val="accent6">
                  <a:lumMod val="50000"/>
                </a:schemeClr>
              </a:solidFill>
            </a:endParaRPr>
          </a:p>
        </p:txBody>
      </p:sp>
      <p:pic>
        <p:nvPicPr>
          <p:cNvPr id="3074" name="Picture 2" descr="Afficher l'image d'origine"/>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8433" l="2591" r="100000">
                        <a14:foregroundMark x1="32124" y1="67085" x2="32124" y2="67085"/>
                        <a14:foregroundMark x1="38860" y1="66771" x2="38860" y2="66771"/>
                        <a14:foregroundMark x1="34974" y1="68025" x2="34974" y2="68025"/>
                        <a14:foregroundMark x1="27720" y1="69906" x2="27720" y2="69906"/>
                        <a14:foregroundMark x1="92228" y1="89028" x2="92228" y2="89028"/>
                      </a14:backgroundRemoval>
                    </a14:imgEffect>
                  </a14:imgLayer>
                </a14:imgProps>
              </a:ext>
              <a:ext uri="{28A0092B-C50C-407E-A947-70E740481C1C}">
                <a14:useLocalDpi xmlns:a14="http://schemas.microsoft.com/office/drawing/2010/main"/>
              </a:ext>
            </a:extLst>
          </a:blip>
          <a:srcRect/>
          <a:stretch>
            <a:fillRect/>
          </a:stretch>
        </p:blipFill>
        <p:spPr bwMode="auto">
          <a:xfrm>
            <a:off x="10432899" y="2220153"/>
            <a:ext cx="1376364" cy="1137462"/>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Introduction</a:t>
            </a:r>
            <a:endParaRPr lang="fr-FR" dirty="0"/>
          </a:p>
        </p:txBody>
      </p:sp>
      <p:pic>
        <p:nvPicPr>
          <p:cNvPr id="23" name="Image 22"/>
          <p:cNvPicPr>
            <a:picLocks noChangeAspect="1"/>
          </p:cNvPicPr>
          <p:nvPr/>
        </p:nvPicPr>
        <p:blipFill>
          <a:blip r:embed="rId5"/>
          <a:stretch>
            <a:fillRect/>
          </a:stretch>
        </p:blipFill>
        <p:spPr>
          <a:xfrm>
            <a:off x="117944" y="2290344"/>
            <a:ext cx="5507685" cy="2462259"/>
          </a:xfrm>
          <a:prstGeom prst="rect">
            <a:avLst/>
          </a:prstGeom>
        </p:spPr>
      </p:pic>
      <p:sp>
        <p:nvSpPr>
          <p:cNvPr id="2" name="Rectangle 1"/>
          <p:cNvSpPr/>
          <p:nvPr/>
        </p:nvSpPr>
        <p:spPr>
          <a:xfrm>
            <a:off x="8435340" y="4752603"/>
            <a:ext cx="845820" cy="250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766002" y="5343653"/>
            <a:ext cx="1033296" cy="369332"/>
          </a:xfrm>
          <a:prstGeom prst="rect">
            <a:avLst/>
          </a:prstGeom>
          <a:noFill/>
        </p:spPr>
        <p:txBody>
          <a:bodyPr wrap="none" rtlCol="0">
            <a:spAutoFit/>
          </a:bodyPr>
          <a:lstStyle/>
          <a:p>
            <a:r>
              <a:rPr lang="fr-FR" dirty="0" err="1" smtClean="0"/>
              <a:t>Elasticity</a:t>
            </a:r>
            <a:endParaRPr lang="fr-FR" dirty="0"/>
          </a:p>
        </p:txBody>
      </p:sp>
      <p:sp>
        <p:nvSpPr>
          <p:cNvPr id="15" name="Rectangle 14"/>
          <p:cNvSpPr/>
          <p:nvPr/>
        </p:nvSpPr>
        <p:spPr>
          <a:xfrm>
            <a:off x="8801319" y="4057649"/>
            <a:ext cx="1408671" cy="27080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17944" y="2526030"/>
            <a:ext cx="2385226" cy="10858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027833" y="4607762"/>
            <a:ext cx="3586816" cy="369332"/>
          </a:xfrm>
          <a:prstGeom prst="rect">
            <a:avLst/>
          </a:prstGeom>
          <a:noFill/>
        </p:spPr>
        <p:txBody>
          <a:bodyPr wrap="none" rtlCol="0">
            <a:spAutoFit/>
          </a:bodyPr>
          <a:lstStyle/>
          <a:p>
            <a:r>
              <a:rPr lang="fr-FR" b="1" dirty="0" smtClean="0"/>
              <a:t>Dynamique d’une population locale</a:t>
            </a:r>
          </a:p>
        </p:txBody>
      </p:sp>
    </p:spTree>
    <p:extLst>
      <p:ext uri="{BB962C8B-B14F-4D97-AF65-F5344CB8AC3E}">
        <p14:creationId xmlns:p14="http://schemas.microsoft.com/office/powerpoint/2010/main" val="2046613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a:srcRect b="21702"/>
          <a:stretch/>
        </p:blipFill>
        <p:spPr>
          <a:xfrm>
            <a:off x="97460" y="1380664"/>
            <a:ext cx="3334021" cy="5374466"/>
          </a:xfrm>
          <a:prstGeom prst="rect">
            <a:avLst/>
          </a:prstGeom>
          <a:ln>
            <a:solidFill>
              <a:schemeClr val="accent1"/>
            </a:solidFill>
          </a:ln>
        </p:spPr>
      </p:pic>
      <p:sp>
        <p:nvSpPr>
          <p:cNvPr id="12" name="ZoneTexte 11"/>
          <p:cNvSpPr txBox="1"/>
          <p:nvPr/>
        </p:nvSpPr>
        <p:spPr>
          <a:xfrm>
            <a:off x="1996800" y="1241873"/>
            <a:ext cx="1702375" cy="2775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smtClean="0">
                <a:solidFill>
                  <a:schemeClr val="accent6">
                    <a:lumMod val="50000"/>
                  </a:schemeClr>
                </a:solidFill>
              </a:rPr>
              <a:t>Grosbois et al. 2006</a:t>
            </a:r>
            <a:endParaRPr lang="fr-FR" sz="1200" i="1" dirty="0">
              <a:solidFill>
                <a:schemeClr val="accent6">
                  <a:lumMod val="50000"/>
                </a:schemeClr>
              </a:solidFill>
            </a:endParaRPr>
          </a:p>
        </p:txBody>
      </p:sp>
      <p:pic>
        <p:nvPicPr>
          <p:cNvPr id="14340" name="Picture 4" descr="http://stefanegautier.free.fr/reportages/les_mesanges/mesange%20bleue%202011%2002%2016%20-%2001393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707" y="607805"/>
            <a:ext cx="1900846" cy="1268136"/>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Introduction</a:t>
            </a:r>
            <a:endParaRPr lang="fr-FR" dirty="0"/>
          </a:p>
        </p:txBody>
      </p:sp>
      <p:sp>
        <p:nvSpPr>
          <p:cNvPr id="10" name="Titre 1"/>
          <p:cNvSpPr txBox="1">
            <a:spLocks/>
          </p:cNvSpPr>
          <p:nvPr/>
        </p:nvSpPr>
        <p:spPr>
          <a:xfrm>
            <a:off x="5440680" y="568345"/>
            <a:ext cx="6263591" cy="1560716"/>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r>
              <a:rPr lang="fr-FR" dirty="0" smtClean="0"/>
              <a:t>Déjà réalisé</a:t>
            </a:r>
            <a:endParaRPr lang="fr-FR" dirty="0"/>
          </a:p>
        </p:txBody>
      </p:sp>
      <p:sp>
        <p:nvSpPr>
          <p:cNvPr id="11" name="ZoneTexte 10"/>
          <p:cNvSpPr txBox="1"/>
          <p:nvPr/>
        </p:nvSpPr>
        <p:spPr>
          <a:xfrm>
            <a:off x="3257177" y="1833700"/>
            <a:ext cx="276581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solidFill>
                  <a:schemeClr val="tx2"/>
                </a:solidFill>
              </a:rPr>
              <a:t>-&gt;Effet synchronisant du climat sur 3 populations</a:t>
            </a:r>
            <a:endParaRPr lang="fr-FR" dirty="0" smtClean="0">
              <a:solidFill>
                <a:schemeClr val="tx2"/>
              </a:solidFill>
            </a:endParaRPr>
          </a:p>
        </p:txBody>
      </p:sp>
      <p:sp>
        <p:nvSpPr>
          <p:cNvPr id="14" name="ZoneTexte 13"/>
          <p:cNvSpPr txBox="1"/>
          <p:nvPr/>
        </p:nvSpPr>
        <p:spPr>
          <a:xfrm>
            <a:off x="3687925" y="3164654"/>
            <a:ext cx="191680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olidFill>
                  <a:schemeClr val="tx2"/>
                </a:solidFill>
              </a:rPr>
              <a:t>Seulement sur une espèce!</a:t>
            </a:r>
            <a:endParaRPr lang="fr-FR" dirty="0" smtClean="0">
              <a:solidFill>
                <a:schemeClr val="tx2"/>
              </a:solidFill>
            </a:endParaRPr>
          </a:p>
        </p:txBody>
      </p:sp>
      <p:sp>
        <p:nvSpPr>
          <p:cNvPr id="15" name="Flèche droite 14"/>
          <p:cNvSpPr/>
          <p:nvPr/>
        </p:nvSpPr>
        <p:spPr>
          <a:xfrm rot="5400000">
            <a:off x="4302321" y="2613982"/>
            <a:ext cx="675525" cy="40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613848240"/>
      </p:ext>
    </p:extLst>
  </p:cSld>
  <p:clrMapOvr>
    <a:masterClrMapping/>
  </p:clrMapOvr>
  <mc:AlternateContent xmlns:mc="http://schemas.openxmlformats.org/markup-compatibility/2006" xmlns:p14="http://schemas.microsoft.com/office/powerpoint/2010/main">
    <mc:Choice Requires="p14">
      <p:transition spd="slow" p14:dur="2000" advTm="86633"/>
    </mc:Choice>
    <mc:Fallback xmlns="">
      <p:transition spd="slow" advTm="8663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a:srcRect b="21702"/>
          <a:stretch/>
        </p:blipFill>
        <p:spPr>
          <a:xfrm>
            <a:off x="97460" y="1380664"/>
            <a:ext cx="3334021" cy="5374466"/>
          </a:xfrm>
          <a:prstGeom prst="rect">
            <a:avLst/>
          </a:prstGeom>
          <a:ln>
            <a:solidFill>
              <a:schemeClr val="tx2"/>
            </a:solidFill>
          </a:ln>
        </p:spPr>
      </p:pic>
      <p:sp>
        <p:nvSpPr>
          <p:cNvPr id="12" name="ZoneTexte 11"/>
          <p:cNvSpPr txBox="1"/>
          <p:nvPr/>
        </p:nvSpPr>
        <p:spPr>
          <a:xfrm>
            <a:off x="1996800" y="1241873"/>
            <a:ext cx="1702375" cy="2775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smtClean="0">
                <a:solidFill>
                  <a:schemeClr val="accent6">
                    <a:lumMod val="50000"/>
                  </a:schemeClr>
                </a:solidFill>
              </a:rPr>
              <a:t>Grosbois et al. 2006</a:t>
            </a:r>
            <a:endParaRPr lang="fr-FR" sz="1200" i="1" dirty="0">
              <a:solidFill>
                <a:schemeClr val="accent6">
                  <a:lumMod val="50000"/>
                </a:schemeClr>
              </a:solidFill>
            </a:endParaRPr>
          </a:p>
        </p:txBody>
      </p:sp>
      <p:sp>
        <p:nvSpPr>
          <p:cNvPr id="17" name="ZoneTexte 16"/>
          <p:cNvSpPr txBox="1"/>
          <p:nvPr/>
        </p:nvSpPr>
        <p:spPr>
          <a:xfrm>
            <a:off x="4323331" y="4554786"/>
            <a:ext cx="3399322"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solidFill>
                  <a:schemeClr val="tx2"/>
                </a:solidFill>
              </a:rPr>
              <a:t>-&gt; </a:t>
            </a:r>
            <a:r>
              <a:rPr lang="fr-FR" dirty="0" smtClean="0">
                <a:solidFill>
                  <a:schemeClr val="tx2"/>
                </a:solidFill>
              </a:rPr>
              <a:t>Synchronie de la réponse au climat entre 4 populations</a:t>
            </a:r>
            <a:endParaRPr lang="fr-FR" dirty="0" smtClean="0">
              <a:solidFill>
                <a:schemeClr val="tx2"/>
              </a:solidFill>
            </a:endParaRPr>
          </a:p>
          <a:p>
            <a:r>
              <a:rPr lang="fr-FR" dirty="0" smtClean="0">
                <a:solidFill>
                  <a:schemeClr val="tx2"/>
                </a:solidFill>
              </a:rPr>
              <a:t>-&gt; Large </a:t>
            </a:r>
            <a:r>
              <a:rPr lang="fr-FR" dirty="0" smtClean="0">
                <a:solidFill>
                  <a:schemeClr val="tx2"/>
                </a:solidFill>
              </a:rPr>
              <a:t>échelle spatiale</a:t>
            </a:r>
            <a:endParaRPr lang="fr-FR" dirty="0" smtClean="0">
              <a:solidFill>
                <a:schemeClr val="tx2"/>
              </a:solidFill>
            </a:endParaRPr>
          </a:p>
        </p:txBody>
      </p:sp>
      <p:pic>
        <p:nvPicPr>
          <p:cNvPr id="14340" name="Picture 4" descr="http://stefanegautier.free.fr/reportages/les_mesanges/mesange%20bleue%202011%2002%2016%20-%2001393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707" y="607805"/>
            <a:ext cx="1900846" cy="1268136"/>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5172364" y="5920986"/>
            <a:ext cx="1810327"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olidFill>
                  <a:schemeClr val="tx2"/>
                </a:solidFill>
              </a:rPr>
              <a:t>Seulement une espèce (marine)!</a:t>
            </a:r>
            <a:endParaRPr lang="fr-FR" dirty="0" smtClean="0">
              <a:solidFill>
                <a:schemeClr val="tx2"/>
              </a:solidFill>
            </a:endParaRPr>
          </a:p>
        </p:txBody>
      </p:sp>
      <p:sp>
        <p:nvSpPr>
          <p:cNvPr id="20" name="Flèche droite 19"/>
          <p:cNvSpPr/>
          <p:nvPr/>
        </p:nvSpPr>
        <p:spPr>
          <a:xfrm rot="5400000">
            <a:off x="5731617" y="5498049"/>
            <a:ext cx="438249" cy="40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 y="0"/>
            <a:ext cx="14240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Introduction</a:t>
            </a:r>
            <a:endParaRPr lang="fr-FR" dirty="0"/>
          </a:p>
        </p:txBody>
      </p:sp>
      <p:pic>
        <p:nvPicPr>
          <p:cNvPr id="11" name="Image 10"/>
          <p:cNvPicPr>
            <a:picLocks noChangeAspect="1"/>
          </p:cNvPicPr>
          <p:nvPr/>
        </p:nvPicPr>
        <p:blipFill>
          <a:blip r:embed="rId5"/>
          <a:stretch>
            <a:fillRect/>
          </a:stretch>
        </p:blipFill>
        <p:spPr>
          <a:xfrm>
            <a:off x="7435862" y="4060371"/>
            <a:ext cx="4770373" cy="2611891"/>
          </a:xfrm>
          <a:prstGeom prst="rect">
            <a:avLst/>
          </a:prstGeom>
          <a:ln>
            <a:solidFill>
              <a:schemeClr val="tx2"/>
            </a:solidFill>
          </a:ln>
        </p:spPr>
      </p:pic>
      <p:pic>
        <p:nvPicPr>
          <p:cNvPr id="14" name="Image 13"/>
          <p:cNvPicPr>
            <a:picLocks noChangeAspect="1"/>
          </p:cNvPicPr>
          <p:nvPr/>
        </p:nvPicPr>
        <p:blipFill>
          <a:blip r:embed="rId6"/>
          <a:stretch>
            <a:fillRect/>
          </a:stretch>
        </p:blipFill>
        <p:spPr>
          <a:xfrm>
            <a:off x="9776544" y="1675883"/>
            <a:ext cx="2429691" cy="2383971"/>
          </a:xfrm>
          <a:prstGeom prst="rect">
            <a:avLst/>
          </a:prstGeom>
          <a:ln>
            <a:solidFill>
              <a:schemeClr val="tx2"/>
            </a:solidFill>
          </a:ln>
        </p:spPr>
      </p:pic>
      <p:sp>
        <p:nvSpPr>
          <p:cNvPr id="15" name="ZoneTexte 14"/>
          <p:cNvSpPr txBox="1"/>
          <p:nvPr/>
        </p:nvSpPr>
        <p:spPr>
          <a:xfrm>
            <a:off x="8138643" y="1827790"/>
            <a:ext cx="1702375" cy="2775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200" i="1" dirty="0" smtClean="0">
                <a:solidFill>
                  <a:schemeClr val="accent6">
                    <a:lumMod val="50000"/>
                  </a:schemeClr>
                </a:solidFill>
              </a:rPr>
              <a:t>Grosbois et al. 2009</a:t>
            </a:r>
            <a:endParaRPr lang="fr-FR" sz="1200" i="1" dirty="0">
              <a:solidFill>
                <a:schemeClr val="accent6">
                  <a:lumMod val="50000"/>
                </a:schemeClr>
              </a:solidFill>
            </a:endParaRPr>
          </a:p>
        </p:txBody>
      </p:sp>
      <p:pic>
        <p:nvPicPr>
          <p:cNvPr id="16" name="Picture 2" descr="http://cdn.c.photoshelter.com/img-get/I00000JkPcJBj2wY/s/750/008229-0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39685" y="2302207"/>
            <a:ext cx="2636859" cy="1757906"/>
          </a:xfrm>
          <a:prstGeom prst="rect">
            <a:avLst/>
          </a:prstGeom>
          <a:noFill/>
          <a:extLst>
            <a:ext uri="{909E8E84-426E-40DD-AFC4-6F175D3DCCD1}">
              <a14:hiddenFill xmlns:a14="http://schemas.microsoft.com/office/drawing/2010/main">
                <a:solidFill>
                  <a:srgbClr val="FFFFFF"/>
                </a:solidFill>
              </a14:hiddenFill>
            </a:ext>
          </a:extLst>
        </p:spPr>
      </p:pic>
      <p:sp>
        <p:nvSpPr>
          <p:cNvPr id="21" name="Titre 1"/>
          <p:cNvSpPr txBox="1">
            <a:spLocks/>
          </p:cNvSpPr>
          <p:nvPr/>
        </p:nvSpPr>
        <p:spPr>
          <a:xfrm>
            <a:off x="5440680" y="568345"/>
            <a:ext cx="6263591" cy="1560716"/>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r>
              <a:rPr lang="fr-FR" dirty="0" smtClean="0"/>
              <a:t>Déjà réalisé</a:t>
            </a:r>
            <a:endParaRPr lang="fr-FR" dirty="0"/>
          </a:p>
        </p:txBody>
      </p:sp>
      <p:sp>
        <p:nvSpPr>
          <p:cNvPr id="22" name="ZoneTexte 21"/>
          <p:cNvSpPr txBox="1"/>
          <p:nvPr/>
        </p:nvSpPr>
        <p:spPr>
          <a:xfrm>
            <a:off x="3257177" y="1833700"/>
            <a:ext cx="276581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solidFill>
                  <a:schemeClr val="tx2"/>
                </a:solidFill>
              </a:rPr>
              <a:t>-&gt;Effet synchronisant du climat sur 3 populations</a:t>
            </a:r>
            <a:endParaRPr lang="fr-FR" dirty="0" smtClean="0">
              <a:solidFill>
                <a:schemeClr val="tx2"/>
              </a:solidFill>
            </a:endParaRPr>
          </a:p>
        </p:txBody>
      </p:sp>
      <p:sp>
        <p:nvSpPr>
          <p:cNvPr id="23" name="ZoneTexte 22"/>
          <p:cNvSpPr txBox="1"/>
          <p:nvPr/>
        </p:nvSpPr>
        <p:spPr>
          <a:xfrm>
            <a:off x="3687925" y="3164654"/>
            <a:ext cx="191680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olidFill>
                  <a:schemeClr val="tx2"/>
                </a:solidFill>
              </a:rPr>
              <a:t>Seulement sur une espèce!</a:t>
            </a:r>
            <a:endParaRPr lang="fr-FR" dirty="0" smtClean="0">
              <a:solidFill>
                <a:schemeClr val="tx2"/>
              </a:solidFill>
            </a:endParaRPr>
          </a:p>
        </p:txBody>
      </p:sp>
      <p:sp>
        <p:nvSpPr>
          <p:cNvPr id="24" name="Flèche droite 23"/>
          <p:cNvSpPr/>
          <p:nvPr/>
        </p:nvSpPr>
        <p:spPr>
          <a:xfrm rot="5400000">
            <a:off x="4302321" y="2613982"/>
            <a:ext cx="675525" cy="40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72017122"/>
      </p:ext>
    </p:extLst>
  </p:cSld>
  <p:clrMapOvr>
    <a:masterClrMapping/>
  </p:clrMapOvr>
  <mc:AlternateContent xmlns:mc="http://schemas.openxmlformats.org/markup-compatibility/2006" xmlns:p14="http://schemas.microsoft.com/office/powerpoint/2010/main">
    <mc:Choice Requires="p14">
      <p:transition spd="slow" p14:dur="2000" advTm="86633"/>
    </mc:Choice>
    <mc:Fallback xmlns="">
      <p:transition spd="slow" advTm="8663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17.5"/>
</p:tagLst>
</file>

<file path=ppt/tags/tag2.xml><?xml version="1.0" encoding="utf-8"?>
<p:tagLst xmlns:a="http://schemas.openxmlformats.org/drawingml/2006/main" xmlns:r="http://schemas.openxmlformats.org/officeDocument/2006/relationships" xmlns:p="http://schemas.openxmlformats.org/presentationml/2006/main">
  <p:tag name="TIMING" val="|1.4|17.5"/>
</p:tagLst>
</file>

<file path=ppt/tags/tag3.xml><?xml version="1.0" encoding="utf-8"?>
<p:tagLst xmlns:a="http://schemas.openxmlformats.org/drawingml/2006/main" xmlns:r="http://schemas.openxmlformats.org/officeDocument/2006/relationships" xmlns:p="http://schemas.openxmlformats.org/presentationml/2006/main">
  <p:tag name="TIMING" val="|9.6|16.9|14.8"/>
</p:tagLst>
</file>

<file path=ppt/tags/tag4.xml><?xml version="1.0" encoding="utf-8"?>
<p:tagLst xmlns:a="http://schemas.openxmlformats.org/drawingml/2006/main" xmlns:r="http://schemas.openxmlformats.org/officeDocument/2006/relationships" xmlns:p="http://schemas.openxmlformats.org/presentationml/2006/main">
  <p:tag name="TIMING" val="|9"/>
</p:tagLst>
</file>

<file path=ppt/tags/tag5.xml><?xml version="1.0" encoding="utf-8"?>
<p:tagLst xmlns:a="http://schemas.openxmlformats.org/drawingml/2006/main" xmlns:r="http://schemas.openxmlformats.org/officeDocument/2006/relationships" xmlns:p="http://schemas.openxmlformats.org/presentationml/2006/main">
  <p:tag name="TIMING" val="|3.5|19.9|27.6|24.3"/>
</p:tagLst>
</file>

<file path=ppt/tags/tag6.xml><?xml version="1.0" encoding="utf-8"?>
<p:tagLst xmlns:a="http://schemas.openxmlformats.org/drawingml/2006/main" xmlns:r="http://schemas.openxmlformats.org/officeDocument/2006/relationships" xmlns:p="http://schemas.openxmlformats.org/presentationml/2006/main">
  <p:tag name="TIMING" val="|3.5|19.9|27.6|24.3"/>
</p:tagLst>
</file>

<file path=ppt/tags/tag7.xml><?xml version="1.0" encoding="utf-8"?>
<p:tagLst xmlns:a="http://schemas.openxmlformats.org/drawingml/2006/main" xmlns:r="http://schemas.openxmlformats.org/officeDocument/2006/relationships" xmlns:p="http://schemas.openxmlformats.org/presentationml/2006/main">
  <p:tag name="TIMING" val="|32.1|41.6|12.7|29.7|48.7|15.3"/>
</p:tagLst>
</file>

<file path=ppt/tags/tag8.xml><?xml version="1.0" encoding="utf-8"?>
<p:tagLst xmlns:a="http://schemas.openxmlformats.org/drawingml/2006/main" xmlns:r="http://schemas.openxmlformats.org/officeDocument/2006/relationships" xmlns:p="http://schemas.openxmlformats.org/presentationml/2006/main">
  <p:tag name="TIMING" val="|32.1|41.6|12.7|29.7|48.7|15.3"/>
</p:tagLst>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majorFont>
      <a:minorFont>
        <a:latin typeface="Calibri" panose="020F0502020204030204"/>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TF00001244</Template>
  <TotalTime>8146</TotalTime>
  <Words>1393</Words>
  <Application>Microsoft Office PowerPoint</Application>
  <PresentationFormat>Grand écran</PresentationFormat>
  <Paragraphs>392</Paragraphs>
  <Slides>41</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41</vt:i4>
      </vt:variant>
    </vt:vector>
  </HeadingPairs>
  <TitlesOfParts>
    <vt:vector size="50" baseType="lpstr">
      <vt:lpstr>Arial</vt:lpstr>
      <vt:lpstr>Calibri</vt:lpstr>
      <vt:lpstr>Cambria Math</vt:lpstr>
      <vt:lpstr>Century Schoolbook</vt:lpstr>
      <vt:lpstr>Corbel</vt:lpstr>
      <vt:lpstr>Lucida Sans Unicode</vt:lpstr>
      <vt:lpstr>Tahoma</vt:lpstr>
      <vt:lpstr>Times New Roman</vt:lpstr>
      <vt:lpstr>Feathered</vt:lpstr>
      <vt:lpstr>Synchronie entre espèces dans la survie des passereaux communs : quelle contribution du climat?</vt:lpstr>
      <vt:lpstr>Contexte</vt:lpstr>
      <vt:lpstr>Contexte</vt:lpstr>
      <vt:lpstr>Les changements directionnels  du climat altèrent le fonctionement des populations d’oiseaux </vt:lpstr>
      <vt:lpstr>Les changements directionnels  du climat altèrent le fonctionement des populations d’oiseaux </vt:lpstr>
      <vt:lpstr>Processus démographiques des passereaux communs</vt:lpstr>
      <vt:lpstr>Processus démographiques des passereaux communs</vt:lpstr>
      <vt:lpstr>Présentation PowerPoint</vt:lpstr>
      <vt:lpstr>Présentation PowerPoint</vt:lpstr>
      <vt:lpstr>Questions (1) Est-ce qu’il y a une synchronie parmi les espèces dans la variation de survie annuelle?...</vt:lpstr>
      <vt:lpstr>Questions (1) Est-ce qu’il y a une synchronie parmi les espèces dans la variation de survie annuelle?...</vt:lpstr>
      <vt:lpstr>Questions (2) … et donc une réponse globale des espèces aux variations climatiques?</vt:lpstr>
      <vt:lpstr>STOC-Capture</vt:lpstr>
      <vt:lpstr>Espèces étudiées</vt:lpstr>
      <vt:lpstr>Capture-Marque-Recapture modèles et variables d’ajustement</vt:lpstr>
      <vt:lpstr>Capture-Marque-Recapture modèles et variables d’ajustement</vt:lpstr>
      <vt:lpstr>Variables climatiques :  deux périodes critiques</vt:lpstr>
      <vt:lpstr>Variables climatiques : les plus communément utilisées</vt:lpstr>
      <vt:lpstr>Variables climatiques : les plus communément utilisées</vt:lpstr>
      <vt:lpstr>Analyses de variances Deux modèles utilisés</vt:lpstr>
      <vt:lpstr>Analyses de variances Synchronie entre espèces</vt:lpstr>
      <vt:lpstr>Analyses de variances Climate contribution on global between-year survival variance</vt:lpstr>
      <vt:lpstr>Synchronie entre espèces pour la survie interannuelle</vt:lpstr>
      <vt:lpstr>Synchronie entre espèces pour la survie interannuelle</vt:lpstr>
      <vt:lpstr>Synchronie entre espèces pour la survie interannuelle</vt:lpstr>
      <vt:lpstr>Influence saisonnière du climat pour les espèces sédentaires</vt:lpstr>
      <vt:lpstr>Influence saisonnière du climat pour les espèces sédentaires</vt:lpstr>
      <vt:lpstr>Part de variance interannuelle expliquée par le climat</vt:lpstr>
      <vt:lpstr>Part de variance interannuelle expliquée par le climat</vt:lpstr>
      <vt:lpstr>Principaux résultats</vt:lpstr>
      <vt:lpstr>Principaux résultats</vt:lpstr>
      <vt:lpstr>Principaux résultats</vt:lpstr>
      <vt:lpstr>Principaux résultats</vt:lpstr>
      <vt:lpstr>Pourquoi ne détecte-t-on pas d’effet du climat?</vt:lpstr>
      <vt:lpstr>Pourquoi ne détecte-t-on pas d’effet du climat?</vt:lpstr>
      <vt:lpstr>Pourquoi ne détecte-t-on pas d’effet du climat?</vt:lpstr>
      <vt:lpstr>Pourquoi ne détecte-t-on pas d’effet du climat?</vt:lpstr>
      <vt:lpstr>Autres perspectives : Comment expliquer le pattern de cette synchronie?</vt:lpstr>
      <vt:lpstr>Merci!</vt:lpstr>
      <vt:lpstr>Individual heterogeneity on survival probability</vt:lpstr>
      <vt:lpstr>Logit function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Manon Ghislain L</dc:creator>
  <cp:lastModifiedBy>Manon Ghislain</cp:lastModifiedBy>
  <cp:revision>321</cp:revision>
  <dcterms:created xsi:type="dcterms:W3CDTF">2015-02-11T21:49:57Z</dcterms:created>
  <dcterms:modified xsi:type="dcterms:W3CDTF">2016-03-12T09:31:24Z</dcterms:modified>
</cp:coreProperties>
</file>