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57" r:id="rId2"/>
    <p:sldId id="266" r:id="rId3"/>
    <p:sldId id="269" r:id="rId4"/>
    <p:sldId id="268" r:id="rId5"/>
    <p:sldId id="271" r:id="rId6"/>
    <p:sldId id="272" r:id="rId7"/>
    <p:sldId id="282" r:id="rId8"/>
    <p:sldId id="291" r:id="rId9"/>
    <p:sldId id="287" r:id="rId10"/>
    <p:sldId id="288" r:id="rId11"/>
    <p:sldId id="275" r:id="rId12"/>
    <p:sldId id="273" r:id="rId13"/>
    <p:sldId id="274" r:id="rId14"/>
    <p:sldId id="279" r:id="rId15"/>
    <p:sldId id="281" r:id="rId16"/>
    <p:sldId id="289" r:id="rId17"/>
    <p:sldId id="293" r:id="rId18"/>
    <p:sldId id="292" r:id="rId19"/>
    <p:sldId id="296" r:id="rId20"/>
    <p:sldId id="298" r:id="rId21"/>
    <p:sldId id="294" r:id="rId22"/>
    <p:sldId id="299" r:id="rId23"/>
    <p:sldId id="300" r:id="rId24"/>
    <p:sldId id="301" r:id="rId25"/>
    <p:sldId id="302" r:id="rId26"/>
    <p:sldId id="303" r:id="rId27"/>
    <p:sldId id="304" r:id="rId28"/>
    <p:sldId id="295" r:id="rId29"/>
    <p:sldId id="297" r:id="rId30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B344D84-9AFB-497E-A393-DC336BA19D2E}" styleName="Style moyen 3 - Accentuation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16DA210-FB5B-4158-B5E0-FEB733F419BA}" styleName="Style clair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1" autoAdjust="0"/>
    <p:restoredTop sz="94610" autoAdjust="0"/>
  </p:normalViewPr>
  <p:slideViewPr>
    <p:cSldViewPr>
      <p:cViewPr>
        <p:scale>
          <a:sx n="44" d="100"/>
          <a:sy n="44" d="100"/>
        </p:scale>
        <p:origin x="-2916" y="-143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F:\BOULOT%20JAMES\GRAVELOT%20A%20COLLIER\REPRODUCTION%20GCI%20ANNUELLE\GCI%202023\analyse%20baguage%20GCI%20rapport%20sra%202023.xlsx" TargetMode="External"/><Relationship Id="rId1" Type="http://schemas.openxmlformats.org/officeDocument/2006/relationships/image" Target="../media/image35.jpeg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file:///F:\BOULOT%20JAMES\GRAVELOT%20A%20COLLIER\REPRODUCTION%20GCI%20ANNUELLE\GCI%202023\analyse%20baguage%20GCI%20rapport%20sra%202023.xlsx" TargetMode="External"/><Relationship Id="rId1" Type="http://schemas.openxmlformats.org/officeDocument/2006/relationships/image" Target="../media/image37.jpeg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F:\BOULOT%20JAMES\GRAVELOT%20A%20COLLIER\REPRODUCTION%20GCI%20ANNUELLE\GCI%202023\analyse%20baguage%20GCI%20rapport%20sra%202023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ser\Desktop\Eva\Etudes-Projets\PRAGCI\2017-2019\ETUDE\recensement%20nicheur\2019\SRALIMI_NICHEURS_2019-analyses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ser\Desktop\Eva\Etudes-Projets\PRAGCI\2017-2019\ETUDE\suivi%20nids\succes%20repro%20GCI%20donnees%20brutes%202019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chart>
    <c:title>
      <c:tx>
        <c:rich>
          <a:bodyPr/>
          <a:lstStyle/>
          <a:p>
            <a:pPr>
              <a:defRPr/>
            </a:pPr>
            <a:r>
              <a:rPr lang="fr-FR"/>
              <a:t>Effectif annuel de GCI bagués</a:t>
            </a:r>
          </a:p>
        </c:rich>
      </c:tx>
      <c:layout/>
    </c:title>
    <c:plotArea>
      <c:layout>
        <c:manualLayout>
          <c:layoutTarget val="inner"/>
          <c:xMode val="edge"/>
          <c:yMode val="edge"/>
          <c:x val="0.16906764168190147"/>
          <c:y val="0.12235999447437483"/>
          <c:w val="0.80168190127970762"/>
          <c:h val="0.53612294515817105"/>
        </c:manualLayout>
      </c:layout>
      <c:lineChart>
        <c:grouping val="standard"/>
        <c:ser>
          <c:idx val="0"/>
          <c:order val="0"/>
          <c:tx>
            <c:strRef>
              <c:f>'Effort de baguage'!$A$4</c:f>
              <c:strCache>
                <c:ptCount val="1"/>
                <c:pt idx="0">
                  <c:v> ? Pull</c:v>
                </c:pt>
              </c:strCache>
            </c:strRef>
          </c:tx>
          <c:marker>
            <c:symbol val="none"/>
          </c:marker>
          <c:cat>
            <c:numRef>
              <c:f>'Effort de baguage'!$B$3:$N$3</c:f>
              <c:numCache>
                <c:formatCode>General</c:formatCode>
                <c:ptCount val="13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  <c:pt idx="10">
                  <c:v>2017</c:v>
                </c:pt>
                <c:pt idx="11">
                  <c:v>2018</c:v>
                </c:pt>
                <c:pt idx="12">
                  <c:v>2019</c:v>
                </c:pt>
              </c:numCache>
            </c:numRef>
          </c:cat>
          <c:val>
            <c:numRef>
              <c:f>'Effort de baguage'!$B$4:$N$4</c:f>
              <c:numCache>
                <c:formatCode>General</c:formatCode>
                <c:ptCount val="13"/>
                <c:pt idx="0">
                  <c:v>73</c:v>
                </c:pt>
                <c:pt idx="1">
                  <c:v>21</c:v>
                </c:pt>
                <c:pt idx="2">
                  <c:v>37</c:v>
                </c:pt>
                <c:pt idx="3">
                  <c:v>113</c:v>
                </c:pt>
                <c:pt idx="4">
                  <c:v>90</c:v>
                </c:pt>
                <c:pt idx="5">
                  <c:v>36</c:v>
                </c:pt>
                <c:pt idx="6">
                  <c:v>20</c:v>
                </c:pt>
                <c:pt idx="7">
                  <c:v>74</c:v>
                </c:pt>
                <c:pt idx="8">
                  <c:v>57</c:v>
                </c:pt>
                <c:pt idx="9">
                  <c:v>44</c:v>
                </c:pt>
                <c:pt idx="10">
                  <c:v>31</c:v>
                </c:pt>
                <c:pt idx="11">
                  <c:v>45</c:v>
                </c:pt>
                <c:pt idx="12">
                  <c:v>32</c:v>
                </c:pt>
              </c:numCache>
            </c:numRef>
          </c:val>
        </c:ser>
        <c:ser>
          <c:idx val="1"/>
          <c:order val="1"/>
          <c:tx>
            <c:strRef>
              <c:f>'Effort de baguage'!$A$5</c:f>
              <c:strCache>
                <c:ptCount val="1"/>
                <c:pt idx="0">
                  <c:v>F</c:v>
                </c:pt>
              </c:strCache>
            </c:strRef>
          </c:tx>
          <c:marker>
            <c:symbol val="none"/>
          </c:marker>
          <c:cat>
            <c:numRef>
              <c:f>'Effort de baguage'!$B$3:$N$3</c:f>
              <c:numCache>
                <c:formatCode>General</c:formatCode>
                <c:ptCount val="13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  <c:pt idx="10">
                  <c:v>2017</c:v>
                </c:pt>
                <c:pt idx="11">
                  <c:v>2018</c:v>
                </c:pt>
                <c:pt idx="12">
                  <c:v>2019</c:v>
                </c:pt>
              </c:numCache>
            </c:numRef>
          </c:cat>
          <c:val>
            <c:numRef>
              <c:f>'Effort de baguage'!$B$5:$N$5</c:f>
              <c:numCache>
                <c:formatCode>General</c:formatCode>
                <c:ptCount val="13"/>
                <c:pt idx="0">
                  <c:v>23</c:v>
                </c:pt>
                <c:pt idx="1">
                  <c:v>26</c:v>
                </c:pt>
                <c:pt idx="2">
                  <c:v>22</c:v>
                </c:pt>
                <c:pt idx="3">
                  <c:v>57</c:v>
                </c:pt>
                <c:pt idx="4">
                  <c:v>22</c:v>
                </c:pt>
                <c:pt idx="5">
                  <c:v>14</c:v>
                </c:pt>
                <c:pt idx="6">
                  <c:v>4</c:v>
                </c:pt>
                <c:pt idx="7">
                  <c:v>23</c:v>
                </c:pt>
                <c:pt idx="8">
                  <c:v>15</c:v>
                </c:pt>
                <c:pt idx="9">
                  <c:v>9</c:v>
                </c:pt>
                <c:pt idx="10">
                  <c:v>10</c:v>
                </c:pt>
                <c:pt idx="11">
                  <c:v>7</c:v>
                </c:pt>
                <c:pt idx="12">
                  <c:v>2</c:v>
                </c:pt>
              </c:numCache>
            </c:numRef>
          </c:val>
        </c:ser>
        <c:ser>
          <c:idx val="2"/>
          <c:order val="2"/>
          <c:tx>
            <c:strRef>
              <c:f>'Effort de baguage'!$A$6</c:f>
              <c:strCache>
                <c:ptCount val="1"/>
                <c:pt idx="0">
                  <c:v>M</c:v>
                </c:pt>
              </c:strCache>
            </c:strRef>
          </c:tx>
          <c:marker>
            <c:symbol val="none"/>
          </c:marker>
          <c:cat>
            <c:numRef>
              <c:f>'Effort de baguage'!$B$3:$N$3</c:f>
              <c:numCache>
                <c:formatCode>General</c:formatCode>
                <c:ptCount val="13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  <c:pt idx="10">
                  <c:v>2017</c:v>
                </c:pt>
                <c:pt idx="11">
                  <c:v>2018</c:v>
                </c:pt>
                <c:pt idx="12">
                  <c:v>2019</c:v>
                </c:pt>
              </c:numCache>
            </c:numRef>
          </c:cat>
          <c:val>
            <c:numRef>
              <c:f>'Effort de baguage'!$B$6:$N$6</c:f>
              <c:numCache>
                <c:formatCode>General</c:formatCode>
                <c:ptCount val="13"/>
                <c:pt idx="0">
                  <c:v>27</c:v>
                </c:pt>
                <c:pt idx="1">
                  <c:v>23</c:v>
                </c:pt>
                <c:pt idx="2">
                  <c:v>14</c:v>
                </c:pt>
                <c:pt idx="3">
                  <c:v>30</c:v>
                </c:pt>
                <c:pt idx="4">
                  <c:v>20</c:v>
                </c:pt>
                <c:pt idx="5">
                  <c:v>17</c:v>
                </c:pt>
                <c:pt idx="6">
                  <c:v>2</c:v>
                </c:pt>
                <c:pt idx="7">
                  <c:v>5</c:v>
                </c:pt>
                <c:pt idx="8">
                  <c:v>9</c:v>
                </c:pt>
                <c:pt idx="9">
                  <c:v>3</c:v>
                </c:pt>
                <c:pt idx="10">
                  <c:v>1</c:v>
                </c:pt>
                <c:pt idx="11">
                  <c:v>5</c:v>
                </c:pt>
                <c:pt idx="12">
                  <c:v>1</c:v>
                </c:pt>
              </c:numCache>
            </c:numRef>
          </c:val>
        </c:ser>
        <c:ser>
          <c:idx val="3"/>
          <c:order val="3"/>
          <c:tx>
            <c:strRef>
              <c:f>'Effort de baguage'!$A$7</c:f>
              <c:strCache>
                <c:ptCount val="1"/>
                <c:pt idx="0">
                  <c:v>TOTAL</c:v>
                </c:pt>
              </c:strCache>
            </c:strRef>
          </c:tx>
          <c:marker>
            <c:symbol val="none"/>
          </c:marker>
          <c:cat>
            <c:numRef>
              <c:f>'Effort de baguage'!$B$3:$N$3</c:f>
              <c:numCache>
                <c:formatCode>General</c:formatCode>
                <c:ptCount val="13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  <c:pt idx="10">
                  <c:v>2017</c:v>
                </c:pt>
                <c:pt idx="11">
                  <c:v>2018</c:v>
                </c:pt>
                <c:pt idx="12">
                  <c:v>2019</c:v>
                </c:pt>
              </c:numCache>
            </c:numRef>
          </c:cat>
          <c:val>
            <c:numRef>
              <c:f>'Effort de baguage'!$B$7:$N$7</c:f>
              <c:numCache>
                <c:formatCode>General</c:formatCode>
                <c:ptCount val="13"/>
                <c:pt idx="0">
                  <c:v>123</c:v>
                </c:pt>
                <c:pt idx="1">
                  <c:v>70</c:v>
                </c:pt>
                <c:pt idx="2">
                  <c:v>73</c:v>
                </c:pt>
                <c:pt idx="3">
                  <c:v>200</c:v>
                </c:pt>
                <c:pt idx="4">
                  <c:v>132</c:v>
                </c:pt>
                <c:pt idx="5">
                  <c:v>67</c:v>
                </c:pt>
                <c:pt idx="6">
                  <c:v>26</c:v>
                </c:pt>
                <c:pt idx="7">
                  <c:v>102</c:v>
                </c:pt>
                <c:pt idx="8">
                  <c:v>81</c:v>
                </c:pt>
                <c:pt idx="9">
                  <c:v>56</c:v>
                </c:pt>
                <c:pt idx="10">
                  <c:v>42</c:v>
                </c:pt>
                <c:pt idx="11">
                  <c:v>57</c:v>
                </c:pt>
                <c:pt idx="12">
                  <c:v>35</c:v>
                </c:pt>
              </c:numCache>
            </c:numRef>
          </c:val>
          <c:smooth val="1"/>
        </c:ser>
        <c:marker val="1"/>
        <c:axId val="73083520"/>
        <c:axId val="98578816"/>
      </c:lineChart>
      <c:catAx>
        <c:axId val="73083520"/>
        <c:scaling>
          <c:orientation val="minMax"/>
        </c:scaling>
        <c:axPos val="b"/>
        <c:numFmt formatCode="General" sourceLinked="1"/>
        <c:majorTickMark val="none"/>
        <c:tickLblPos val="nextTo"/>
        <c:crossAx val="98578816"/>
        <c:crosses val="autoZero"/>
        <c:auto val="1"/>
        <c:lblAlgn val="ctr"/>
        <c:lblOffset val="100"/>
      </c:catAx>
      <c:valAx>
        <c:axId val="98578816"/>
        <c:scaling>
          <c:orientation val="minMax"/>
        </c:scaling>
        <c:axPos val="l"/>
        <c:majorGridlines/>
        <c:numFmt formatCode="General" sourceLinked="1"/>
        <c:majorTickMark val="none"/>
        <c:tickLblPos val="nextTo"/>
        <c:crossAx val="73083520"/>
        <c:crosses val="autoZero"/>
        <c:crossBetween val="between"/>
      </c:valAx>
      <c:dTable>
        <c:showHorzBorder val="1"/>
        <c:showVertBorder val="1"/>
        <c:showOutline val="1"/>
        <c:showKeys val="1"/>
      </c:dTable>
      <c:spPr>
        <a:blipFill>
          <a:blip xmlns:r="http://schemas.openxmlformats.org/officeDocument/2006/relationships" r:embed="rId1"/>
          <a:stretch>
            <a:fillRect/>
          </a:stretch>
        </a:blipFill>
      </c:spPr>
    </c:plotArea>
    <c:plotVisOnly val="1"/>
  </c:chart>
  <c:externalData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chart>
    <c:title>
      <c:tx>
        <c:rich>
          <a:bodyPr/>
          <a:lstStyle/>
          <a:p>
            <a:pPr>
              <a:defRPr/>
            </a:pPr>
            <a:r>
              <a:rPr lang="fr-FR" dirty="0" smtClean="0"/>
              <a:t>Nombre </a:t>
            </a:r>
            <a:r>
              <a:rPr lang="fr-FR" dirty="0"/>
              <a:t>annuel</a:t>
            </a:r>
            <a:r>
              <a:rPr lang="fr-FR" baseline="0" dirty="0"/>
              <a:t> de contrôles et d'individus différents</a:t>
            </a:r>
            <a:endParaRPr lang="fr-FR" dirty="0"/>
          </a:p>
        </c:rich>
      </c:tx>
      <c:layout/>
    </c:title>
    <c:plotArea>
      <c:layout/>
      <c:barChart>
        <c:barDir val="col"/>
        <c:grouping val="clustered"/>
        <c:ser>
          <c:idx val="0"/>
          <c:order val="0"/>
          <c:tx>
            <c:strRef>
              <c:f>Feuil2!$A$2</c:f>
              <c:strCache>
                <c:ptCount val="1"/>
                <c:pt idx="0">
                  <c:v>Nbre contrôles</c:v>
                </c:pt>
              </c:strCache>
            </c:strRef>
          </c:tx>
          <c:spPr>
            <a:solidFill>
              <a:srgbClr val="92D050"/>
            </a:solidFill>
          </c:spPr>
          <c:cat>
            <c:numRef>
              <c:f>Feuil2!$B$1:$N$1</c:f>
              <c:numCache>
                <c:formatCode>General</c:formatCode>
                <c:ptCount val="13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  <c:pt idx="10">
                  <c:v>2017</c:v>
                </c:pt>
                <c:pt idx="11">
                  <c:v>2018</c:v>
                </c:pt>
                <c:pt idx="12">
                  <c:v>2019</c:v>
                </c:pt>
              </c:numCache>
            </c:numRef>
          </c:cat>
          <c:val>
            <c:numRef>
              <c:f>Feuil2!$B$2:$N$2</c:f>
              <c:numCache>
                <c:formatCode>General</c:formatCode>
                <c:ptCount val="13"/>
                <c:pt idx="0">
                  <c:v>77</c:v>
                </c:pt>
                <c:pt idx="1">
                  <c:v>103</c:v>
                </c:pt>
                <c:pt idx="2">
                  <c:v>91</c:v>
                </c:pt>
                <c:pt idx="3">
                  <c:v>865</c:v>
                </c:pt>
                <c:pt idx="4">
                  <c:v>666</c:v>
                </c:pt>
                <c:pt idx="5">
                  <c:v>691</c:v>
                </c:pt>
                <c:pt idx="6">
                  <c:v>634</c:v>
                </c:pt>
                <c:pt idx="7">
                  <c:v>1270</c:v>
                </c:pt>
                <c:pt idx="8">
                  <c:v>1543</c:v>
                </c:pt>
                <c:pt idx="9">
                  <c:v>1449</c:v>
                </c:pt>
                <c:pt idx="10">
                  <c:v>504</c:v>
                </c:pt>
                <c:pt idx="11">
                  <c:v>660</c:v>
                </c:pt>
                <c:pt idx="12">
                  <c:v>1967</c:v>
                </c:pt>
              </c:numCache>
            </c:numRef>
          </c:val>
        </c:ser>
        <c:axId val="98609024"/>
        <c:axId val="98610560"/>
      </c:barChart>
      <c:lineChart>
        <c:grouping val="standard"/>
        <c:ser>
          <c:idx val="1"/>
          <c:order val="1"/>
          <c:tx>
            <c:strRef>
              <c:f>Feuil2!$A$3</c:f>
              <c:strCache>
                <c:ptCount val="1"/>
                <c:pt idx="0">
                  <c:v>Nbre individus</c:v>
                </c:pt>
              </c:strCache>
            </c:strRef>
          </c:tx>
          <c:marker>
            <c:symbol val="none"/>
          </c:marker>
          <c:cat>
            <c:numRef>
              <c:f>Feuil2!$B$1:$N$1</c:f>
              <c:numCache>
                <c:formatCode>General</c:formatCode>
                <c:ptCount val="13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  <c:pt idx="10">
                  <c:v>2017</c:v>
                </c:pt>
                <c:pt idx="11">
                  <c:v>2018</c:v>
                </c:pt>
                <c:pt idx="12">
                  <c:v>2019</c:v>
                </c:pt>
              </c:numCache>
            </c:numRef>
          </c:cat>
          <c:val>
            <c:numRef>
              <c:f>Feuil2!$B$3:$N$3</c:f>
              <c:numCache>
                <c:formatCode>General</c:formatCode>
                <c:ptCount val="13"/>
                <c:pt idx="0">
                  <c:v>53</c:v>
                </c:pt>
                <c:pt idx="1">
                  <c:v>38</c:v>
                </c:pt>
                <c:pt idx="2">
                  <c:v>55</c:v>
                </c:pt>
                <c:pt idx="3">
                  <c:v>183</c:v>
                </c:pt>
                <c:pt idx="4">
                  <c:v>190</c:v>
                </c:pt>
                <c:pt idx="5">
                  <c:v>169</c:v>
                </c:pt>
                <c:pt idx="6">
                  <c:v>138</c:v>
                </c:pt>
                <c:pt idx="7">
                  <c:v>221</c:v>
                </c:pt>
                <c:pt idx="8">
                  <c:v>222</c:v>
                </c:pt>
                <c:pt idx="9">
                  <c:v>209</c:v>
                </c:pt>
                <c:pt idx="10">
                  <c:v>168</c:v>
                </c:pt>
                <c:pt idx="11">
                  <c:v>174</c:v>
                </c:pt>
                <c:pt idx="12">
                  <c:v>198</c:v>
                </c:pt>
              </c:numCache>
            </c:numRef>
          </c:val>
        </c:ser>
        <c:marker val="1"/>
        <c:axId val="73014272"/>
        <c:axId val="73012736"/>
      </c:lineChart>
      <c:catAx>
        <c:axId val="98609024"/>
        <c:scaling>
          <c:orientation val="minMax"/>
        </c:scaling>
        <c:axPos val="b"/>
        <c:numFmt formatCode="General" sourceLinked="1"/>
        <c:majorTickMark val="none"/>
        <c:tickLblPos val="nextTo"/>
        <c:crossAx val="98610560"/>
        <c:crosses val="autoZero"/>
        <c:auto val="1"/>
        <c:lblAlgn val="ctr"/>
        <c:lblOffset val="100"/>
      </c:catAx>
      <c:valAx>
        <c:axId val="98610560"/>
        <c:scaling>
          <c:orientation val="minMax"/>
        </c:scaling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fr-FR" dirty="0" smtClean="0"/>
                  <a:t>Nombre de C</a:t>
                </a:r>
                <a:endParaRPr lang="fr-FR" dirty="0"/>
              </a:p>
            </c:rich>
          </c:tx>
          <c:layout/>
        </c:title>
        <c:numFmt formatCode="General" sourceLinked="1"/>
        <c:majorTickMark val="none"/>
        <c:tickLblPos val="nextTo"/>
        <c:crossAx val="98609024"/>
        <c:crosses val="autoZero"/>
        <c:crossBetween val="between"/>
      </c:valAx>
      <c:valAx>
        <c:axId val="73012736"/>
        <c:scaling>
          <c:orientation val="minMax"/>
        </c:scaling>
        <c:axPos val="r"/>
        <c:numFmt formatCode="General" sourceLinked="1"/>
        <c:tickLblPos val="nextTo"/>
        <c:crossAx val="73014272"/>
        <c:crosses val="max"/>
        <c:crossBetween val="between"/>
      </c:valAx>
      <c:catAx>
        <c:axId val="73014272"/>
        <c:scaling>
          <c:orientation val="minMax"/>
        </c:scaling>
        <c:delete val="1"/>
        <c:axPos val="b"/>
        <c:numFmt formatCode="General" sourceLinked="1"/>
        <c:tickLblPos val="nextTo"/>
        <c:crossAx val="73012736"/>
        <c:crosses val="autoZero"/>
        <c:auto val="1"/>
        <c:lblAlgn val="ctr"/>
        <c:lblOffset val="100"/>
      </c:catAx>
      <c:dTable>
        <c:showHorzBorder val="1"/>
        <c:showVertBorder val="1"/>
        <c:showOutline val="1"/>
        <c:showKeys val="1"/>
      </c:dTable>
      <c:spPr>
        <a:blipFill>
          <a:blip xmlns:r="http://schemas.openxmlformats.org/officeDocument/2006/relationships" r:embed="rId1"/>
          <a:stretch>
            <a:fillRect/>
          </a:stretch>
        </a:blipFill>
      </c:spPr>
    </c:plotArea>
    <c:plotVisOnly val="1"/>
    <c:dispBlanksAs val="gap"/>
  </c:chart>
  <c:externalData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chart>
    <c:title>
      <c:tx>
        <c:rich>
          <a:bodyPr/>
          <a:lstStyle/>
          <a:p>
            <a:pPr>
              <a:defRPr/>
            </a:pPr>
            <a:r>
              <a:rPr lang="en-US" dirty="0"/>
              <a:t>Proportion des </a:t>
            </a:r>
            <a:r>
              <a:rPr lang="en-US" dirty="0" err="1" smtClean="0"/>
              <a:t>poussins</a:t>
            </a:r>
            <a:r>
              <a:rPr lang="en-US" dirty="0" smtClean="0"/>
              <a:t> </a:t>
            </a:r>
            <a:r>
              <a:rPr lang="en-US" dirty="0" err="1" smtClean="0"/>
              <a:t>revus</a:t>
            </a:r>
            <a:r>
              <a:rPr lang="en-US" dirty="0" smtClean="0"/>
              <a:t> </a:t>
            </a:r>
            <a:r>
              <a:rPr lang="en-US" dirty="0"/>
              <a:t>en +1A</a:t>
            </a:r>
          </a:p>
        </c:rich>
      </c:tx>
      <c:layout/>
    </c:title>
    <c:plotArea>
      <c:layout/>
      <c:barChart>
        <c:barDir val="col"/>
        <c:grouping val="clustered"/>
        <c:ser>
          <c:idx val="0"/>
          <c:order val="0"/>
          <c:tx>
            <c:strRef>
              <c:f>'Effort de baguage'!$A$10</c:f>
              <c:strCache>
                <c:ptCount val="1"/>
                <c:pt idx="0">
                  <c:v>B Pul</c:v>
                </c:pt>
              </c:strCache>
            </c:strRef>
          </c:tx>
          <c:cat>
            <c:numRef>
              <c:f>'Effort de baguage'!$B$9:$N$9</c:f>
              <c:numCache>
                <c:formatCode>General</c:formatCode>
                <c:ptCount val="13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  <c:pt idx="10">
                  <c:v>2017</c:v>
                </c:pt>
                <c:pt idx="11">
                  <c:v>2018</c:v>
                </c:pt>
                <c:pt idx="12">
                  <c:v>2019</c:v>
                </c:pt>
              </c:numCache>
            </c:numRef>
          </c:cat>
          <c:val>
            <c:numRef>
              <c:f>'Effort de baguage'!$B$10:$N$10</c:f>
              <c:numCache>
                <c:formatCode>General</c:formatCode>
                <c:ptCount val="13"/>
                <c:pt idx="0">
                  <c:v>73</c:v>
                </c:pt>
                <c:pt idx="1">
                  <c:v>21</c:v>
                </c:pt>
                <c:pt idx="2">
                  <c:v>37</c:v>
                </c:pt>
                <c:pt idx="3">
                  <c:v>113</c:v>
                </c:pt>
                <c:pt idx="4">
                  <c:v>90</c:v>
                </c:pt>
                <c:pt idx="5">
                  <c:v>36</c:v>
                </c:pt>
                <c:pt idx="6">
                  <c:v>20</c:v>
                </c:pt>
                <c:pt idx="7">
                  <c:v>74</c:v>
                </c:pt>
                <c:pt idx="8">
                  <c:v>57</c:v>
                </c:pt>
                <c:pt idx="9">
                  <c:v>44</c:v>
                </c:pt>
                <c:pt idx="10">
                  <c:v>31</c:v>
                </c:pt>
                <c:pt idx="11">
                  <c:v>45</c:v>
                </c:pt>
                <c:pt idx="12">
                  <c:v>32</c:v>
                </c:pt>
              </c:numCache>
            </c:numRef>
          </c:val>
        </c:ser>
        <c:ser>
          <c:idx val="1"/>
          <c:order val="1"/>
          <c:tx>
            <c:strRef>
              <c:f>'Effort de baguage'!$A$11</c:f>
              <c:strCache>
                <c:ptCount val="1"/>
                <c:pt idx="0">
                  <c:v>C Adulte</c:v>
                </c:pt>
              </c:strCache>
            </c:strRef>
          </c:tx>
          <c:cat>
            <c:numRef>
              <c:f>'Effort de baguage'!$B$9:$N$9</c:f>
              <c:numCache>
                <c:formatCode>General</c:formatCode>
                <c:ptCount val="13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  <c:pt idx="10">
                  <c:v>2017</c:v>
                </c:pt>
                <c:pt idx="11">
                  <c:v>2018</c:v>
                </c:pt>
                <c:pt idx="12">
                  <c:v>2019</c:v>
                </c:pt>
              </c:numCache>
            </c:numRef>
          </c:cat>
          <c:val>
            <c:numRef>
              <c:f>'Effort de baguage'!$B$11:$N$11</c:f>
              <c:numCache>
                <c:formatCode>General</c:formatCode>
                <c:ptCount val="13"/>
                <c:pt idx="0">
                  <c:v>7</c:v>
                </c:pt>
                <c:pt idx="1">
                  <c:v>3</c:v>
                </c:pt>
                <c:pt idx="2">
                  <c:v>12</c:v>
                </c:pt>
                <c:pt idx="3">
                  <c:v>51</c:v>
                </c:pt>
                <c:pt idx="4">
                  <c:v>35</c:v>
                </c:pt>
                <c:pt idx="5">
                  <c:v>12</c:v>
                </c:pt>
                <c:pt idx="6">
                  <c:v>10</c:v>
                </c:pt>
                <c:pt idx="7">
                  <c:v>30</c:v>
                </c:pt>
                <c:pt idx="8">
                  <c:v>19</c:v>
                </c:pt>
                <c:pt idx="9">
                  <c:v>15</c:v>
                </c:pt>
                <c:pt idx="10">
                  <c:v>12</c:v>
                </c:pt>
                <c:pt idx="11">
                  <c:v>17</c:v>
                </c:pt>
                <c:pt idx="12">
                  <c:v>13</c:v>
                </c:pt>
              </c:numCache>
            </c:numRef>
          </c:val>
        </c:ser>
        <c:dLbls/>
        <c:axId val="100675584"/>
        <c:axId val="100677120"/>
      </c:barChart>
      <c:lineChart>
        <c:grouping val="standard"/>
        <c:ser>
          <c:idx val="2"/>
          <c:order val="2"/>
          <c:tx>
            <c:strRef>
              <c:f>'Effort de baguage'!$A$12</c:f>
              <c:strCache>
                <c:ptCount val="1"/>
                <c:pt idx="0">
                  <c:v>%</c:v>
                </c:pt>
              </c:strCache>
            </c:strRef>
          </c:tx>
          <c:marker>
            <c:symbol val="none"/>
          </c:marker>
          <c:cat>
            <c:numRef>
              <c:f>'Effort de baguage'!$B$9:$N$9</c:f>
              <c:numCache>
                <c:formatCode>General</c:formatCode>
                <c:ptCount val="13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  <c:pt idx="10">
                  <c:v>2017</c:v>
                </c:pt>
                <c:pt idx="11">
                  <c:v>2018</c:v>
                </c:pt>
                <c:pt idx="12">
                  <c:v>2019</c:v>
                </c:pt>
              </c:numCache>
            </c:numRef>
          </c:cat>
          <c:val>
            <c:numRef>
              <c:f>'Effort de baguage'!$B$12:$N$12</c:f>
              <c:numCache>
                <c:formatCode>0.0</c:formatCode>
                <c:ptCount val="13"/>
                <c:pt idx="0">
                  <c:v>9.5890410958904102</c:v>
                </c:pt>
                <c:pt idx="1">
                  <c:v>14.285714285714286</c:v>
                </c:pt>
                <c:pt idx="2">
                  <c:v>32.432432432432435</c:v>
                </c:pt>
                <c:pt idx="3">
                  <c:v>45.132743362831867</c:v>
                </c:pt>
                <c:pt idx="4">
                  <c:v>38.888888888888886</c:v>
                </c:pt>
                <c:pt idx="5">
                  <c:v>33.333333333333336</c:v>
                </c:pt>
                <c:pt idx="6">
                  <c:v>50</c:v>
                </c:pt>
                <c:pt idx="7">
                  <c:v>40.54054054054054</c:v>
                </c:pt>
                <c:pt idx="8">
                  <c:v>33.333333333333336</c:v>
                </c:pt>
                <c:pt idx="9">
                  <c:v>34.090909090909101</c:v>
                </c:pt>
                <c:pt idx="10">
                  <c:v>38.70967741935484</c:v>
                </c:pt>
                <c:pt idx="11">
                  <c:v>37.777777777777779</c:v>
                </c:pt>
                <c:pt idx="12">
                  <c:v>40.625000000000007</c:v>
                </c:pt>
              </c:numCache>
            </c:numRef>
          </c:val>
        </c:ser>
        <c:dLbls/>
        <c:marker val="1"/>
        <c:axId val="100680448"/>
        <c:axId val="100678656"/>
      </c:lineChart>
      <c:catAx>
        <c:axId val="100675584"/>
        <c:scaling>
          <c:orientation val="minMax"/>
        </c:scaling>
        <c:axPos val="b"/>
        <c:numFmt formatCode="General" sourceLinked="1"/>
        <c:majorTickMark val="none"/>
        <c:tickLblPos val="nextTo"/>
        <c:crossAx val="100677120"/>
        <c:crosses val="autoZero"/>
        <c:auto val="1"/>
        <c:lblAlgn val="ctr"/>
        <c:lblOffset val="100"/>
      </c:catAx>
      <c:valAx>
        <c:axId val="100677120"/>
        <c:scaling>
          <c:orientation val="minMax"/>
        </c:scaling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fr-FR" dirty="0" smtClean="0"/>
                  <a:t>B </a:t>
                </a:r>
                <a:r>
                  <a:rPr lang="fr-FR" dirty="0" err="1" smtClean="0"/>
                  <a:t>aguage</a:t>
                </a:r>
                <a:r>
                  <a:rPr lang="fr-FR" baseline="0" dirty="0" smtClean="0"/>
                  <a:t> </a:t>
                </a:r>
                <a:r>
                  <a:rPr lang="fr-FR" baseline="0" dirty="0" err="1" smtClean="0"/>
                  <a:t>Pul</a:t>
                </a:r>
                <a:r>
                  <a:rPr lang="fr-FR" baseline="0" dirty="0" smtClean="0"/>
                  <a:t> et Contrôle +1A</a:t>
                </a:r>
                <a:endParaRPr lang="fr-FR" dirty="0"/>
              </a:p>
            </c:rich>
          </c:tx>
          <c:layout/>
        </c:title>
        <c:numFmt formatCode="General" sourceLinked="1"/>
        <c:majorTickMark val="none"/>
        <c:tickLblPos val="nextTo"/>
        <c:crossAx val="100675584"/>
        <c:crosses val="autoZero"/>
        <c:crossBetween val="between"/>
      </c:valAx>
      <c:valAx>
        <c:axId val="100678656"/>
        <c:scaling>
          <c:orientation val="minMax"/>
        </c:scaling>
        <c:axPos val="r"/>
        <c:numFmt formatCode="0.0" sourceLinked="1"/>
        <c:tickLblPos val="nextTo"/>
        <c:crossAx val="100680448"/>
        <c:crosses val="max"/>
        <c:crossBetween val="between"/>
      </c:valAx>
      <c:catAx>
        <c:axId val="100680448"/>
        <c:scaling>
          <c:orientation val="minMax"/>
        </c:scaling>
        <c:delete val="1"/>
        <c:axPos val="b"/>
        <c:numFmt formatCode="General" sourceLinked="1"/>
        <c:tickLblPos val="nextTo"/>
        <c:crossAx val="100678656"/>
        <c:crosses val="autoZero"/>
        <c:auto val="1"/>
        <c:lblAlgn val="ctr"/>
        <c:lblOffset val="100"/>
      </c:catAx>
      <c:dTable>
        <c:showHorzBorder val="1"/>
        <c:showVertBorder val="1"/>
        <c:showOutline val="1"/>
        <c:showKeys val="1"/>
      </c:dTable>
    </c:plotArea>
    <c:plotVisOnly val="1"/>
    <c:dispBlanksAs val="gap"/>
  </c:chart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chart>
    <c:plotArea>
      <c:layout>
        <c:manualLayout>
          <c:layoutTarget val="inner"/>
          <c:xMode val="edge"/>
          <c:yMode val="edge"/>
          <c:x val="6.8310905581246834E-2"/>
          <c:y val="6.302368137108981E-2"/>
          <c:w val="0.71260524860718433"/>
          <c:h val="0.62403264991243357"/>
        </c:manualLayout>
      </c:layout>
      <c:stockChart>
        <c:ser>
          <c:idx val="0"/>
          <c:order val="0"/>
          <c:tx>
            <c:v>Max</c:v>
          </c:tx>
          <c:spPr>
            <a:ln w="28575">
              <a:noFill/>
            </a:ln>
          </c:spPr>
          <c:marker>
            <c:symbol val="dash"/>
            <c:size val="5"/>
            <c:spPr>
              <a:solidFill>
                <a:srgbClr val="88A945"/>
              </a:solidFill>
              <a:ln>
                <a:solidFill>
                  <a:srgbClr val="88A945"/>
                </a:solidFill>
              </a:ln>
            </c:spPr>
          </c:marker>
          <c:cat>
            <c:strRef>
              <c:f>evolution!$B$3:$B$39</c:f>
              <c:strCache>
                <c:ptCount val="37"/>
                <c:pt idx="0">
                  <c:v>1979</c:v>
                </c:pt>
                <c:pt idx="1">
                  <c:v>1980</c:v>
                </c:pt>
                <c:pt idx="2">
                  <c:v>1981-1984</c:v>
                </c:pt>
                <c:pt idx="13">
                  <c:v>1995-1996</c:v>
                </c:pt>
                <c:pt idx="24">
                  <c:v>2007</c:v>
                </c:pt>
                <c:pt idx="27">
                  <c:v>2010 (PRA)</c:v>
                </c:pt>
                <c:pt idx="28">
                  <c:v>2011 (PRA)</c:v>
                </c:pt>
                <c:pt idx="29">
                  <c:v>2012 (PRA)</c:v>
                </c:pt>
                <c:pt idx="32">
                  <c:v>2015 (PRA)</c:v>
                </c:pt>
                <c:pt idx="35">
                  <c:v>2018 (SRA)</c:v>
                </c:pt>
                <c:pt idx="36">
                  <c:v>2019 (SRA)</c:v>
                </c:pt>
              </c:strCache>
            </c:strRef>
          </c:cat>
          <c:val>
            <c:numRef>
              <c:f>evolution!$C$3:$C$39</c:f>
              <c:numCache>
                <c:formatCode>General</c:formatCode>
                <c:ptCount val="37"/>
                <c:pt idx="0">
                  <c:v>83</c:v>
                </c:pt>
                <c:pt idx="2">
                  <c:v>124</c:v>
                </c:pt>
                <c:pt idx="13">
                  <c:v>166</c:v>
                </c:pt>
                <c:pt idx="24">
                  <c:v>209</c:v>
                </c:pt>
                <c:pt idx="27">
                  <c:v>271</c:v>
                </c:pt>
                <c:pt idx="28">
                  <c:v>293</c:v>
                </c:pt>
                <c:pt idx="29">
                  <c:v>312</c:v>
                </c:pt>
                <c:pt idx="32">
                  <c:v>276</c:v>
                </c:pt>
                <c:pt idx="35">
                  <c:v>231</c:v>
                </c:pt>
                <c:pt idx="36">
                  <c:v>244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E956-7349-A87A-79E59E929EAD}"/>
            </c:ext>
          </c:extLst>
        </c:ser>
        <c:ser>
          <c:idx val="1"/>
          <c:order val="1"/>
          <c:tx>
            <c:v>Min</c:v>
          </c:tx>
          <c:spPr>
            <a:ln w="28575">
              <a:noFill/>
            </a:ln>
          </c:spPr>
          <c:marker>
            <c:symbol val="dash"/>
            <c:size val="5"/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</c:spPr>
          </c:marker>
          <c:dPt>
            <c:idx val="0"/>
            <c:marker>
              <c:spPr>
                <a:solidFill>
                  <a:schemeClr val="tx1"/>
                </a:solidFill>
                <a:ln>
                  <a:solidFill>
                    <a:schemeClr val="tx1"/>
                  </a:solidFill>
                </a:ln>
              </c:spPr>
            </c:marker>
            <c:extLst xmlns:c16r2="http://schemas.microsoft.com/office/drawing/2015/06/chart">
              <c:ext xmlns:c16="http://schemas.microsoft.com/office/drawing/2014/chart" uri="{C3380CC4-5D6E-409C-BE32-E72D297353CC}">
                <c16:uniqueId val="{00000001-E956-7349-A87A-79E59E929EAD}"/>
              </c:ext>
            </c:extLst>
          </c:dPt>
          <c:dPt>
            <c:idx val="32"/>
            <c:marker>
              <c:spPr>
                <a:solidFill>
                  <a:schemeClr val="tx1"/>
                </a:solidFill>
                <a:ln>
                  <a:solidFill>
                    <a:schemeClr val="tx1"/>
                  </a:solidFill>
                </a:ln>
              </c:spPr>
            </c:marker>
            <c:extLst xmlns:c16r2="http://schemas.microsoft.com/office/drawing/2015/06/chart">
              <c:ext xmlns:c16="http://schemas.microsoft.com/office/drawing/2014/chart" uri="{C3380CC4-5D6E-409C-BE32-E72D297353CC}">
                <c16:uniqueId val="{00000002-E956-7349-A87A-79E59E929EAD}"/>
              </c:ext>
            </c:extLst>
          </c:dPt>
          <c:cat>
            <c:strRef>
              <c:f>evolution!$B$3:$B$39</c:f>
              <c:strCache>
                <c:ptCount val="37"/>
                <c:pt idx="0">
                  <c:v>1979</c:v>
                </c:pt>
                <c:pt idx="1">
                  <c:v>1980</c:v>
                </c:pt>
                <c:pt idx="2">
                  <c:v>1981-1984</c:v>
                </c:pt>
                <c:pt idx="13">
                  <c:v>1995-1996</c:v>
                </c:pt>
                <c:pt idx="24">
                  <c:v>2007</c:v>
                </c:pt>
                <c:pt idx="27">
                  <c:v>2010 (PRA)</c:v>
                </c:pt>
                <c:pt idx="28">
                  <c:v>2011 (PRA)</c:v>
                </c:pt>
                <c:pt idx="29">
                  <c:v>2012 (PRA)</c:v>
                </c:pt>
                <c:pt idx="32">
                  <c:v>2015 (PRA)</c:v>
                </c:pt>
                <c:pt idx="35">
                  <c:v>2018 (SRA)</c:v>
                </c:pt>
                <c:pt idx="36">
                  <c:v>2019 (SRA)</c:v>
                </c:pt>
              </c:strCache>
            </c:strRef>
          </c:cat>
          <c:val>
            <c:numRef>
              <c:f>evolution!$D$3:$D$39</c:f>
              <c:numCache>
                <c:formatCode>General</c:formatCode>
                <c:ptCount val="37"/>
                <c:pt idx="0">
                  <c:v>83</c:v>
                </c:pt>
                <c:pt idx="2">
                  <c:v>117</c:v>
                </c:pt>
                <c:pt idx="13">
                  <c:v>148</c:v>
                </c:pt>
                <c:pt idx="24">
                  <c:v>191</c:v>
                </c:pt>
                <c:pt idx="27">
                  <c:v>252</c:v>
                </c:pt>
                <c:pt idx="28">
                  <c:v>272</c:v>
                </c:pt>
                <c:pt idx="29">
                  <c:v>262</c:v>
                </c:pt>
                <c:pt idx="32">
                  <c:v>276</c:v>
                </c:pt>
                <c:pt idx="35">
                  <c:v>184</c:v>
                </c:pt>
                <c:pt idx="36">
                  <c:v>188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E956-7349-A87A-79E59E929EAD}"/>
            </c:ext>
          </c:extLst>
        </c:ser>
        <c:ser>
          <c:idx val="2"/>
          <c:order val="2"/>
          <c:tx>
            <c:v> </c:v>
          </c:tx>
          <c:spPr>
            <a:ln w="28575">
              <a:noFill/>
            </a:ln>
          </c:spPr>
          <c:marker>
            <c:symbol val="none"/>
          </c:marker>
          <c:cat>
            <c:strRef>
              <c:f>evolution!$B$3:$B$39</c:f>
              <c:strCache>
                <c:ptCount val="37"/>
                <c:pt idx="0">
                  <c:v>1979</c:v>
                </c:pt>
                <c:pt idx="1">
                  <c:v>1980</c:v>
                </c:pt>
                <c:pt idx="2">
                  <c:v>1981-1984</c:v>
                </c:pt>
                <c:pt idx="13">
                  <c:v>1995-1996</c:v>
                </c:pt>
                <c:pt idx="24">
                  <c:v>2007</c:v>
                </c:pt>
                <c:pt idx="27">
                  <c:v>2010 (PRA)</c:v>
                </c:pt>
                <c:pt idx="28">
                  <c:v>2011 (PRA)</c:v>
                </c:pt>
                <c:pt idx="29">
                  <c:v>2012 (PRA)</c:v>
                </c:pt>
                <c:pt idx="32">
                  <c:v>2015 (PRA)</c:v>
                </c:pt>
                <c:pt idx="35">
                  <c:v>2018 (SRA)</c:v>
                </c:pt>
                <c:pt idx="36">
                  <c:v>2019 (SRA)</c:v>
                </c:pt>
              </c:strCache>
            </c:strRef>
          </c:cat>
          <c:val>
            <c:numRef>
              <c:f>evolution!$E$3:$E$39</c:f>
              <c:numCache>
                <c:formatCode>General</c:formatCode>
                <c:ptCount val="37"/>
                <c:pt idx="0">
                  <c:v>83</c:v>
                </c:pt>
                <c:pt idx="2">
                  <c:v>124</c:v>
                </c:pt>
                <c:pt idx="13">
                  <c:v>166</c:v>
                </c:pt>
                <c:pt idx="24">
                  <c:v>209</c:v>
                </c:pt>
                <c:pt idx="27">
                  <c:v>271</c:v>
                </c:pt>
                <c:pt idx="28">
                  <c:v>293</c:v>
                </c:pt>
                <c:pt idx="29">
                  <c:v>312</c:v>
                </c:pt>
                <c:pt idx="32">
                  <c:v>276</c:v>
                </c:pt>
                <c:pt idx="35">
                  <c:v>231</c:v>
                </c:pt>
                <c:pt idx="36">
                  <c:v>244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E956-7349-A87A-79E59E929EAD}"/>
            </c:ext>
          </c:extLst>
        </c:ser>
        <c:hiLowLines/>
        <c:axId val="100735616"/>
        <c:axId val="100737408"/>
      </c:stockChart>
      <c:catAx>
        <c:axId val="100735616"/>
        <c:scaling>
          <c:orientation val="minMax"/>
        </c:scaling>
        <c:axPos val="b"/>
        <c:numFmt formatCode="General" sourceLinked="0"/>
        <c:tickLblPos val="nextTo"/>
        <c:txPr>
          <a:bodyPr rot="-3420000"/>
          <a:lstStyle/>
          <a:p>
            <a:pPr>
              <a:defRPr/>
            </a:pPr>
            <a:endParaRPr lang="fr-FR"/>
          </a:p>
        </c:txPr>
        <c:crossAx val="100737408"/>
        <c:crosses val="autoZero"/>
        <c:auto val="1"/>
        <c:lblAlgn val="ctr"/>
        <c:lblOffset val="100"/>
        <c:tickLblSkip val="1"/>
      </c:catAx>
      <c:valAx>
        <c:axId val="100737408"/>
        <c:scaling>
          <c:orientation val="minMax"/>
          <c:max val="320"/>
          <c:min val="0"/>
        </c:scaling>
        <c:axPos val="l"/>
        <c:majorGridlines/>
        <c:numFmt formatCode="General" sourceLinked="1"/>
        <c:tickLblPos val="nextTo"/>
        <c:crossAx val="100735616"/>
        <c:crosses val="autoZero"/>
        <c:crossBetween val="between"/>
        <c:majorUnit val="40"/>
      </c:valAx>
    </c:plotArea>
    <c:legend>
      <c:legendPos val="r"/>
      <c:layout>
        <c:manualLayout>
          <c:xMode val="edge"/>
          <c:yMode val="edge"/>
          <c:x val="0.83541779499784219"/>
          <c:y val="0.192761676424024"/>
          <c:w val="7.639878348539772E-2"/>
          <c:h val="0.30794408940117601"/>
        </c:manualLayout>
      </c:layout>
    </c:legend>
    <c:plotVisOnly val="1"/>
    <c:dispBlanksAs val="gap"/>
  </c:chart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chart>
    <c:plotArea>
      <c:layout/>
      <c:barChart>
        <c:barDir val="col"/>
        <c:grouping val="percentStacked"/>
        <c:ser>
          <c:idx val="0"/>
          <c:order val="0"/>
          <c:tx>
            <c:strRef>
              <c:f>'devenir couvees'!$I$1</c:f>
              <c:strCache>
                <c:ptCount val="1"/>
                <c:pt idx="0">
                  <c:v>ECHEC</c:v>
                </c:pt>
              </c:strCache>
            </c:strRef>
          </c:tx>
          <c:spPr>
            <a:solidFill>
              <a:srgbClr val="FF0000"/>
            </a:solidFill>
          </c:spPr>
          <c:cat>
            <c:numRef>
              <c:f>'devenir couvees'!$H$2:$H$11</c:f>
              <c:numCache>
                <c:formatCode>General</c:formatCode>
                <c:ptCount val="10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</c:numCache>
            </c:numRef>
          </c:cat>
          <c:val>
            <c:numRef>
              <c:f>'devenir couvees'!$I$2:$I$11</c:f>
              <c:numCache>
                <c:formatCode>General</c:formatCode>
                <c:ptCount val="10"/>
                <c:pt idx="0">
                  <c:v>108</c:v>
                </c:pt>
                <c:pt idx="1">
                  <c:v>122</c:v>
                </c:pt>
                <c:pt idx="2">
                  <c:v>123</c:v>
                </c:pt>
                <c:pt idx="4">
                  <c:v>120</c:v>
                </c:pt>
                <c:pt idx="5">
                  <c:v>213</c:v>
                </c:pt>
                <c:pt idx="6">
                  <c:v>151</c:v>
                </c:pt>
                <c:pt idx="8">
                  <c:v>147</c:v>
                </c:pt>
                <c:pt idx="9">
                  <c:v>220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C400-D84F-814A-D25B018F68BC}"/>
            </c:ext>
          </c:extLst>
        </c:ser>
        <c:ser>
          <c:idx val="1"/>
          <c:order val="1"/>
          <c:tx>
            <c:strRef>
              <c:f>'devenir couvees'!$J$1</c:f>
              <c:strCache>
                <c:ptCount val="1"/>
                <c:pt idx="0">
                  <c:v>INCONNU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</c:spPr>
          <c:cat>
            <c:numRef>
              <c:f>'devenir couvees'!$H$2:$H$11</c:f>
              <c:numCache>
                <c:formatCode>General</c:formatCode>
                <c:ptCount val="10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</c:numCache>
            </c:numRef>
          </c:cat>
          <c:val>
            <c:numRef>
              <c:f>'devenir couvees'!$J$2:$J$11</c:f>
              <c:numCache>
                <c:formatCode>General</c:formatCode>
                <c:ptCount val="10"/>
                <c:pt idx="0">
                  <c:v>12</c:v>
                </c:pt>
                <c:pt idx="1">
                  <c:v>17</c:v>
                </c:pt>
                <c:pt idx="2">
                  <c:v>26</c:v>
                </c:pt>
                <c:pt idx="8">
                  <c:v>6</c:v>
                </c:pt>
                <c:pt idx="9">
                  <c:v>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C400-D84F-814A-D25B018F68BC}"/>
            </c:ext>
          </c:extLst>
        </c:ser>
        <c:ser>
          <c:idx val="2"/>
          <c:order val="2"/>
          <c:tx>
            <c:strRef>
              <c:f>'devenir couvees'!$K$1</c:f>
              <c:strCache>
                <c:ptCount val="1"/>
                <c:pt idx="0">
                  <c:v>SUCCES</c:v>
                </c:pt>
              </c:strCache>
            </c:strRef>
          </c:tx>
          <c:spPr>
            <a:solidFill>
              <a:schemeClr val="accent3">
                <a:lumMod val="60000"/>
                <a:lumOff val="40000"/>
              </a:schemeClr>
            </a:solidFill>
          </c:spPr>
          <c:cat>
            <c:numRef>
              <c:f>'devenir couvees'!$H$2:$H$11</c:f>
              <c:numCache>
                <c:formatCode>General</c:formatCode>
                <c:ptCount val="10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</c:numCache>
            </c:numRef>
          </c:cat>
          <c:val>
            <c:numRef>
              <c:f>'devenir couvees'!$K$2:$K$11</c:f>
              <c:numCache>
                <c:formatCode>General</c:formatCode>
                <c:ptCount val="10"/>
                <c:pt idx="0">
                  <c:v>24</c:v>
                </c:pt>
                <c:pt idx="1">
                  <c:v>72</c:v>
                </c:pt>
                <c:pt idx="2">
                  <c:v>77</c:v>
                </c:pt>
                <c:pt idx="4">
                  <c:v>35</c:v>
                </c:pt>
                <c:pt idx="5">
                  <c:v>39</c:v>
                </c:pt>
                <c:pt idx="6">
                  <c:v>38</c:v>
                </c:pt>
                <c:pt idx="8">
                  <c:v>31</c:v>
                </c:pt>
                <c:pt idx="9">
                  <c:v>79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C400-D84F-814A-D25B018F68BC}"/>
            </c:ext>
          </c:extLst>
        </c:ser>
        <c:overlap val="100"/>
        <c:axId val="100753408"/>
        <c:axId val="100754944"/>
      </c:barChart>
      <c:catAx>
        <c:axId val="100753408"/>
        <c:scaling>
          <c:orientation val="minMax"/>
        </c:scaling>
        <c:axPos val="b"/>
        <c:numFmt formatCode="General" sourceLinked="1"/>
        <c:tickLblPos val="nextTo"/>
        <c:crossAx val="100754944"/>
        <c:crosses val="autoZero"/>
        <c:auto val="1"/>
        <c:lblAlgn val="ctr"/>
        <c:lblOffset val="100"/>
      </c:catAx>
      <c:valAx>
        <c:axId val="100754944"/>
        <c:scaling>
          <c:orientation val="minMax"/>
        </c:scaling>
        <c:axPos val="l"/>
        <c:majorGridlines/>
        <c:numFmt formatCode="0%" sourceLinked="1"/>
        <c:tickLblPos val="nextTo"/>
        <c:crossAx val="100753408"/>
        <c:crosses val="autoZero"/>
        <c:crossBetween val="between"/>
      </c:valAx>
    </c:plotArea>
    <c:legend>
      <c:legendPos val="r"/>
      <c:layout/>
    </c:legend>
    <c:plotVisOnly val="1"/>
    <c:dispBlanksAs val="gap"/>
  </c:chart>
  <c:externalData r:id="rId1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53C24A-CD2C-439E-A61F-441FD2ACFECF}" type="datetimeFigureOut">
              <a:rPr lang="fr-FR" smtClean="0"/>
              <a:pPr/>
              <a:t>10/03/2023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B5AB4C-318F-47A0-9804-5AA4AE478E72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La détection varie clairement avec l’effort de suivi</a:t>
            </a:r>
          </a:p>
          <a:p>
            <a:r>
              <a:rPr lang="fr-FR" dirty="0" smtClean="0"/>
              <a:t>Effort = nb total de suivis effectué</a:t>
            </a:r>
            <a:r>
              <a:rPr lang="fr-FR" baseline="0" dirty="0" smtClean="0"/>
              <a:t> sur la saison Mai – Aout 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1381604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1200"/>
              </a:spcBef>
            </a:pPr>
            <a:r>
              <a:rPr lang="fr-FR" sz="1200" dirty="0" smtClean="0"/>
              <a:t>Survie </a:t>
            </a:r>
            <a:r>
              <a:rPr lang="fr-FR" sz="1200" b="1" dirty="0" smtClean="0"/>
              <a:t>apparente </a:t>
            </a:r>
            <a:r>
              <a:rPr lang="fr-FR" sz="1200" dirty="0" smtClean="0"/>
              <a:t>: survie x </a:t>
            </a:r>
            <a:r>
              <a:rPr lang="fr-FR" sz="1200" b="1" dirty="0" smtClean="0"/>
              <a:t>taux de retour</a:t>
            </a:r>
          </a:p>
          <a:p>
            <a:pPr>
              <a:spcBef>
                <a:spcPts val="1200"/>
              </a:spcBef>
            </a:pPr>
            <a:r>
              <a:rPr lang="fr-FR" sz="1200" dirty="0" smtClean="0"/>
              <a:t>Protection des nids </a:t>
            </a:r>
            <a:r>
              <a:rPr lang="fr-FR" sz="1200" dirty="0" smtClean="0">
                <a:sym typeface="Wingdings" panose="05000000000000000000" pitchFamily="2" charset="2"/>
              </a:rPr>
              <a:t>: </a:t>
            </a:r>
            <a:r>
              <a:rPr lang="en-US" sz="1200" dirty="0" smtClean="0">
                <a:sym typeface="Wingdings" panose="05000000000000000000" pitchFamily="2" charset="2"/>
              </a:rPr>
              <a:t> </a:t>
            </a:r>
            <a:r>
              <a:rPr lang="fr-FR" sz="1200" dirty="0" smtClean="0">
                <a:sym typeface="Wingdings" panose="05000000000000000000" pitchFamily="2" charset="2"/>
              </a:rPr>
              <a:t>fidélité aux sites de </a:t>
            </a:r>
            <a:r>
              <a:rPr lang="fr-FR" sz="1200" dirty="0" err="1" smtClean="0">
                <a:sym typeface="Wingdings" panose="05000000000000000000" pitchFamily="2" charset="2"/>
              </a:rPr>
              <a:t>repro</a:t>
            </a:r>
            <a:r>
              <a:rPr lang="fr-FR" sz="1200" dirty="0" smtClean="0">
                <a:sym typeface="Wingdings" panose="05000000000000000000" pitchFamily="2" charset="2"/>
              </a:rPr>
              <a:t>.  ?? </a:t>
            </a:r>
            <a:endParaRPr lang="en-US" sz="1200" dirty="0" smtClean="0"/>
          </a:p>
        </p:txBody>
      </p:sp>
    </p:spTree>
    <p:extLst>
      <p:ext uri="{BB962C8B-B14F-4D97-AF65-F5344CB8AC3E}">
        <p14:creationId xmlns="" xmlns:p14="http://schemas.microsoft.com/office/powerpoint/2010/main" val="34480346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La plus fiable… pour faire de la </a:t>
            </a:r>
            <a:r>
              <a:rPr lang="fr-FR" noProof="0" dirty="0" smtClean="0"/>
              <a:t>veille</a:t>
            </a:r>
            <a:r>
              <a:rPr lang="fr-FR" dirty="0" smtClean="0"/>
              <a:t> sur une espèce longévive</a:t>
            </a:r>
          </a:p>
          <a:p>
            <a:endParaRPr lang="fr-FR" dirty="0" smtClean="0"/>
          </a:p>
          <a:p>
            <a:r>
              <a:rPr lang="fr-FR" dirty="0" smtClean="0"/>
              <a:t>Protocole: </a:t>
            </a:r>
            <a:r>
              <a:rPr lang="fr-FR" dirty="0" err="1" smtClean="0"/>
              <a:t>recomm</a:t>
            </a:r>
            <a:r>
              <a:rPr lang="fr-FR" dirty="0" smtClean="0"/>
              <a:t>. générale</a:t>
            </a:r>
          </a:p>
          <a:p>
            <a:r>
              <a:rPr lang="fr-FR" dirty="0" smtClean="0"/>
              <a:t>Baguer un peu moins</a:t>
            </a:r>
          </a:p>
          <a:p>
            <a:r>
              <a:rPr lang="fr-FR" b="1" dirty="0" smtClean="0"/>
              <a:t>Faire</a:t>
            </a:r>
            <a:r>
              <a:rPr lang="fr-FR" b="1" baseline="0" dirty="0" smtClean="0"/>
              <a:t> plus de suivis ! (surtout suivre plus de sites)</a:t>
            </a:r>
            <a:endParaRPr lang="fr-FR" b="1" dirty="0"/>
          </a:p>
        </p:txBody>
      </p:sp>
    </p:spTree>
    <p:extLst>
      <p:ext uri="{BB962C8B-B14F-4D97-AF65-F5344CB8AC3E}">
        <p14:creationId xmlns="" xmlns:p14="http://schemas.microsoft.com/office/powerpoint/2010/main" val="33921653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B5AB4C-318F-47A0-9804-5AA4AE478E72}" type="slidenum">
              <a:rPr lang="fr-FR" smtClean="0"/>
              <a:pPr/>
              <a:t>24</a:t>
            </a:fld>
            <a:endParaRPr 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CEB87-8407-4511-BDC8-FF10C41D9497}" type="datetime1">
              <a:rPr lang="fr-FR" smtClean="0"/>
              <a:pPr/>
              <a:t>10/03/2023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71BA3-AE9D-4086-9A59-7BB4612A7C0C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16392-9C08-405D-852E-40A2FEF4CC18}" type="datetime1">
              <a:rPr lang="fr-FR" smtClean="0"/>
              <a:pPr/>
              <a:t>10/03/2023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71BA3-AE9D-4086-9A59-7BB4612A7C0C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53C28-8D36-4FE0-B9E0-B1033F9B476E}" type="datetime1">
              <a:rPr lang="fr-FR" smtClean="0"/>
              <a:pPr/>
              <a:t>10/03/2023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71BA3-AE9D-4086-9A59-7BB4612A7C0C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8F8B3-810C-4C3C-906B-758AC11F54B3}" type="datetime1">
              <a:rPr lang="fr-FR" smtClean="0"/>
              <a:pPr/>
              <a:t>10/03/2023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71BA3-AE9D-4086-9A59-7BB4612A7C0C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874F0-1294-4048-912E-073AB338614C}" type="datetime1">
              <a:rPr lang="fr-FR" smtClean="0"/>
              <a:pPr/>
              <a:t>10/03/2023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71BA3-AE9D-4086-9A59-7BB4612A7C0C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4507B-36C1-4995-B967-CE28D0A02A7D}" type="datetime1">
              <a:rPr lang="fr-FR" smtClean="0"/>
              <a:pPr/>
              <a:t>10/03/2023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71BA3-AE9D-4086-9A59-7BB4612A7C0C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75EDE-5F1D-45FA-9EBE-47B5BDE36450}" type="datetime1">
              <a:rPr lang="fr-FR" smtClean="0"/>
              <a:pPr/>
              <a:t>10/03/2023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71BA3-AE9D-4086-9A59-7BB4612A7C0C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561E5-F7B2-4E1B-907A-E6B5E47CDF61}" type="datetime1">
              <a:rPr lang="fr-FR" smtClean="0"/>
              <a:pPr/>
              <a:t>10/03/2023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71BA3-AE9D-4086-9A59-7BB4612A7C0C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06F05-4682-4BDC-B714-841ADE27C5CA}" type="datetime1">
              <a:rPr lang="fr-FR" smtClean="0"/>
              <a:pPr/>
              <a:t>10/03/2023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71BA3-AE9D-4086-9A59-7BB4612A7C0C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C85C5-4BA8-42EC-9B7F-1062307E9FC7}" type="datetime1">
              <a:rPr lang="fr-FR" smtClean="0"/>
              <a:pPr/>
              <a:t>10/03/2023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71BA3-AE9D-4086-9A59-7BB4612A7C0C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A0DCE-1033-45BF-A85B-3D5E6AC6B66E}" type="datetime1">
              <a:rPr lang="fr-FR" smtClean="0"/>
              <a:pPr/>
              <a:t>10/03/2023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71BA3-AE9D-4086-9A59-7BB4612A7C0C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4AE830-CBDB-4A40-87E0-5477B8A7508A}" type="datetime1">
              <a:rPr lang="fr-FR" smtClean="0"/>
              <a:pPr/>
              <a:t>10/03/2023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B71BA3-AE9D-4086-9A59-7BB4612A7C0C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3.jpeg"/><Relationship Id="rId7" Type="http://schemas.openxmlformats.org/officeDocument/2006/relationships/image" Target="../media/image6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4.jpeg"/><Relationship Id="rId9" Type="http://schemas.openxmlformats.org/officeDocument/2006/relationships/chart" Target="../charts/char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chart" Target="../charts/chart3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chart" Target="../charts/chart5.xml"/><Relationship Id="rId7" Type="http://schemas.openxmlformats.org/officeDocument/2006/relationships/image" Target="../media/image7.png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Relationship Id="rId9" Type="http://schemas.openxmlformats.org/officeDocument/2006/relationships/image" Target="../media/image4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4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4.jpeg"/><Relationship Id="rId7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60.jpeg"/><Relationship Id="rId5" Type="http://schemas.openxmlformats.org/officeDocument/2006/relationships/image" Target="../media/image6.png"/><Relationship Id="rId10" Type="http://schemas.openxmlformats.org/officeDocument/2006/relationships/image" Target="../media/image59.png"/><Relationship Id="rId4" Type="http://schemas.openxmlformats.org/officeDocument/2006/relationships/image" Target="../media/image5.png"/><Relationship Id="rId9" Type="http://schemas.openxmlformats.org/officeDocument/2006/relationships/image" Target="../media/image58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13" Type="http://schemas.openxmlformats.org/officeDocument/2006/relationships/image" Target="../media/image5.pn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12" Type="http://schemas.openxmlformats.org/officeDocument/2006/relationships/image" Target="../media/image4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11" Type="http://schemas.openxmlformats.org/officeDocument/2006/relationships/image" Target="../media/image17.jpeg"/><Relationship Id="rId5" Type="http://schemas.openxmlformats.org/officeDocument/2006/relationships/image" Target="../media/image11.jpeg"/><Relationship Id="rId15" Type="http://schemas.openxmlformats.org/officeDocument/2006/relationships/image" Target="../media/image7.png"/><Relationship Id="rId10" Type="http://schemas.openxmlformats.org/officeDocument/2006/relationships/image" Target="../media/image16.jpeg"/><Relationship Id="rId4" Type="http://schemas.openxmlformats.org/officeDocument/2006/relationships/image" Target="../media/image10.jpeg"/><Relationship Id="rId9" Type="http://schemas.openxmlformats.org/officeDocument/2006/relationships/image" Target="../media/image15.jpeg"/><Relationship Id="rId1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7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7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7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5.jpeg"/><Relationship Id="rId7" Type="http://schemas.openxmlformats.org/officeDocument/2006/relationships/image" Target="../media/image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Relationship Id="rId9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5072066" y="1628800"/>
            <a:ext cx="4150310" cy="2115666"/>
          </a:xfrm>
        </p:spPr>
        <p:txBody>
          <a:bodyPr>
            <a:noAutofit/>
          </a:bodyPr>
          <a:lstStyle/>
          <a:p>
            <a:r>
              <a:rPr lang="fr-FR" sz="3600" dirty="0" smtClean="0"/>
              <a:t>Suivi du gravelot à collier interrompu par le baguage</a:t>
            </a:r>
            <a:endParaRPr lang="fr-FR" sz="3600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5143504" y="4097168"/>
            <a:ext cx="4000496" cy="1126976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fr-FR" sz="3100" dirty="0" smtClean="0">
                <a:solidFill>
                  <a:schemeClr val="accent3">
                    <a:lumMod val="75000"/>
                  </a:schemeClr>
                </a:solidFill>
              </a:rPr>
              <a:t>James Jean Baptiste 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5B0C1-A11F-410A-BB2E-6B847B8F22B3}" type="slidenum">
              <a:rPr lang="fr-FR" smtClean="0"/>
              <a:pPr/>
              <a:t>1</a:t>
            </a:fld>
            <a:endParaRPr lang="fr-FR"/>
          </a:p>
        </p:txBody>
      </p:sp>
      <p:sp>
        <p:nvSpPr>
          <p:cNvPr id="7" name="Sous-titre 2"/>
          <p:cNvSpPr txBox="1">
            <a:spLocks/>
          </p:cNvSpPr>
          <p:nvPr/>
        </p:nvSpPr>
        <p:spPr>
          <a:xfrm>
            <a:off x="5500694" y="404664"/>
            <a:ext cx="3643306" cy="11269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AG du CRBPO – 11 mars 2023</a:t>
            </a:r>
          </a:p>
        </p:txBody>
      </p:sp>
      <p:pic>
        <p:nvPicPr>
          <p:cNvPr id="1026" name="Picture 2" descr="E:\BOULOT JAMES\LOGO\GONm-logotxt-color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86578" y="5286388"/>
            <a:ext cx="1268939" cy="1268380"/>
          </a:xfrm>
          <a:prstGeom prst="rect">
            <a:avLst/>
          </a:prstGeom>
          <a:noFill/>
        </p:spPr>
      </p:pic>
      <p:pic>
        <p:nvPicPr>
          <p:cNvPr id="4098" name="Picture 2" descr="F:\BOULOT JAMES\GRAVELOT A COLLIER\photo GCI gcibague\sin-título-5003 (3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5143504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Gonm\Desktop\fiche de vi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14480" y="0"/>
            <a:ext cx="5857916" cy="6740718"/>
          </a:xfrm>
          <a:prstGeom prst="rect">
            <a:avLst/>
          </a:prstGeom>
          <a:noFill/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71BA3-AE9D-4086-9A59-7BB4612A7C0C}" type="slidenum">
              <a:rPr lang="fr-FR" smtClean="0"/>
              <a:pPr/>
              <a:t>10</a:t>
            </a:fld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28596" y="142852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fr-FR" sz="3800" b="1" dirty="0" smtClean="0">
                <a:solidFill>
                  <a:schemeClr val="accent3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Résultats</a:t>
            </a:r>
            <a:br>
              <a:rPr lang="fr-FR" sz="3800" b="1" dirty="0" smtClean="0">
                <a:solidFill>
                  <a:schemeClr val="accent3">
                    <a:lumMod val="75000"/>
                  </a:schemeClr>
                </a:solidFill>
                <a:latin typeface="+mn-lt"/>
                <a:ea typeface="+mn-ea"/>
                <a:cs typeface="+mn-cs"/>
              </a:rPr>
            </a:br>
            <a:r>
              <a:rPr lang="fr-FR" sz="3800" b="1" dirty="0" smtClean="0">
                <a:solidFill>
                  <a:schemeClr val="accent3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1064 gravelots bagués en 13 ans</a:t>
            </a:r>
            <a:endParaRPr lang="fr-FR" sz="3800" b="1" dirty="0">
              <a:solidFill>
                <a:schemeClr val="accent3">
                  <a:lumMod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7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C575B0C1-A11F-410A-BB2E-6B847B8F22B3}" type="slidenum">
              <a:rPr lang="fr-FR" smtClean="0"/>
              <a:pPr/>
              <a:t>11</a:t>
            </a:fld>
            <a:endParaRPr lang="fr-FR"/>
          </a:p>
        </p:txBody>
      </p:sp>
      <p:pic>
        <p:nvPicPr>
          <p:cNvPr id="3074" name="Picture 2" descr="E:\BOULOT JAMES\GRAVELOT A COLLIER\photo GCI gcibague\gci_filtere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72132" y="4857760"/>
            <a:ext cx="1984351" cy="14882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5" name="Picture 3" descr="E:\BOULOT JAMES\GRAVELOT A COLLIER\photo GCI gcibague\gci2_filtere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868" y="4875620"/>
            <a:ext cx="1881201" cy="1410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6" name="Picture 4" descr="E:\BOULOT JAMES\GRAVELOT A COLLIER\photo GCI gcibague\_MG_8981-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00166" y="4929198"/>
            <a:ext cx="1955791" cy="13046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ZoneTexte 12"/>
          <p:cNvSpPr txBox="1"/>
          <p:nvPr/>
        </p:nvSpPr>
        <p:spPr>
          <a:xfrm>
            <a:off x="2357422" y="5000636"/>
            <a:ext cx="10001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>
                <a:latin typeface="Bodoni MT Black" pitchFamily="18" charset="0"/>
              </a:rPr>
              <a:t>63,2%</a:t>
            </a:r>
            <a:endParaRPr lang="fr-FR" sz="1600" b="1" dirty="0">
              <a:latin typeface="Bodoni MT Black" pitchFamily="18" charset="0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3714744" y="5000636"/>
            <a:ext cx="10001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>
                <a:latin typeface="Bodoni MT Black" pitchFamily="18" charset="0"/>
              </a:rPr>
              <a:t>22,0 %</a:t>
            </a:r>
            <a:endParaRPr lang="fr-FR" sz="1600" dirty="0">
              <a:latin typeface="Bodoni MT Black" pitchFamily="18" charset="0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5715008" y="5000636"/>
            <a:ext cx="8572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>
                <a:latin typeface="Bodoni MT Black" pitchFamily="18" charset="0"/>
              </a:rPr>
              <a:t>14,7%</a:t>
            </a:r>
            <a:endParaRPr lang="fr-FR" sz="1600" dirty="0">
              <a:latin typeface="Bodoni MT Black" pitchFamily="18" charset="0"/>
            </a:endParaRPr>
          </a:p>
        </p:txBody>
      </p:sp>
      <p:grpSp>
        <p:nvGrpSpPr>
          <p:cNvPr id="16" name="Groupe 15"/>
          <p:cNvGrpSpPr/>
          <p:nvPr/>
        </p:nvGrpSpPr>
        <p:grpSpPr>
          <a:xfrm>
            <a:off x="0" y="6215081"/>
            <a:ext cx="9144000" cy="642919"/>
            <a:chOff x="0" y="6215082"/>
            <a:chExt cx="9144000" cy="642919"/>
          </a:xfrm>
        </p:grpSpPr>
        <p:sp>
          <p:nvSpPr>
            <p:cNvPr id="17" name="Rectangle 16"/>
            <p:cNvSpPr/>
            <p:nvPr/>
          </p:nvSpPr>
          <p:spPr>
            <a:xfrm>
              <a:off x="0" y="6215082"/>
              <a:ext cx="9144000" cy="642918"/>
            </a:xfrm>
            <a:prstGeom prst="rect">
              <a:avLst/>
            </a:prstGeom>
            <a:gradFill>
              <a:gsLst>
                <a:gs pos="0">
                  <a:schemeClr val="accent3">
                    <a:lumMod val="75000"/>
                    <a:alpha val="52000"/>
                  </a:schemeClr>
                </a:gs>
                <a:gs pos="100000">
                  <a:srgbClr val="156B13"/>
                </a:gs>
              </a:gsLst>
              <a:path path="circle">
                <a:fillToRect l="100000" b="10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400" i="1" dirty="0" smtClean="0"/>
                <a:t>AG du CRBPO– 11 mars 2023- Paris</a:t>
              </a:r>
              <a:endParaRPr lang="fr-FR" i="1" dirty="0"/>
            </a:p>
          </p:txBody>
        </p:sp>
        <p:pic>
          <p:nvPicPr>
            <p:cNvPr id="18" name="Espace réservé du contenu 9" descr="logo_PRAGCI.jpg"/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0" y="6286520"/>
              <a:ext cx="602694" cy="571480"/>
            </a:xfrm>
            <a:prstGeom prst="rect">
              <a:avLst/>
            </a:prstGeom>
          </p:spPr>
        </p:pic>
        <p:pic>
          <p:nvPicPr>
            <p:cNvPr id="19" name="Picture 2" descr="E:\BOULOT JAMES\LOGO\CRBPO.bmp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8597809" y="6215083"/>
              <a:ext cx="546191" cy="642918"/>
            </a:xfrm>
            <a:prstGeom prst="rect">
              <a:avLst/>
            </a:prstGeom>
            <a:noFill/>
          </p:spPr>
        </p:pic>
        <p:pic>
          <p:nvPicPr>
            <p:cNvPr id="20" name="Picture 3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214414" y="6286496"/>
              <a:ext cx="571504" cy="5715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1" name="Picture 5" descr="F:\BOULOT JAMES\LOGO\GONm-logotxt-noir.pn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571472" y="6286749"/>
              <a:ext cx="571504" cy="571252"/>
            </a:xfrm>
            <a:prstGeom prst="rect">
              <a:avLst/>
            </a:prstGeom>
            <a:noFill/>
          </p:spPr>
        </p:pic>
      </p:grpSp>
      <p:graphicFrame>
        <p:nvGraphicFramePr>
          <p:cNvPr id="22" name="Graphique 21"/>
          <p:cNvGraphicFramePr/>
          <p:nvPr/>
        </p:nvGraphicFramePr>
        <p:xfrm>
          <a:off x="785786" y="1000108"/>
          <a:ext cx="7500990" cy="41434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</p:spTree>
    <p:extLst>
      <p:ext uri="{BB962C8B-B14F-4D97-AF65-F5344CB8AC3E}">
        <p14:creationId xmlns="" xmlns:p14="http://schemas.microsoft.com/office/powerpoint/2010/main" val="2770132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r>
              <a:rPr lang="fr-FR" sz="3800" b="1" dirty="0" smtClean="0">
                <a:solidFill>
                  <a:schemeClr val="accent3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Cartographie des oiseaux bagués</a:t>
            </a:r>
            <a:endParaRPr lang="fr-FR" sz="3800" b="1" dirty="0">
              <a:solidFill>
                <a:schemeClr val="accent3">
                  <a:lumMod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7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C575B0C1-A11F-410A-BB2E-6B847B8F22B3}" type="slidenum">
              <a:rPr lang="fr-FR" smtClean="0"/>
              <a:pPr/>
              <a:t>12</a:t>
            </a:fld>
            <a:endParaRPr lang="fr-FR"/>
          </a:p>
        </p:txBody>
      </p:sp>
      <p:pic>
        <p:nvPicPr>
          <p:cNvPr id="8" name="Image 7" descr="C:\Users\user\Desktop\Eva\Etudes-Projets\PRAGCI\2017-2019\RAPPORTS\2019\cartes SRA 2019\SRALIMI2019_Baguage_2007_2019.jpg"/>
          <p:cNvPicPr/>
          <p:nvPr/>
        </p:nvPicPr>
        <p:blipFill>
          <a:blip r:embed="rId2" cstate="print"/>
          <a:srcRect t="3837"/>
          <a:stretch>
            <a:fillRect/>
          </a:stretch>
        </p:blipFill>
        <p:spPr bwMode="auto">
          <a:xfrm>
            <a:off x="785786" y="928670"/>
            <a:ext cx="7500990" cy="52149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1" name="Groupe 10"/>
          <p:cNvGrpSpPr/>
          <p:nvPr/>
        </p:nvGrpSpPr>
        <p:grpSpPr>
          <a:xfrm>
            <a:off x="0" y="6215081"/>
            <a:ext cx="9144000" cy="642919"/>
            <a:chOff x="0" y="6215082"/>
            <a:chExt cx="9144000" cy="642919"/>
          </a:xfrm>
        </p:grpSpPr>
        <p:sp>
          <p:nvSpPr>
            <p:cNvPr id="12" name="Rectangle 11"/>
            <p:cNvSpPr/>
            <p:nvPr/>
          </p:nvSpPr>
          <p:spPr>
            <a:xfrm>
              <a:off x="0" y="6215082"/>
              <a:ext cx="9144000" cy="642918"/>
            </a:xfrm>
            <a:prstGeom prst="rect">
              <a:avLst/>
            </a:prstGeom>
            <a:gradFill>
              <a:gsLst>
                <a:gs pos="0">
                  <a:schemeClr val="accent3">
                    <a:lumMod val="75000"/>
                    <a:alpha val="52000"/>
                  </a:schemeClr>
                </a:gs>
                <a:gs pos="100000">
                  <a:srgbClr val="156B13"/>
                </a:gs>
              </a:gsLst>
              <a:path path="circle">
                <a:fillToRect l="100000" b="10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400" i="1" dirty="0" smtClean="0"/>
                <a:t>AG du CRBPO– 11 mars 2023- Paris</a:t>
              </a:r>
              <a:endParaRPr lang="fr-FR" i="1" dirty="0"/>
            </a:p>
          </p:txBody>
        </p:sp>
        <p:pic>
          <p:nvPicPr>
            <p:cNvPr id="13" name="Espace réservé du contenu 9" descr="logo_PRAGCI.jpg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0" y="6286520"/>
              <a:ext cx="602694" cy="571480"/>
            </a:xfrm>
            <a:prstGeom prst="rect">
              <a:avLst/>
            </a:prstGeom>
          </p:spPr>
        </p:pic>
        <p:pic>
          <p:nvPicPr>
            <p:cNvPr id="14" name="Picture 2" descr="E:\BOULOT JAMES\LOGO\CRBPO.bmp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8597809" y="6215083"/>
              <a:ext cx="546191" cy="642918"/>
            </a:xfrm>
            <a:prstGeom prst="rect">
              <a:avLst/>
            </a:prstGeom>
            <a:noFill/>
          </p:spPr>
        </p:pic>
        <p:pic>
          <p:nvPicPr>
            <p:cNvPr id="15" name="Picture 3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214414" y="6286496"/>
              <a:ext cx="571504" cy="5715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6" name="Picture 5" descr="F:\BOULOT JAMES\LOGO\GONm-logotxt-noir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71472" y="6286749"/>
              <a:ext cx="571504" cy="571252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="" xmlns:p14="http://schemas.microsoft.com/office/powerpoint/2010/main" val="1361309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28596" y="142852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fr-FR" sz="3800" b="1" dirty="0" smtClean="0">
                <a:solidFill>
                  <a:schemeClr val="accent3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Résultats</a:t>
            </a:r>
            <a:br>
              <a:rPr lang="fr-FR" sz="3800" b="1" dirty="0" smtClean="0">
                <a:solidFill>
                  <a:schemeClr val="accent3">
                    <a:lumMod val="75000"/>
                  </a:schemeClr>
                </a:solidFill>
                <a:latin typeface="+mn-lt"/>
                <a:ea typeface="+mn-ea"/>
                <a:cs typeface="+mn-cs"/>
              </a:rPr>
            </a:br>
            <a:r>
              <a:rPr lang="fr-FR" sz="3800" b="1" dirty="0" smtClean="0">
                <a:solidFill>
                  <a:schemeClr val="accent3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9 600 lectures en 13 ans pour 719 oiseaux</a:t>
            </a:r>
            <a:endParaRPr lang="fr-FR" sz="3800" b="1" dirty="0">
              <a:solidFill>
                <a:schemeClr val="accent3">
                  <a:lumMod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7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C575B0C1-A11F-410A-BB2E-6B847B8F22B3}" type="slidenum">
              <a:rPr lang="fr-FR" smtClean="0"/>
              <a:pPr/>
              <a:t>13</a:t>
            </a:fld>
            <a:endParaRPr lang="fr-FR"/>
          </a:p>
        </p:txBody>
      </p:sp>
      <p:graphicFrame>
        <p:nvGraphicFramePr>
          <p:cNvPr id="12" name="Espace réservé du contenu 11"/>
          <p:cNvGraphicFramePr>
            <a:graphicFrameLocks noGrp="1"/>
          </p:cNvGraphicFramePr>
          <p:nvPr>
            <p:ph idx="1"/>
          </p:nvPr>
        </p:nvGraphicFramePr>
        <p:xfrm>
          <a:off x="142844" y="1071546"/>
          <a:ext cx="8715404" cy="48403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="" xmlns:p14="http://schemas.microsoft.com/office/powerpoint/2010/main" val="2409505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43975"/>
          </a:xfrm>
        </p:spPr>
        <p:txBody>
          <a:bodyPr>
            <a:normAutofit fontScale="90000"/>
          </a:bodyPr>
          <a:lstStyle/>
          <a:p>
            <a:r>
              <a:rPr lang="fr-FR" sz="3800" b="1" dirty="0" smtClean="0">
                <a:solidFill>
                  <a:schemeClr val="accent3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Cartographie des contrôles - total</a:t>
            </a:r>
            <a:endParaRPr lang="fr-FR" sz="3800" b="1" dirty="0">
              <a:solidFill>
                <a:schemeClr val="accent3">
                  <a:lumMod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452320" y="5805264"/>
            <a:ext cx="360040" cy="320899"/>
          </a:xfrm>
        </p:spPr>
        <p:txBody>
          <a:bodyPr>
            <a:normAutofit fontScale="25000" lnSpcReduction="20000"/>
          </a:bodyPr>
          <a:lstStyle/>
          <a:p>
            <a:pPr algn="just"/>
            <a:r>
              <a:rPr lang="fr-FR" sz="2000" i="1" dirty="0" smtClean="0"/>
              <a:t>Cartes </a:t>
            </a:r>
            <a:r>
              <a:rPr lang="fr-FR" sz="2000" i="1" dirty="0" err="1" smtClean="0"/>
              <a:t>Vot</a:t>
            </a:r>
            <a:endParaRPr lang="fr-FR" sz="2000" i="1" dirty="0" smtClean="0"/>
          </a:p>
        </p:txBody>
      </p:sp>
      <p:sp>
        <p:nvSpPr>
          <p:cNvPr id="7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C575B0C1-A11F-410A-BB2E-6B847B8F22B3}" type="slidenum">
              <a:rPr lang="fr-FR" smtClean="0"/>
              <a:pPr/>
              <a:t>14</a:t>
            </a:fld>
            <a:endParaRPr lang="fr-FR"/>
          </a:p>
        </p:txBody>
      </p:sp>
      <p:pic>
        <p:nvPicPr>
          <p:cNvPr id="8" name="Image 7" descr="C:\Users\user\Desktop\Eva\Etudes-Projets\PRAGCI\2017-2019\RAPPORTS\2019\cartes SRA 2019\SRALIMI2019_controle_2007_2019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785794"/>
            <a:ext cx="8215337" cy="5214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1" name="Groupe 10"/>
          <p:cNvGrpSpPr/>
          <p:nvPr/>
        </p:nvGrpSpPr>
        <p:grpSpPr>
          <a:xfrm>
            <a:off x="0" y="6215081"/>
            <a:ext cx="9144000" cy="642919"/>
            <a:chOff x="0" y="6215082"/>
            <a:chExt cx="9144000" cy="642919"/>
          </a:xfrm>
        </p:grpSpPr>
        <p:sp>
          <p:nvSpPr>
            <p:cNvPr id="12" name="Rectangle 11"/>
            <p:cNvSpPr/>
            <p:nvPr/>
          </p:nvSpPr>
          <p:spPr>
            <a:xfrm>
              <a:off x="0" y="6215082"/>
              <a:ext cx="9144000" cy="642918"/>
            </a:xfrm>
            <a:prstGeom prst="rect">
              <a:avLst/>
            </a:prstGeom>
            <a:gradFill>
              <a:gsLst>
                <a:gs pos="0">
                  <a:schemeClr val="accent3">
                    <a:lumMod val="75000"/>
                    <a:alpha val="52000"/>
                  </a:schemeClr>
                </a:gs>
                <a:gs pos="100000">
                  <a:srgbClr val="156B13"/>
                </a:gs>
              </a:gsLst>
              <a:path path="circle">
                <a:fillToRect l="100000" b="10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400" i="1" dirty="0" smtClean="0"/>
                <a:t>AG du CRBPO– 11 mars 2023- Paris</a:t>
              </a:r>
              <a:endParaRPr lang="fr-FR" i="1" dirty="0"/>
            </a:p>
          </p:txBody>
        </p:sp>
        <p:pic>
          <p:nvPicPr>
            <p:cNvPr id="13" name="Espace réservé du contenu 9" descr="logo_PRAGCI.jpg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0" y="6286520"/>
              <a:ext cx="602694" cy="571480"/>
            </a:xfrm>
            <a:prstGeom prst="rect">
              <a:avLst/>
            </a:prstGeom>
          </p:spPr>
        </p:pic>
        <p:pic>
          <p:nvPicPr>
            <p:cNvPr id="14" name="Picture 2" descr="E:\BOULOT JAMES\LOGO\CRBPO.bmp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8597809" y="6215083"/>
              <a:ext cx="546191" cy="642918"/>
            </a:xfrm>
            <a:prstGeom prst="rect">
              <a:avLst/>
            </a:prstGeom>
            <a:noFill/>
          </p:spPr>
        </p:pic>
        <p:pic>
          <p:nvPicPr>
            <p:cNvPr id="15" name="Picture 3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214414" y="6286496"/>
              <a:ext cx="571504" cy="5715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6" name="Picture 5" descr="F:\BOULOT JAMES\LOGO\GONm-logotxt-noir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71472" y="6286749"/>
              <a:ext cx="571504" cy="571252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="" xmlns:p14="http://schemas.microsoft.com/office/powerpoint/2010/main" val="1392792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r>
              <a:rPr lang="fr-FR" sz="3800" b="1" dirty="0" smtClean="0">
                <a:solidFill>
                  <a:schemeClr val="accent3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Devenir des poussins à (au moins) n+1</a:t>
            </a:r>
            <a:endParaRPr lang="fr-FR" sz="3800" b="1" dirty="0">
              <a:solidFill>
                <a:schemeClr val="accent3">
                  <a:lumMod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187625" y="980729"/>
            <a:ext cx="6840760" cy="4896544"/>
          </a:xfrm>
        </p:spPr>
        <p:txBody>
          <a:bodyPr>
            <a:normAutofit/>
          </a:bodyPr>
          <a:lstStyle/>
          <a:p>
            <a:pPr algn="just"/>
            <a:r>
              <a:rPr lang="fr-FR" i="1" dirty="0" smtClean="0"/>
              <a:t>675 poussins bagués </a:t>
            </a:r>
            <a:r>
              <a:rPr lang="fr-FR" sz="2000" i="1" dirty="0" smtClean="0"/>
              <a:t>(200 en Mt)</a:t>
            </a:r>
          </a:p>
          <a:p>
            <a:pPr lvl="1" algn="just"/>
            <a:r>
              <a:rPr lang="fr-FR" sz="1600" i="1" dirty="0" smtClean="0"/>
              <a:t>352 revus volants (52,1%)</a:t>
            </a:r>
          </a:p>
          <a:p>
            <a:pPr lvl="1" algn="just"/>
            <a:r>
              <a:rPr lang="fr-FR" sz="1600" i="1" dirty="0" smtClean="0"/>
              <a:t>236 contrôlés à au moins n+1 (35% / 67%)</a:t>
            </a:r>
          </a:p>
          <a:p>
            <a:pPr marL="114300" indent="0">
              <a:buNone/>
            </a:pPr>
            <a:endParaRPr lang="fr-FR" sz="1600" i="1" dirty="0" smtClean="0"/>
          </a:p>
          <a:p>
            <a:pPr marL="114300" indent="0">
              <a:buNone/>
            </a:pPr>
            <a:r>
              <a:rPr lang="fr-FR" sz="1600" i="1" dirty="0"/>
              <a:t>	</a:t>
            </a:r>
            <a:endParaRPr lang="fr-FR" sz="1600" i="1" dirty="0" smtClean="0"/>
          </a:p>
          <a:p>
            <a:pPr lvl="3" algn="just"/>
            <a:endParaRPr lang="fr-FR" sz="800" i="1" dirty="0" smtClean="0"/>
          </a:p>
        </p:txBody>
      </p:sp>
      <p:sp>
        <p:nvSpPr>
          <p:cNvPr id="7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C575B0C1-A11F-410A-BB2E-6B847B8F22B3}" type="slidenum">
              <a:rPr lang="fr-FR" smtClean="0"/>
              <a:pPr/>
              <a:t>15</a:t>
            </a:fld>
            <a:endParaRPr lang="fr-FR"/>
          </a:p>
        </p:txBody>
      </p:sp>
      <p:grpSp>
        <p:nvGrpSpPr>
          <p:cNvPr id="12" name="Groupe 11"/>
          <p:cNvGrpSpPr/>
          <p:nvPr/>
        </p:nvGrpSpPr>
        <p:grpSpPr>
          <a:xfrm>
            <a:off x="0" y="6215081"/>
            <a:ext cx="9144000" cy="642919"/>
            <a:chOff x="0" y="6215082"/>
            <a:chExt cx="9144000" cy="642919"/>
          </a:xfrm>
        </p:grpSpPr>
        <p:sp>
          <p:nvSpPr>
            <p:cNvPr id="13" name="Rectangle 12"/>
            <p:cNvSpPr/>
            <p:nvPr/>
          </p:nvSpPr>
          <p:spPr>
            <a:xfrm>
              <a:off x="0" y="6215082"/>
              <a:ext cx="9144000" cy="642918"/>
            </a:xfrm>
            <a:prstGeom prst="rect">
              <a:avLst/>
            </a:prstGeom>
            <a:gradFill>
              <a:gsLst>
                <a:gs pos="0">
                  <a:schemeClr val="accent3">
                    <a:lumMod val="75000"/>
                    <a:alpha val="52000"/>
                  </a:schemeClr>
                </a:gs>
                <a:gs pos="100000">
                  <a:srgbClr val="156B13"/>
                </a:gs>
              </a:gsLst>
              <a:path path="circle">
                <a:fillToRect l="100000" b="10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400" i="1" dirty="0" smtClean="0"/>
                <a:t>AG du CRBPO– 11 mars 2023- Paris</a:t>
              </a:r>
              <a:endParaRPr lang="fr-FR" i="1" dirty="0"/>
            </a:p>
          </p:txBody>
        </p:sp>
        <p:pic>
          <p:nvPicPr>
            <p:cNvPr id="14" name="Espace réservé du contenu 9" descr="logo_PRAGCI.jpg"/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0" y="6286520"/>
              <a:ext cx="602694" cy="571480"/>
            </a:xfrm>
            <a:prstGeom prst="rect">
              <a:avLst/>
            </a:prstGeom>
          </p:spPr>
        </p:pic>
        <p:pic>
          <p:nvPicPr>
            <p:cNvPr id="15" name="Picture 2" descr="E:\BOULOT JAMES\LOGO\CRBPO.bmp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8597809" y="6215083"/>
              <a:ext cx="546191" cy="642918"/>
            </a:xfrm>
            <a:prstGeom prst="rect">
              <a:avLst/>
            </a:prstGeom>
            <a:noFill/>
          </p:spPr>
        </p:pic>
        <p:pic>
          <p:nvPicPr>
            <p:cNvPr id="16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214414" y="6286496"/>
              <a:ext cx="571504" cy="5715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7" name="Picture 5" descr="F:\BOULOT JAMES\LOGO\GONm-logotxt-noir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71472" y="6286749"/>
              <a:ext cx="571504" cy="571252"/>
            </a:xfrm>
            <a:prstGeom prst="rect">
              <a:avLst/>
            </a:prstGeom>
            <a:noFill/>
          </p:spPr>
        </p:pic>
      </p:grpSp>
      <p:pic>
        <p:nvPicPr>
          <p:cNvPr id="18" name="Picture 2" descr="C:\Sauvegarde\Documents and Settings\Propriétaire\Mes documents\Mes images\Photos gravelots\Nouveau dossier\_MG_766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72264" y="1071546"/>
            <a:ext cx="2285984" cy="15247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ZoneTexte 18"/>
          <p:cNvSpPr txBox="1"/>
          <p:nvPr/>
        </p:nvSpPr>
        <p:spPr>
          <a:xfrm>
            <a:off x="6286512" y="2643182"/>
            <a:ext cx="26431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 smtClean="0"/>
              <a:t>Age des PUL déterminé avec LT :</a:t>
            </a:r>
          </a:p>
          <a:p>
            <a:pPr algn="ctr"/>
            <a:r>
              <a:rPr lang="fr-FR" sz="1600" dirty="0" smtClean="0"/>
              <a:t>Age = 2,52LT – 48,341</a:t>
            </a:r>
            <a:endParaRPr lang="fr-FR" sz="1600" dirty="0"/>
          </a:p>
        </p:txBody>
      </p:sp>
      <p:graphicFrame>
        <p:nvGraphicFramePr>
          <p:cNvPr id="20" name="Graphique 19"/>
          <p:cNvGraphicFramePr/>
          <p:nvPr/>
        </p:nvGraphicFramePr>
        <p:xfrm>
          <a:off x="214282" y="2071678"/>
          <a:ext cx="6215106" cy="37862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="" xmlns:p14="http://schemas.microsoft.com/office/powerpoint/2010/main" val="357071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fr-FR" sz="3800" b="1" dirty="0" smtClean="0">
                <a:solidFill>
                  <a:schemeClr val="accent3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En parallèle le « Plan régional d’actions » sur le CHAALE</a:t>
            </a:r>
            <a:endParaRPr lang="fr-FR" sz="3800" b="1" dirty="0">
              <a:solidFill>
                <a:schemeClr val="accent3">
                  <a:lumMod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7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C575B0C1-A11F-410A-BB2E-6B847B8F22B3}" type="slidenum">
              <a:rPr lang="fr-FR" smtClean="0"/>
              <a:pPr/>
              <a:t>16</a:t>
            </a:fld>
            <a:endParaRPr lang="fr-FR"/>
          </a:p>
        </p:txBody>
      </p:sp>
      <p:graphicFrame>
        <p:nvGraphicFramePr>
          <p:cNvPr id="11" name="Graphique 10"/>
          <p:cNvGraphicFramePr/>
          <p:nvPr/>
        </p:nvGraphicFramePr>
        <p:xfrm>
          <a:off x="142844" y="1142984"/>
          <a:ext cx="5072098" cy="23574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3" name="Graphique 12"/>
          <p:cNvGraphicFramePr/>
          <p:nvPr/>
        </p:nvGraphicFramePr>
        <p:xfrm>
          <a:off x="0" y="3429000"/>
          <a:ext cx="5244066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4" name="ZoneTexte 13"/>
          <p:cNvSpPr txBox="1"/>
          <p:nvPr/>
        </p:nvSpPr>
        <p:spPr>
          <a:xfrm>
            <a:off x="5000628" y="1142984"/>
            <a:ext cx="37862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Nombre de couples en Normandie</a:t>
            </a:r>
            <a:endParaRPr lang="fr-FR" dirty="0"/>
          </a:p>
        </p:txBody>
      </p:sp>
      <p:sp>
        <p:nvSpPr>
          <p:cNvPr id="16" name="ZoneTexte 15"/>
          <p:cNvSpPr txBox="1"/>
          <p:nvPr/>
        </p:nvSpPr>
        <p:spPr>
          <a:xfrm>
            <a:off x="5000628" y="3500438"/>
            <a:ext cx="37862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Devenir des couvées depuis 2010</a:t>
            </a:r>
            <a:endParaRPr lang="fr-FR" dirty="0"/>
          </a:p>
        </p:txBody>
      </p:sp>
      <p:grpSp>
        <p:nvGrpSpPr>
          <p:cNvPr id="17" name="Groupe 16"/>
          <p:cNvGrpSpPr/>
          <p:nvPr/>
        </p:nvGrpSpPr>
        <p:grpSpPr>
          <a:xfrm>
            <a:off x="0" y="6215081"/>
            <a:ext cx="9144000" cy="642919"/>
            <a:chOff x="0" y="6215082"/>
            <a:chExt cx="9144000" cy="642919"/>
          </a:xfrm>
        </p:grpSpPr>
        <p:sp>
          <p:nvSpPr>
            <p:cNvPr id="18" name="Rectangle 17"/>
            <p:cNvSpPr/>
            <p:nvPr/>
          </p:nvSpPr>
          <p:spPr>
            <a:xfrm>
              <a:off x="0" y="6215082"/>
              <a:ext cx="9144000" cy="642918"/>
            </a:xfrm>
            <a:prstGeom prst="rect">
              <a:avLst/>
            </a:prstGeom>
            <a:gradFill>
              <a:gsLst>
                <a:gs pos="0">
                  <a:schemeClr val="accent3">
                    <a:lumMod val="75000"/>
                    <a:alpha val="52000"/>
                  </a:schemeClr>
                </a:gs>
                <a:gs pos="100000">
                  <a:srgbClr val="156B13"/>
                </a:gs>
              </a:gsLst>
              <a:path path="circle">
                <a:fillToRect l="100000" b="10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400" i="1" dirty="0" smtClean="0"/>
                <a:t>AG du CRBPO– 11 mars 2023- Paris</a:t>
              </a:r>
              <a:endParaRPr lang="fr-FR" i="1" dirty="0"/>
            </a:p>
          </p:txBody>
        </p:sp>
        <p:pic>
          <p:nvPicPr>
            <p:cNvPr id="19" name="Espace réservé du contenu 9" descr="logo_PRAGCI.jpg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0" y="6286520"/>
              <a:ext cx="602694" cy="571480"/>
            </a:xfrm>
            <a:prstGeom prst="rect">
              <a:avLst/>
            </a:prstGeom>
          </p:spPr>
        </p:pic>
        <p:pic>
          <p:nvPicPr>
            <p:cNvPr id="20" name="Picture 2" descr="E:\BOULOT JAMES\LOGO\CRBPO.bmp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8597809" y="6215083"/>
              <a:ext cx="546191" cy="642918"/>
            </a:xfrm>
            <a:prstGeom prst="rect">
              <a:avLst/>
            </a:prstGeom>
            <a:noFill/>
          </p:spPr>
        </p:pic>
        <p:pic>
          <p:nvPicPr>
            <p:cNvPr id="21" name="Picture 3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214414" y="6286496"/>
              <a:ext cx="571504" cy="5715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2" name="Picture 5" descr="F:\BOULOT JAMES\LOGO\GONm-logotxt-noir.pn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571472" y="6286749"/>
              <a:ext cx="571504" cy="571252"/>
            </a:xfrm>
            <a:prstGeom prst="rect">
              <a:avLst/>
            </a:prstGeom>
            <a:noFill/>
          </p:spPr>
        </p:pic>
      </p:grpSp>
      <p:pic>
        <p:nvPicPr>
          <p:cNvPr id="28" name="Picture 2" descr="CHAALE couple1"/>
          <p:cNvPicPr>
            <a:picLocks noChangeAspect="1" noChangeArrowheads="1"/>
          </p:cNvPicPr>
          <p:nvPr/>
        </p:nvPicPr>
        <p:blipFill>
          <a:blip r:embed="rId8" cstate="screen"/>
          <a:srcRect/>
          <a:stretch>
            <a:fillRect/>
          </a:stretch>
        </p:blipFill>
        <p:spPr bwMode="auto">
          <a:xfrm>
            <a:off x="5429256" y="1500174"/>
            <a:ext cx="2520950" cy="18129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529" name="Picture 1" descr="F:\BOULOT JAMES\GRAVELOT A COLLIER\GCI prédation\oeuf cassés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429256" y="3929066"/>
            <a:ext cx="2469450" cy="16461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357071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472" y="0"/>
            <a:ext cx="8229600" cy="1143000"/>
          </a:xfrm>
        </p:spPr>
        <p:txBody>
          <a:bodyPr/>
          <a:lstStyle/>
          <a:p>
            <a:r>
              <a:rPr lang="fr-FR" dirty="0" smtClean="0">
                <a:solidFill>
                  <a:schemeClr val="accent3">
                    <a:lumMod val="75000"/>
                  </a:schemeClr>
                </a:solidFill>
              </a:rPr>
              <a:t>Effet de la protection</a:t>
            </a:r>
            <a:endParaRPr lang="en-US" dirty="0">
              <a:solidFill>
                <a:schemeClr val="accent3">
                  <a:lumMod val="75000"/>
                </a:schemeClr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43528660"/>
              </p:ext>
            </p:extLst>
          </p:nvPr>
        </p:nvGraphicFramePr>
        <p:xfrm>
          <a:off x="428596" y="1500174"/>
          <a:ext cx="4663440" cy="18288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45920"/>
                <a:gridCol w="1508760"/>
                <a:gridCol w="1508760"/>
              </a:tblGrid>
              <a:tr h="4572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400" dirty="0">
                          <a:effectLst/>
                        </a:rPr>
                        <a:t>Protection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400" dirty="0">
                          <a:effectLst/>
                        </a:rPr>
                        <a:t>Taux de Succès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400" dirty="0">
                          <a:effectLst/>
                        </a:rPr>
                        <a:t>Productivité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/>
                </a:tc>
              </a:tr>
              <a:tr h="4572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400" dirty="0">
                          <a:effectLst/>
                        </a:rPr>
                        <a:t>Sans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400" dirty="0">
                          <a:effectLst/>
                        </a:rPr>
                        <a:t>19,7 % (4,8%)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400" dirty="0">
                          <a:effectLst/>
                        </a:rPr>
                        <a:t>0,47 (0,136)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/>
                </a:tc>
              </a:tr>
              <a:tr h="4572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400" dirty="0">
                          <a:effectLst/>
                        </a:rPr>
                        <a:t>Avec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400" dirty="0">
                          <a:effectLst/>
                        </a:rPr>
                        <a:t>30,4% (6,6%)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400" dirty="0">
                          <a:effectLst/>
                        </a:rPr>
                        <a:t>0,71 (0,142)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algn="ctr" defTabSz="3429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4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Effet protection</a:t>
                      </a:r>
                      <a:endParaRPr lang="en-US" sz="14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3338" marR="33338" marT="0" marB="0" anchor="b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6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+ 54%</a:t>
                      </a:r>
                      <a:endParaRPr lang="en-US" sz="16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3338" marR="33338" marT="0" marB="0" anchor="b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6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+ 51%</a:t>
                      </a:r>
                      <a:endParaRPr lang="en-US" sz="16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3338" marR="33338" marT="0" marB="0" anchor="b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571472" y="1071546"/>
            <a:ext cx="37732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 smtClean="0"/>
              <a:t>Toutes types de protection confondus</a:t>
            </a:r>
            <a:endParaRPr lang="en-US" b="1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046530290"/>
              </p:ext>
            </p:extLst>
          </p:nvPr>
        </p:nvGraphicFramePr>
        <p:xfrm>
          <a:off x="357158" y="3929066"/>
          <a:ext cx="4663440" cy="18288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45920"/>
                <a:gridCol w="1508760"/>
                <a:gridCol w="1508760"/>
              </a:tblGrid>
              <a:tr h="4572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400" dirty="0">
                          <a:effectLst/>
                        </a:rPr>
                        <a:t>Type de Protection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400" dirty="0">
                          <a:effectLst/>
                        </a:rPr>
                        <a:t>Taux de Succès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400" dirty="0">
                          <a:effectLst/>
                        </a:rPr>
                        <a:t>Productivité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/>
                </a:tc>
              </a:tr>
              <a:tr h="4572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400" dirty="0">
                          <a:effectLst/>
                        </a:rPr>
                        <a:t>Enclos naturel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400" dirty="0">
                          <a:effectLst/>
                        </a:rPr>
                        <a:t>26% (6,7%)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400" dirty="0">
                          <a:effectLst/>
                        </a:rPr>
                        <a:t>0,54 (0,172)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/>
                </a:tc>
              </a:tr>
              <a:tr h="4572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400" dirty="0">
                          <a:effectLst/>
                        </a:rPr>
                        <a:t>Enclos artificiel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400" dirty="0">
                          <a:effectLst/>
                        </a:rPr>
                        <a:t>30% (2,9%)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400" dirty="0">
                          <a:effectLst/>
                        </a:rPr>
                        <a:t>0,71 (0,071)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/>
                </a:tc>
              </a:tr>
              <a:tr h="4572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400" dirty="0" smtClean="0">
                          <a:effectLst/>
                        </a:rPr>
                        <a:t>ZPR (anticipatif)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400" dirty="0">
                          <a:effectLst/>
                        </a:rPr>
                        <a:t>32% (8,8%)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400" dirty="0">
                          <a:effectLst/>
                        </a:rPr>
                        <a:t>0,68 (0,213)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/>
                </a:tc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428596" y="3500438"/>
            <a:ext cx="23225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 smtClean="0"/>
              <a:t>Par type de protection</a:t>
            </a:r>
            <a:endParaRPr lang="en-US" b="1" dirty="0"/>
          </a:p>
        </p:txBody>
      </p:sp>
      <p:sp>
        <p:nvSpPr>
          <p:cNvPr id="10" name="Rectangle 9"/>
          <p:cNvSpPr/>
          <p:nvPr/>
        </p:nvSpPr>
        <p:spPr>
          <a:xfrm>
            <a:off x="5357818" y="2928934"/>
            <a:ext cx="309634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dirty="0" smtClean="0"/>
              <a:t>Effet fortement significatif (P &lt; 0,001)</a:t>
            </a:r>
            <a:endParaRPr lang="en-US" sz="1400" dirty="0"/>
          </a:p>
        </p:txBody>
      </p:sp>
      <p:sp>
        <p:nvSpPr>
          <p:cNvPr id="11" name="Rectangle 10"/>
          <p:cNvSpPr/>
          <p:nvPr/>
        </p:nvSpPr>
        <p:spPr>
          <a:xfrm>
            <a:off x="5643570" y="4857760"/>
            <a:ext cx="350043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dirty="0" smtClean="0"/>
              <a:t>Pas de différence  significative (P &gt; 0.35)</a:t>
            </a:r>
            <a:endParaRPr lang="en-US" sz="1400" dirty="0"/>
          </a:p>
        </p:txBody>
      </p:sp>
      <p:sp>
        <p:nvSpPr>
          <p:cNvPr id="12" name="Right Brace 11"/>
          <p:cNvSpPr/>
          <p:nvPr/>
        </p:nvSpPr>
        <p:spPr>
          <a:xfrm>
            <a:off x="5214942" y="4500570"/>
            <a:ext cx="228089" cy="1177490"/>
          </a:xfrm>
          <a:prstGeom prst="rightBrace">
            <a:avLst>
              <a:gd name="adj1" fmla="val 30257"/>
              <a:gd name="adj2" fmla="val 50000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e 12"/>
          <p:cNvGrpSpPr/>
          <p:nvPr/>
        </p:nvGrpSpPr>
        <p:grpSpPr>
          <a:xfrm>
            <a:off x="0" y="6215081"/>
            <a:ext cx="9144000" cy="642919"/>
            <a:chOff x="0" y="6215082"/>
            <a:chExt cx="9144000" cy="642919"/>
          </a:xfrm>
        </p:grpSpPr>
        <p:sp>
          <p:nvSpPr>
            <p:cNvPr id="14" name="Rectangle 13"/>
            <p:cNvSpPr/>
            <p:nvPr/>
          </p:nvSpPr>
          <p:spPr>
            <a:xfrm>
              <a:off x="0" y="6215082"/>
              <a:ext cx="9144000" cy="642918"/>
            </a:xfrm>
            <a:prstGeom prst="rect">
              <a:avLst/>
            </a:prstGeom>
            <a:gradFill>
              <a:gsLst>
                <a:gs pos="0">
                  <a:schemeClr val="accent3">
                    <a:lumMod val="75000"/>
                    <a:alpha val="52000"/>
                  </a:schemeClr>
                </a:gs>
                <a:gs pos="100000">
                  <a:srgbClr val="156B13"/>
                </a:gs>
              </a:gsLst>
              <a:path path="circle">
                <a:fillToRect l="100000" b="10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400" i="1" dirty="0" smtClean="0"/>
                <a:t>AG du CRBPO– 11 mars 2023- Paris</a:t>
              </a:r>
              <a:endParaRPr lang="fr-FR" i="1" dirty="0"/>
            </a:p>
          </p:txBody>
        </p:sp>
        <p:pic>
          <p:nvPicPr>
            <p:cNvPr id="15" name="Espace réservé du contenu 9" descr="logo_PRAGCI.jpg"/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0" y="6286520"/>
              <a:ext cx="602694" cy="571480"/>
            </a:xfrm>
            <a:prstGeom prst="rect">
              <a:avLst/>
            </a:prstGeom>
          </p:spPr>
        </p:pic>
        <p:pic>
          <p:nvPicPr>
            <p:cNvPr id="16" name="Picture 2" descr="E:\BOULOT JAMES\LOGO\CRBPO.bmp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8597809" y="6215083"/>
              <a:ext cx="546191" cy="642918"/>
            </a:xfrm>
            <a:prstGeom prst="rect">
              <a:avLst/>
            </a:prstGeom>
            <a:noFill/>
          </p:spPr>
        </p:pic>
        <p:pic>
          <p:nvPicPr>
            <p:cNvPr id="17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214414" y="6286496"/>
              <a:ext cx="571504" cy="5715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8" name="Picture 5" descr="F:\BOULOT JAMES\LOGO\GONm-logotxt-noir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71472" y="6286749"/>
              <a:ext cx="571504" cy="571252"/>
            </a:xfrm>
            <a:prstGeom prst="rect">
              <a:avLst/>
            </a:prstGeom>
            <a:noFill/>
          </p:spPr>
        </p:pic>
      </p:grpSp>
      <p:pic>
        <p:nvPicPr>
          <p:cNvPr id="3073" name="Picture 1" descr="C:\Users\Gonm\Desktop\20220509_15363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5400000">
            <a:off x="6861997" y="638961"/>
            <a:ext cx="2920964" cy="16430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ZoneTexte 18"/>
          <p:cNvSpPr txBox="1"/>
          <p:nvPr/>
        </p:nvSpPr>
        <p:spPr>
          <a:xfrm>
            <a:off x="5000628" y="785794"/>
            <a:ext cx="22145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/>
              <a:t>Source T. </a:t>
            </a:r>
            <a:r>
              <a:rPr lang="fr-FR" sz="1400" dirty="0" err="1" smtClean="0"/>
              <a:t>Chambert</a:t>
            </a:r>
            <a:r>
              <a:rPr lang="fr-FR" sz="1400" dirty="0" smtClean="0"/>
              <a:t> / Calao</a:t>
            </a:r>
            <a:endParaRPr lang="fr-FR" sz="1400" dirty="0"/>
          </a:p>
        </p:txBody>
      </p:sp>
      <p:sp>
        <p:nvSpPr>
          <p:cNvPr id="20" name="Espace réservé du numéro de diapositive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71BA3-AE9D-4086-9A59-7BB4612A7C0C}" type="slidenum">
              <a:rPr lang="fr-FR" smtClean="0"/>
              <a:pPr/>
              <a:t>17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1604542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596" y="0"/>
            <a:ext cx="7715304" cy="1143000"/>
          </a:xfrm>
        </p:spPr>
        <p:txBody>
          <a:bodyPr/>
          <a:lstStyle/>
          <a:p>
            <a:r>
              <a:rPr lang="fr-FR" dirty="0" smtClean="0">
                <a:solidFill>
                  <a:schemeClr val="accent3">
                    <a:lumMod val="75000"/>
                  </a:schemeClr>
                </a:solidFill>
              </a:rPr>
              <a:t>Productivité moyenne*</a:t>
            </a:r>
            <a:endParaRPr lang="en-US" dirty="0">
              <a:solidFill>
                <a:schemeClr val="accent3">
                  <a:lumMod val="75000"/>
                </a:schemeClr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1583105912"/>
              </p:ext>
            </p:extLst>
          </p:nvPr>
        </p:nvGraphicFramePr>
        <p:xfrm>
          <a:off x="785786" y="3000372"/>
          <a:ext cx="7579517" cy="293268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88132"/>
                <a:gridCol w="565949"/>
                <a:gridCol w="565949"/>
                <a:gridCol w="487414"/>
                <a:gridCol w="521494"/>
                <a:gridCol w="688938"/>
                <a:gridCol w="768387"/>
                <a:gridCol w="435769"/>
                <a:gridCol w="493690"/>
                <a:gridCol w="635023"/>
                <a:gridCol w="614363"/>
                <a:gridCol w="448460"/>
                <a:gridCol w="565949"/>
              </a:tblGrid>
              <a:tr h="82296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dirty="0">
                          <a:effectLst/>
                        </a:rPr>
                        <a:t>Année</a:t>
                      </a:r>
                      <a:endParaRPr lang="en-US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 defTabSz="3429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Taux de succès des nids</a:t>
                      </a:r>
                      <a:endParaRPr lang="en-US" sz="13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3338" marR="33338" marT="0" marB="0" anchor="ctr"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 defTabSz="3429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Nb </a:t>
                      </a:r>
                      <a:r>
                        <a:rPr lang="fr-FR" sz="13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d'œufs </a:t>
                      </a:r>
                      <a:r>
                        <a:rPr lang="fr-FR" sz="13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/>
                      </a:r>
                      <a:br>
                        <a:rPr lang="fr-FR" sz="13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fr-FR" sz="13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par </a:t>
                      </a:r>
                      <a:r>
                        <a:rPr lang="fr-FR" sz="13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nid</a:t>
                      </a:r>
                      <a:endParaRPr lang="en-US" sz="13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3338" marR="33338" marT="0" marB="0" anchor="ctr"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 defTabSz="3429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Nb </a:t>
                      </a:r>
                      <a:r>
                        <a:rPr lang="fr-FR" sz="13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 </a:t>
                      </a:r>
                      <a:r>
                        <a:rPr lang="fr-FR" sz="13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/>
                      </a:r>
                      <a:br>
                        <a:rPr lang="fr-FR" sz="13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fr-FR" sz="13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poussins </a:t>
                      </a:r>
                      <a:r>
                        <a:rPr lang="fr-FR" sz="13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à l’éclosion </a:t>
                      </a:r>
                      <a:r>
                        <a:rPr lang="fr-FR" sz="13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/>
                      </a:r>
                      <a:br>
                        <a:rPr lang="fr-FR" sz="13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fr-FR" sz="13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par </a:t>
                      </a:r>
                      <a:r>
                        <a:rPr lang="fr-FR" sz="13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nid</a:t>
                      </a:r>
                      <a:endParaRPr lang="en-US" sz="13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3338" marR="33338" marT="0" marB="0" anchor="ctr"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 defTabSz="3429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Taux d'éclosion</a:t>
                      </a:r>
                      <a:endParaRPr lang="en-US" sz="13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3338" marR="33338" marT="0" marB="0" anchor="ctr"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 defTabSz="3429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Nb </a:t>
                      </a:r>
                      <a:r>
                        <a:rPr lang="fr-FR" sz="13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 </a:t>
                      </a:r>
                      <a:r>
                        <a:rPr lang="fr-FR" sz="13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/>
                      </a:r>
                      <a:br>
                        <a:rPr lang="fr-FR" sz="13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fr-FR" sz="13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poussins </a:t>
                      </a:r>
                      <a:r>
                        <a:rPr lang="fr-FR" sz="13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à l’envol </a:t>
                      </a:r>
                      <a:r>
                        <a:rPr lang="fr-FR" sz="13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/>
                      </a:r>
                      <a:br>
                        <a:rPr lang="fr-FR" sz="13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fr-FR" sz="13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par </a:t>
                      </a:r>
                      <a:r>
                        <a:rPr lang="fr-FR" sz="13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nid</a:t>
                      </a:r>
                      <a:endParaRPr lang="en-US" sz="13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3338" marR="33338" marT="0" marB="0" anchor="ctr"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 defTabSz="3429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Taux d'envol</a:t>
                      </a:r>
                      <a:endParaRPr lang="en-US" sz="13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3338" marR="33338" marT="0" marB="0" anchor="ctr"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4747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dirty="0">
                          <a:effectLst/>
                        </a:rPr>
                        <a:t>2014</a:t>
                      </a:r>
                      <a:endParaRPr lang="en-US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>
                    <a:lnR w="12700" cmpd="sng">
                      <a:noFill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dirty="0">
                          <a:effectLst/>
                        </a:rPr>
                        <a:t>29%</a:t>
                      </a:r>
                      <a:endParaRPr lang="en-US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dirty="0">
                          <a:effectLst/>
                        </a:rPr>
                        <a:t>(4%)</a:t>
                      </a:r>
                      <a:endParaRPr lang="en-US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dirty="0">
                          <a:effectLst/>
                        </a:rPr>
                        <a:t>2,79</a:t>
                      </a:r>
                      <a:endParaRPr lang="en-US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dirty="0">
                          <a:effectLst/>
                        </a:rPr>
                        <a:t>(0,05)</a:t>
                      </a:r>
                      <a:endParaRPr lang="en-US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dirty="0">
                          <a:effectLst/>
                        </a:rPr>
                        <a:t>0,64</a:t>
                      </a:r>
                      <a:endParaRPr lang="en-US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dirty="0">
                          <a:effectLst/>
                        </a:rPr>
                        <a:t>(0,08)</a:t>
                      </a:r>
                      <a:endParaRPr lang="en-US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dirty="0">
                          <a:effectLst/>
                        </a:rPr>
                        <a:t>23%</a:t>
                      </a:r>
                      <a:endParaRPr lang="en-US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effectLst/>
                        </a:rPr>
                        <a:t>(2%)</a:t>
                      </a:r>
                      <a:endParaRPr lang="en-US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dirty="0">
                          <a:effectLst/>
                        </a:rPr>
                        <a:t>0,35</a:t>
                      </a:r>
                      <a:endParaRPr lang="en-US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effectLst/>
                        </a:rPr>
                        <a:t>(0,06)</a:t>
                      </a:r>
                      <a:endParaRPr lang="en-US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effectLst/>
                        </a:rPr>
                        <a:t>56%</a:t>
                      </a:r>
                      <a:endParaRPr lang="en-US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effectLst/>
                        </a:rPr>
                        <a:t>(5%)</a:t>
                      </a:r>
                      <a:endParaRPr lang="en-US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4747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dirty="0">
                          <a:effectLst/>
                        </a:rPr>
                        <a:t>2015</a:t>
                      </a:r>
                      <a:endParaRPr lang="en-US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>
                    <a:lnR w="12700" cmpd="sng">
                      <a:noFill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dirty="0">
                          <a:effectLst/>
                        </a:rPr>
                        <a:t>15%</a:t>
                      </a:r>
                      <a:endParaRPr lang="en-US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dirty="0">
                          <a:effectLst/>
                        </a:rPr>
                        <a:t>(2%)</a:t>
                      </a:r>
                      <a:endParaRPr lang="en-US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dirty="0">
                          <a:effectLst/>
                        </a:rPr>
                        <a:t>2,69</a:t>
                      </a:r>
                      <a:endParaRPr lang="en-US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dirty="0">
                          <a:effectLst/>
                        </a:rPr>
                        <a:t>(0,04)</a:t>
                      </a:r>
                      <a:endParaRPr lang="en-US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dirty="0">
                          <a:effectLst/>
                        </a:rPr>
                        <a:t>0,31</a:t>
                      </a:r>
                      <a:endParaRPr lang="en-US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dirty="0">
                          <a:effectLst/>
                        </a:rPr>
                        <a:t>(0,06)</a:t>
                      </a:r>
                      <a:endParaRPr lang="en-US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dirty="0">
                          <a:effectLst/>
                        </a:rPr>
                        <a:t>12%</a:t>
                      </a:r>
                      <a:endParaRPr lang="en-US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dirty="0">
                          <a:effectLst/>
                        </a:rPr>
                        <a:t>(1%)</a:t>
                      </a:r>
                      <a:endParaRPr lang="en-US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effectLst/>
                        </a:rPr>
                        <a:t>0,11</a:t>
                      </a:r>
                      <a:endParaRPr lang="en-US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dirty="0">
                          <a:effectLst/>
                        </a:rPr>
                        <a:t>(0,05)</a:t>
                      </a:r>
                      <a:endParaRPr lang="en-US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effectLst/>
                        </a:rPr>
                        <a:t>68%</a:t>
                      </a:r>
                      <a:endParaRPr lang="en-US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effectLst/>
                        </a:rPr>
                        <a:t>(2%)</a:t>
                      </a:r>
                      <a:endParaRPr lang="en-US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4747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dirty="0">
                          <a:effectLst/>
                        </a:rPr>
                        <a:t>2016</a:t>
                      </a:r>
                      <a:endParaRPr lang="en-US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>
                    <a:lnR w="12700" cmpd="sng">
                      <a:noFill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effectLst/>
                        </a:rPr>
                        <a:t>20%</a:t>
                      </a:r>
                      <a:endParaRPr lang="en-US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dirty="0">
                          <a:effectLst/>
                        </a:rPr>
                        <a:t>(3%)</a:t>
                      </a:r>
                      <a:endParaRPr lang="en-US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dirty="0">
                          <a:effectLst/>
                        </a:rPr>
                        <a:t>2,65</a:t>
                      </a:r>
                      <a:endParaRPr lang="en-US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dirty="0">
                          <a:effectLst/>
                        </a:rPr>
                        <a:t>(0,05)</a:t>
                      </a:r>
                      <a:endParaRPr lang="en-US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dirty="0">
                          <a:effectLst/>
                        </a:rPr>
                        <a:t>0,46</a:t>
                      </a:r>
                      <a:endParaRPr lang="en-US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dirty="0">
                          <a:effectLst/>
                        </a:rPr>
                        <a:t>(0,07)</a:t>
                      </a:r>
                      <a:endParaRPr lang="en-US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dirty="0">
                          <a:effectLst/>
                        </a:rPr>
                        <a:t>17%</a:t>
                      </a:r>
                      <a:endParaRPr lang="en-US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dirty="0">
                          <a:effectLst/>
                        </a:rPr>
                        <a:t>(2%)</a:t>
                      </a:r>
                      <a:endParaRPr lang="en-US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dirty="0">
                          <a:effectLst/>
                        </a:rPr>
                        <a:t>0,20</a:t>
                      </a:r>
                      <a:endParaRPr lang="en-US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dirty="0">
                          <a:effectLst/>
                        </a:rPr>
                        <a:t>(0,05)</a:t>
                      </a:r>
                      <a:endParaRPr lang="en-US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effectLst/>
                        </a:rPr>
                        <a:t>58%</a:t>
                      </a:r>
                      <a:endParaRPr lang="en-US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effectLst/>
                        </a:rPr>
                        <a:t>(3%)</a:t>
                      </a:r>
                      <a:endParaRPr lang="en-US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4747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dirty="0">
                          <a:effectLst/>
                        </a:rPr>
                        <a:t>2018</a:t>
                      </a:r>
                      <a:endParaRPr lang="en-US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>
                    <a:lnR w="12700" cmpd="sng">
                      <a:noFill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effectLst/>
                        </a:rPr>
                        <a:t>19%</a:t>
                      </a:r>
                      <a:endParaRPr lang="en-US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dirty="0">
                          <a:effectLst/>
                        </a:rPr>
                        <a:t>(3%)</a:t>
                      </a:r>
                      <a:endParaRPr lang="en-US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dirty="0">
                          <a:effectLst/>
                        </a:rPr>
                        <a:t>2,60</a:t>
                      </a:r>
                      <a:endParaRPr lang="en-US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dirty="0">
                          <a:effectLst/>
                        </a:rPr>
                        <a:t>(0,05)</a:t>
                      </a:r>
                      <a:endParaRPr lang="en-US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dirty="0">
                          <a:effectLst/>
                        </a:rPr>
                        <a:t>0,43</a:t>
                      </a:r>
                      <a:endParaRPr lang="en-US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dirty="0">
                          <a:effectLst/>
                        </a:rPr>
                        <a:t>(0,07)</a:t>
                      </a:r>
                      <a:endParaRPr lang="en-US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dirty="0">
                          <a:effectLst/>
                        </a:rPr>
                        <a:t>16%</a:t>
                      </a:r>
                      <a:endParaRPr lang="en-US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dirty="0">
                          <a:effectLst/>
                        </a:rPr>
                        <a:t>(2%)</a:t>
                      </a:r>
                      <a:endParaRPr lang="en-US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dirty="0">
                          <a:effectLst/>
                        </a:rPr>
                        <a:t>0,49</a:t>
                      </a:r>
                      <a:endParaRPr lang="en-US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dirty="0">
                          <a:effectLst/>
                        </a:rPr>
                        <a:t>(0,08)</a:t>
                      </a:r>
                      <a:endParaRPr lang="en-US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dirty="0">
                          <a:effectLst/>
                        </a:rPr>
                        <a:t>84%</a:t>
                      </a:r>
                      <a:endParaRPr lang="en-US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effectLst/>
                        </a:rPr>
                        <a:t>(3%)</a:t>
                      </a:r>
                      <a:endParaRPr lang="en-US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4747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dirty="0">
                          <a:effectLst/>
                        </a:rPr>
                        <a:t>2019</a:t>
                      </a:r>
                      <a:endParaRPr lang="en-US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>
                    <a:lnR w="12700" cmpd="sng">
                      <a:noFill/>
                    </a:lnR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dirty="0">
                          <a:effectLst/>
                        </a:rPr>
                        <a:t>27%</a:t>
                      </a:r>
                      <a:endParaRPr lang="en-US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dirty="0">
                          <a:effectLst/>
                        </a:rPr>
                        <a:t>(3%)</a:t>
                      </a:r>
                      <a:endParaRPr lang="en-US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dirty="0">
                          <a:effectLst/>
                        </a:rPr>
                        <a:t>2,73</a:t>
                      </a:r>
                      <a:endParaRPr lang="en-US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dirty="0">
                          <a:effectLst/>
                        </a:rPr>
                        <a:t>(0,04)</a:t>
                      </a:r>
                      <a:endParaRPr lang="en-US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dirty="0">
                          <a:effectLst/>
                        </a:rPr>
                        <a:t>0,61</a:t>
                      </a:r>
                      <a:endParaRPr lang="en-US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dirty="0">
                          <a:effectLst/>
                        </a:rPr>
                        <a:t>(0,06)</a:t>
                      </a:r>
                      <a:endParaRPr lang="en-US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dirty="0">
                          <a:effectLst/>
                        </a:rPr>
                        <a:t>22%</a:t>
                      </a:r>
                      <a:endParaRPr lang="en-US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dirty="0">
                          <a:effectLst/>
                        </a:rPr>
                        <a:t>(1%)</a:t>
                      </a:r>
                      <a:endParaRPr lang="en-US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dirty="0">
                          <a:effectLst/>
                        </a:rPr>
                        <a:t>0,43</a:t>
                      </a:r>
                      <a:endParaRPr lang="en-US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dirty="0">
                          <a:effectLst/>
                        </a:rPr>
                        <a:t>(0,04)</a:t>
                      </a:r>
                      <a:endParaRPr lang="en-US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dirty="0">
                          <a:effectLst/>
                        </a:rPr>
                        <a:t>73%</a:t>
                      </a:r>
                      <a:endParaRPr lang="en-US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dirty="0">
                          <a:effectLst/>
                        </a:rPr>
                        <a:t>(3%)</a:t>
                      </a:r>
                      <a:endParaRPr lang="en-US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4747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b="1" dirty="0">
                          <a:effectLst/>
                        </a:rPr>
                        <a:t>Global</a:t>
                      </a:r>
                      <a:endParaRPr lang="en-US" sz="13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b">
                    <a:lnR w="12700" cmpd="sng">
                      <a:noFill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400" b="1" dirty="0">
                          <a:effectLst/>
                        </a:rPr>
                        <a:t>22%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400" b="1" dirty="0">
                          <a:effectLst/>
                        </a:rPr>
                        <a:t>(1%)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400" b="1" dirty="0">
                          <a:effectLst/>
                        </a:rPr>
                        <a:t>2,69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400" b="1" dirty="0">
                          <a:effectLst/>
                        </a:rPr>
                        <a:t>(0,02)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400" b="1" dirty="0">
                          <a:effectLst/>
                        </a:rPr>
                        <a:t>0,49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400" b="1" dirty="0">
                          <a:effectLst/>
                        </a:rPr>
                        <a:t>(0,03)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400" b="1" dirty="0">
                          <a:effectLst/>
                        </a:rPr>
                        <a:t>18%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400" b="1" dirty="0">
                          <a:effectLst/>
                        </a:rPr>
                        <a:t>(1%)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400" b="1" dirty="0">
                          <a:effectLst/>
                        </a:rPr>
                        <a:t>0,30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400" b="1" dirty="0">
                          <a:effectLst/>
                        </a:rPr>
                        <a:t>(0,02)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400" b="1" dirty="0">
                          <a:effectLst/>
                        </a:rPr>
                        <a:t>67%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400" b="1" dirty="0">
                          <a:effectLst/>
                        </a:rPr>
                        <a:t>(3%)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pSp>
        <p:nvGrpSpPr>
          <p:cNvPr id="3" name="Group 9"/>
          <p:cNvGrpSpPr/>
          <p:nvPr/>
        </p:nvGrpSpPr>
        <p:grpSpPr>
          <a:xfrm>
            <a:off x="2300288" y="1438276"/>
            <a:ext cx="4411464" cy="1538883"/>
            <a:chOff x="2924175" y="1390650"/>
            <a:chExt cx="5881952" cy="1538883"/>
          </a:xfrm>
        </p:grpSpPr>
        <p:sp>
          <p:nvSpPr>
            <p:cNvPr id="5" name="TextBox 4"/>
            <p:cNvSpPr txBox="1"/>
            <p:nvPr/>
          </p:nvSpPr>
          <p:spPr>
            <a:xfrm>
              <a:off x="2924175" y="1390650"/>
              <a:ext cx="5314965" cy="15388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fr-FR" sz="1600" b="1" dirty="0" smtClean="0"/>
                <a:t>Par nid (1000 nids suivis sur 5 ans) : </a:t>
              </a:r>
            </a:p>
            <a:p>
              <a:pPr marL="285750" indent="-285750">
                <a:spcBef>
                  <a:spcPts val="1200"/>
                </a:spcBef>
                <a:buFont typeface="Wingdings" panose="05000000000000000000" pitchFamily="2" charset="2"/>
                <a:buChar char="§"/>
              </a:pPr>
              <a:r>
                <a:rPr lang="fr-FR" sz="1600" dirty="0" smtClean="0"/>
                <a:t>2,69 œufs </a:t>
              </a:r>
            </a:p>
            <a:p>
              <a:pPr marL="285750" indent="-285750">
                <a:spcBef>
                  <a:spcPts val="1200"/>
                </a:spcBef>
                <a:buFont typeface="Wingdings" panose="05000000000000000000" pitchFamily="2" charset="2"/>
                <a:buChar char="§"/>
              </a:pPr>
              <a:r>
                <a:rPr lang="fr-FR" sz="1600" dirty="0" smtClean="0"/>
                <a:t>0,49 poussin à l’éclosion</a:t>
              </a:r>
            </a:p>
            <a:p>
              <a:pPr marL="285750" indent="-285750">
                <a:spcBef>
                  <a:spcPts val="1200"/>
                </a:spcBef>
                <a:buFont typeface="Wingdings" panose="05000000000000000000" pitchFamily="2" charset="2"/>
                <a:buChar char="§"/>
              </a:pPr>
              <a:r>
                <a:rPr lang="fr-FR" sz="1600" dirty="0" smtClean="0"/>
                <a:t>0,30 </a:t>
              </a:r>
              <a:r>
                <a:rPr lang="fr-FR" sz="1600" dirty="0"/>
                <a:t>poussin à </a:t>
              </a:r>
              <a:r>
                <a:rPr lang="fr-FR" sz="1600" dirty="0" smtClean="0"/>
                <a:t>l’envol</a:t>
              </a:r>
              <a:endParaRPr lang="fr-FR" sz="1600" dirty="0"/>
            </a:p>
          </p:txBody>
        </p:sp>
        <p:sp>
          <p:nvSpPr>
            <p:cNvPr id="6" name="Curved Left Arrow 5"/>
            <p:cNvSpPr/>
            <p:nvPr/>
          </p:nvSpPr>
          <p:spPr>
            <a:xfrm>
              <a:off x="5715001" y="1895475"/>
              <a:ext cx="371474" cy="447676"/>
            </a:xfrm>
            <a:prstGeom prst="curvedLeftArrow">
              <a:avLst>
                <a:gd name="adj1" fmla="val 5828"/>
                <a:gd name="adj2" fmla="val 19570"/>
                <a:gd name="adj3" fmla="val 2500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" name="Curved Left Arrow 6"/>
            <p:cNvSpPr/>
            <p:nvPr/>
          </p:nvSpPr>
          <p:spPr>
            <a:xfrm>
              <a:off x="6003387" y="2398215"/>
              <a:ext cx="371474" cy="447676"/>
            </a:xfrm>
            <a:prstGeom prst="curvedLeftArrow">
              <a:avLst>
                <a:gd name="adj1" fmla="val 5828"/>
                <a:gd name="adj2" fmla="val 19570"/>
                <a:gd name="adj3" fmla="val 2500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6038720" y="1787444"/>
              <a:ext cx="2601567" cy="35580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342900">
                <a:lnSpc>
                  <a:spcPct val="107000"/>
                </a:lnSpc>
              </a:pPr>
              <a:r>
                <a:rPr lang="fr-FR" sz="1600" dirty="0"/>
                <a:t>Taux </a:t>
              </a:r>
              <a:r>
                <a:rPr lang="fr-FR" sz="1600" dirty="0" smtClean="0"/>
                <a:t>d'éclosion : 18%</a:t>
              </a:r>
              <a:endParaRPr lang="en-US" sz="1600" dirty="0"/>
            </a:p>
          </p:txBody>
        </p:sp>
        <p:sp>
          <p:nvSpPr>
            <p:cNvPr id="9" name="Rectangle 8"/>
            <p:cNvSpPr/>
            <p:nvPr/>
          </p:nvSpPr>
          <p:spPr>
            <a:xfrm>
              <a:off x="6520374" y="2522962"/>
              <a:ext cx="2285753" cy="35580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342900">
                <a:lnSpc>
                  <a:spcPct val="107000"/>
                </a:lnSpc>
              </a:pPr>
              <a:r>
                <a:rPr lang="fr-FR" sz="1600" dirty="0"/>
                <a:t>Taux </a:t>
              </a:r>
              <a:r>
                <a:rPr lang="fr-FR" sz="1600" dirty="0" smtClean="0"/>
                <a:t>d‘envol : 67%</a:t>
              </a:r>
              <a:endParaRPr lang="en-US" sz="1600" dirty="0"/>
            </a:p>
          </p:txBody>
        </p:sp>
      </p:grpSp>
      <p:sp>
        <p:nvSpPr>
          <p:cNvPr id="11" name="Rectangle 10"/>
          <p:cNvSpPr/>
          <p:nvPr/>
        </p:nvSpPr>
        <p:spPr>
          <a:xfrm>
            <a:off x="6885842" y="0"/>
            <a:ext cx="225815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dirty="0" smtClean="0"/>
              <a:t>*Estimation: régression linéaire généralisée (GLM)</a:t>
            </a:r>
            <a:endParaRPr lang="en-US" sz="1400" dirty="0"/>
          </a:p>
        </p:txBody>
      </p:sp>
      <p:grpSp>
        <p:nvGrpSpPr>
          <p:cNvPr id="12" name="Groupe 11"/>
          <p:cNvGrpSpPr/>
          <p:nvPr/>
        </p:nvGrpSpPr>
        <p:grpSpPr>
          <a:xfrm>
            <a:off x="0" y="6215081"/>
            <a:ext cx="9144000" cy="642919"/>
            <a:chOff x="0" y="6215082"/>
            <a:chExt cx="9144000" cy="642919"/>
          </a:xfrm>
        </p:grpSpPr>
        <p:sp>
          <p:nvSpPr>
            <p:cNvPr id="13" name="Rectangle 12"/>
            <p:cNvSpPr/>
            <p:nvPr/>
          </p:nvSpPr>
          <p:spPr>
            <a:xfrm>
              <a:off x="0" y="6215082"/>
              <a:ext cx="9144000" cy="642918"/>
            </a:xfrm>
            <a:prstGeom prst="rect">
              <a:avLst/>
            </a:prstGeom>
            <a:gradFill>
              <a:gsLst>
                <a:gs pos="0">
                  <a:schemeClr val="accent3">
                    <a:lumMod val="75000"/>
                    <a:alpha val="52000"/>
                  </a:schemeClr>
                </a:gs>
                <a:gs pos="100000">
                  <a:srgbClr val="156B13"/>
                </a:gs>
              </a:gsLst>
              <a:path path="circle">
                <a:fillToRect l="100000" b="10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400" i="1" dirty="0" smtClean="0"/>
                <a:t>AG du CRBPO– 11 mars 2023- Paris</a:t>
              </a:r>
              <a:endParaRPr lang="fr-FR" i="1" dirty="0"/>
            </a:p>
          </p:txBody>
        </p:sp>
        <p:pic>
          <p:nvPicPr>
            <p:cNvPr id="14" name="Espace réservé du contenu 9" descr="logo_PRAGCI.jpg"/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0" y="6286520"/>
              <a:ext cx="602694" cy="571480"/>
            </a:xfrm>
            <a:prstGeom prst="rect">
              <a:avLst/>
            </a:prstGeom>
          </p:spPr>
        </p:pic>
        <p:pic>
          <p:nvPicPr>
            <p:cNvPr id="15" name="Picture 2" descr="E:\BOULOT JAMES\LOGO\CRBPO.bmp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8597809" y="6215083"/>
              <a:ext cx="546191" cy="642918"/>
            </a:xfrm>
            <a:prstGeom prst="rect">
              <a:avLst/>
            </a:prstGeom>
            <a:noFill/>
          </p:spPr>
        </p:pic>
        <p:pic>
          <p:nvPicPr>
            <p:cNvPr id="16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214414" y="6286496"/>
              <a:ext cx="571504" cy="5715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7" name="Picture 5" descr="F:\BOULOT JAMES\LOGO\GONm-logotxt-noir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71472" y="6286749"/>
              <a:ext cx="571504" cy="571252"/>
            </a:xfrm>
            <a:prstGeom prst="rect">
              <a:avLst/>
            </a:prstGeom>
            <a:noFill/>
          </p:spPr>
        </p:pic>
      </p:grpSp>
      <p:sp>
        <p:nvSpPr>
          <p:cNvPr id="18" name="ZoneTexte 17"/>
          <p:cNvSpPr txBox="1"/>
          <p:nvPr/>
        </p:nvSpPr>
        <p:spPr>
          <a:xfrm>
            <a:off x="4643438" y="857232"/>
            <a:ext cx="22145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/>
              <a:t>Source T. </a:t>
            </a:r>
            <a:r>
              <a:rPr lang="fr-FR" sz="1400" dirty="0" err="1" smtClean="0"/>
              <a:t>Chambert</a:t>
            </a:r>
            <a:r>
              <a:rPr lang="fr-FR" sz="1400" dirty="0" smtClean="0"/>
              <a:t> / Calao</a:t>
            </a:r>
            <a:endParaRPr lang="fr-FR" sz="1400" dirty="0"/>
          </a:p>
        </p:txBody>
      </p:sp>
      <p:pic>
        <p:nvPicPr>
          <p:cNvPr id="2049" name="Picture 1" descr="F:\TRAVAIL CORONAVIRUS\SRA 2020 2021\Photo SRA\famille GCI W Duvernoy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79338" y="642918"/>
            <a:ext cx="2398531" cy="15986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ZoneTexte 18"/>
          <p:cNvSpPr txBox="1"/>
          <p:nvPr/>
        </p:nvSpPr>
        <p:spPr>
          <a:xfrm>
            <a:off x="8001024" y="2000240"/>
            <a:ext cx="107157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 smtClean="0">
                <a:solidFill>
                  <a:schemeClr val="bg1"/>
                </a:solidFill>
              </a:rPr>
              <a:t>Photo </a:t>
            </a:r>
            <a:r>
              <a:rPr lang="fr-FR" sz="800" dirty="0" err="1" smtClean="0">
                <a:solidFill>
                  <a:schemeClr val="bg1"/>
                </a:solidFill>
              </a:rPr>
              <a:t>W.Duvernoy</a:t>
            </a:r>
            <a:endParaRPr lang="fr-FR" sz="800" dirty="0">
              <a:solidFill>
                <a:schemeClr val="bg1"/>
              </a:solidFill>
            </a:endParaRPr>
          </a:p>
        </p:txBody>
      </p:sp>
      <p:pic>
        <p:nvPicPr>
          <p:cNvPr id="2050" name="Picture 2" descr="F:\BOULOT JAMES\GRAVELOT A COLLIER\Nid GCI\CHAALE pul1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42844" y="714356"/>
            <a:ext cx="2205162" cy="13573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Espace réservé du numéro de diapositive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71BA3-AE9D-4086-9A59-7BB4612A7C0C}" type="slidenum">
              <a:rPr lang="fr-FR" smtClean="0"/>
              <a:pPr/>
              <a:t>18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4287056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00034" y="0"/>
            <a:ext cx="8358246" cy="928670"/>
          </a:xfrm>
        </p:spPr>
        <p:txBody>
          <a:bodyPr/>
          <a:lstStyle/>
          <a:p>
            <a:r>
              <a:rPr lang="fr-FR" dirty="0" smtClean="0">
                <a:solidFill>
                  <a:schemeClr val="accent3">
                    <a:lumMod val="75000"/>
                  </a:schemeClr>
                </a:solidFill>
              </a:rPr>
              <a:t>Probabilités de survie, les </a:t>
            </a:r>
            <a:r>
              <a:rPr lang="fr-FR" dirty="0" err="1" smtClean="0">
                <a:solidFill>
                  <a:schemeClr val="accent3">
                    <a:lumMod val="75000"/>
                  </a:schemeClr>
                </a:solidFill>
              </a:rPr>
              <a:t>stats</a:t>
            </a:r>
            <a:r>
              <a:rPr lang="fr-FR" dirty="0" smtClean="0">
                <a:solidFill>
                  <a:schemeClr val="accent3">
                    <a:lumMod val="75000"/>
                  </a:schemeClr>
                </a:solidFill>
              </a:rPr>
              <a:t> !</a:t>
            </a:r>
            <a:endParaRPr lang="fr-FR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4" name="Picture 1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6692" b="11359"/>
          <a:stretch/>
        </p:blipFill>
        <p:spPr>
          <a:xfrm>
            <a:off x="285720" y="928670"/>
            <a:ext cx="1496363" cy="1076618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3500430" y="1000108"/>
            <a:ext cx="928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CMR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7072330" y="2143116"/>
            <a:ext cx="1285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MARK</a:t>
            </a:r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5929322" y="1643050"/>
            <a:ext cx="26432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population ouverte : CJS </a:t>
            </a:r>
            <a:endParaRPr lang="fr-FR" dirty="0"/>
          </a:p>
        </p:txBody>
      </p:sp>
      <p:sp>
        <p:nvSpPr>
          <p:cNvPr id="12" name="ZoneTexte 11"/>
          <p:cNvSpPr txBox="1"/>
          <p:nvPr/>
        </p:nvSpPr>
        <p:spPr>
          <a:xfrm>
            <a:off x="5000628" y="2786058"/>
            <a:ext cx="1285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21" name="ZoneTexte 20"/>
          <p:cNvSpPr txBox="1"/>
          <p:nvPr/>
        </p:nvSpPr>
        <p:spPr>
          <a:xfrm>
            <a:off x="2857488" y="3214686"/>
            <a:ext cx="33575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probabilités de survie annuelles ()</a:t>
            </a:r>
            <a:endParaRPr lang="fr-FR" dirty="0"/>
          </a:p>
        </p:txBody>
      </p:sp>
      <p:sp>
        <p:nvSpPr>
          <p:cNvPr id="25" name="ZoneTexte 24"/>
          <p:cNvSpPr txBox="1"/>
          <p:nvPr/>
        </p:nvSpPr>
        <p:spPr>
          <a:xfrm>
            <a:off x="3714744" y="2643182"/>
            <a:ext cx="3071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les probabilités de détection ()</a:t>
            </a:r>
            <a:endParaRPr lang="fr-FR" dirty="0"/>
          </a:p>
        </p:txBody>
      </p:sp>
      <p:sp>
        <p:nvSpPr>
          <p:cNvPr id="26" name="ZoneTexte 25"/>
          <p:cNvSpPr txBox="1"/>
          <p:nvPr/>
        </p:nvSpPr>
        <p:spPr>
          <a:xfrm>
            <a:off x="5500694" y="2143116"/>
            <a:ext cx="1428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modélisation</a:t>
            </a:r>
            <a:endParaRPr lang="fr-FR" dirty="0"/>
          </a:p>
        </p:txBody>
      </p:sp>
      <p:sp>
        <p:nvSpPr>
          <p:cNvPr id="8206" name="Rectangle 1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29" name="ZoneTexte 28"/>
          <p:cNvSpPr txBox="1"/>
          <p:nvPr/>
        </p:nvSpPr>
        <p:spPr>
          <a:xfrm>
            <a:off x="857224" y="2143116"/>
            <a:ext cx="23574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 smtClean="0"/>
              <a:t>émigration temporaire</a:t>
            </a:r>
            <a:endParaRPr lang="fr-FR" dirty="0"/>
          </a:p>
        </p:txBody>
      </p:sp>
      <p:sp>
        <p:nvSpPr>
          <p:cNvPr id="30" name="ZoneTexte 29"/>
          <p:cNvSpPr txBox="1"/>
          <p:nvPr/>
        </p:nvSpPr>
        <p:spPr>
          <a:xfrm>
            <a:off x="4286248" y="4143380"/>
            <a:ext cx="2857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d’</a:t>
            </a:r>
            <a:r>
              <a:rPr lang="fr-FR" i="1" dirty="0" smtClean="0"/>
              <a:t>émigration permanente</a:t>
            </a:r>
            <a:endParaRPr lang="fr-FR" dirty="0"/>
          </a:p>
        </p:txBody>
      </p:sp>
      <p:sp>
        <p:nvSpPr>
          <p:cNvPr id="31" name="ZoneTexte 30"/>
          <p:cNvSpPr txBox="1"/>
          <p:nvPr/>
        </p:nvSpPr>
        <p:spPr>
          <a:xfrm>
            <a:off x="2214546" y="2714620"/>
            <a:ext cx="1285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Covariables</a:t>
            </a:r>
            <a:endParaRPr lang="fr-FR" dirty="0"/>
          </a:p>
        </p:txBody>
      </p:sp>
      <p:sp>
        <p:nvSpPr>
          <p:cNvPr id="32" name="ZoneTexte 31"/>
          <p:cNvSpPr txBox="1"/>
          <p:nvPr/>
        </p:nvSpPr>
        <p:spPr>
          <a:xfrm>
            <a:off x="214282" y="3857628"/>
            <a:ext cx="3714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23 modèles différents ont été évalués</a:t>
            </a:r>
            <a:endParaRPr lang="fr-FR" dirty="0"/>
          </a:p>
        </p:txBody>
      </p:sp>
      <p:sp>
        <p:nvSpPr>
          <p:cNvPr id="33" name="ZoneTexte 32"/>
          <p:cNvSpPr txBox="1"/>
          <p:nvPr/>
        </p:nvSpPr>
        <p:spPr>
          <a:xfrm>
            <a:off x="4357686" y="1000108"/>
            <a:ext cx="44291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critère d’AIC (</a:t>
            </a:r>
            <a:r>
              <a:rPr lang="fr-FR" dirty="0" err="1" smtClean="0"/>
              <a:t>Akaike</a:t>
            </a:r>
            <a:r>
              <a:rPr lang="fr-FR" dirty="0" smtClean="0"/>
              <a:t> Information </a:t>
            </a:r>
            <a:r>
              <a:rPr lang="fr-FR" dirty="0" err="1" smtClean="0"/>
              <a:t>Criterion</a:t>
            </a:r>
            <a:r>
              <a:rPr lang="fr-FR" dirty="0" smtClean="0"/>
              <a:t>),</a:t>
            </a:r>
            <a:endParaRPr lang="fr-FR" dirty="0"/>
          </a:p>
        </p:txBody>
      </p:sp>
      <p:sp>
        <p:nvSpPr>
          <p:cNvPr id="34" name="ZoneTexte 33"/>
          <p:cNvSpPr txBox="1"/>
          <p:nvPr/>
        </p:nvSpPr>
        <p:spPr>
          <a:xfrm>
            <a:off x="3357554" y="2143116"/>
            <a:ext cx="19288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tests d’adéquation</a:t>
            </a:r>
            <a:endParaRPr lang="fr-FR" dirty="0"/>
          </a:p>
        </p:txBody>
      </p:sp>
      <p:sp>
        <p:nvSpPr>
          <p:cNvPr id="8208" name="Rectangle 1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pic>
        <p:nvPicPr>
          <p:cNvPr id="8207" name="Picture 15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42844" y="2714620"/>
            <a:ext cx="1785951" cy="561299"/>
          </a:xfrm>
          <a:prstGeom prst="rect">
            <a:avLst/>
          </a:prstGeom>
          <a:noFill/>
        </p:spPr>
      </p:pic>
      <p:sp>
        <p:nvSpPr>
          <p:cNvPr id="37" name="ZoneTexte 36"/>
          <p:cNvSpPr txBox="1"/>
          <p:nvPr/>
        </p:nvSpPr>
        <p:spPr>
          <a:xfrm>
            <a:off x="928662" y="3429000"/>
            <a:ext cx="1785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 err="1" smtClean="0"/>
              <a:t>trap</a:t>
            </a:r>
            <a:r>
              <a:rPr lang="fr-FR" i="1" dirty="0" smtClean="0"/>
              <a:t>-dépendance</a:t>
            </a:r>
            <a:endParaRPr lang="fr-FR" dirty="0"/>
          </a:p>
        </p:txBody>
      </p:sp>
      <p:sp>
        <p:nvSpPr>
          <p:cNvPr id="38" name="ZoneTexte 37"/>
          <p:cNvSpPr txBox="1"/>
          <p:nvPr/>
        </p:nvSpPr>
        <p:spPr>
          <a:xfrm>
            <a:off x="6143636" y="3143248"/>
            <a:ext cx="12144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 err="1" smtClean="0"/>
              <a:t>transience</a:t>
            </a:r>
            <a:endParaRPr lang="fr-FR" dirty="0"/>
          </a:p>
        </p:txBody>
      </p:sp>
      <p:sp>
        <p:nvSpPr>
          <p:cNvPr id="39" name="ZoneTexte 38"/>
          <p:cNvSpPr txBox="1"/>
          <p:nvPr/>
        </p:nvSpPr>
        <p:spPr>
          <a:xfrm>
            <a:off x="4214810" y="3714752"/>
            <a:ext cx="2571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R version 3.5.1 / R2ucare</a:t>
            </a:r>
            <a:endParaRPr lang="fr-FR" dirty="0"/>
          </a:p>
        </p:txBody>
      </p:sp>
      <p:sp>
        <p:nvSpPr>
          <p:cNvPr id="40" name="ZoneTexte 39"/>
          <p:cNvSpPr txBox="1"/>
          <p:nvPr/>
        </p:nvSpPr>
        <p:spPr>
          <a:xfrm>
            <a:off x="3000364" y="1643050"/>
            <a:ext cx="27860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coefficient de </a:t>
            </a:r>
            <a:r>
              <a:rPr lang="fr-FR" dirty="0" err="1" smtClean="0"/>
              <a:t>surdispersion</a:t>
            </a:r>
            <a:endParaRPr lang="fr-FR" dirty="0"/>
          </a:p>
        </p:txBody>
      </p:sp>
      <p:pic>
        <p:nvPicPr>
          <p:cNvPr id="41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2396" y="2643182"/>
            <a:ext cx="1571604" cy="3825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2" name="Groupe 41"/>
          <p:cNvGrpSpPr/>
          <p:nvPr/>
        </p:nvGrpSpPr>
        <p:grpSpPr>
          <a:xfrm>
            <a:off x="25039" y="4643446"/>
            <a:ext cx="7690233" cy="1571636"/>
            <a:chOff x="2049102" y="1771634"/>
            <a:chExt cx="9118961" cy="1665130"/>
          </a:xfrm>
        </p:grpSpPr>
        <p:grpSp>
          <p:nvGrpSpPr>
            <p:cNvPr id="43" name="Group 21"/>
            <p:cNvGrpSpPr/>
            <p:nvPr/>
          </p:nvGrpSpPr>
          <p:grpSpPr>
            <a:xfrm>
              <a:off x="2124075" y="1771634"/>
              <a:ext cx="9043988" cy="861774"/>
              <a:chOff x="2305050" y="1724009"/>
              <a:chExt cx="9043988" cy="861774"/>
            </a:xfrm>
          </p:grpSpPr>
          <p:pic>
            <p:nvPicPr>
              <p:cNvPr id="51" name="Picture 4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05050" y="1826683"/>
                <a:ext cx="914400" cy="656427"/>
              </a:xfrm>
              <a:prstGeom prst="rect">
                <a:avLst/>
              </a:prstGeom>
            </p:spPr>
          </p:pic>
          <p:sp>
            <p:nvSpPr>
              <p:cNvPr id="52" name="Right Arrow 6"/>
              <p:cNvSpPr/>
              <p:nvPr/>
            </p:nvSpPr>
            <p:spPr>
              <a:xfrm>
                <a:off x="3409950" y="2050121"/>
                <a:ext cx="352425" cy="209550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Right Arrow 8"/>
              <p:cNvSpPr/>
              <p:nvPr/>
            </p:nvSpPr>
            <p:spPr>
              <a:xfrm>
                <a:off x="5057775" y="2050121"/>
                <a:ext cx="352425" cy="209550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54" name="Picture 9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00700" y="1826683"/>
                <a:ext cx="914400" cy="656427"/>
              </a:xfrm>
              <a:prstGeom prst="rect">
                <a:avLst/>
              </a:prstGeom>
            </p:spPr>
          </p:pic>
          <p:sp>
            <p:nvSpPr>
              <p:cNvPr id="55" name="Right Arrow 10"/>
              <p:cNvSpPr/>
              <p:nvPr/>
            </p:nvSpPr>
            <p:spPr>
              <a:xfrm>
                <a:off x="6705600" y="2050121"/>
                <a:ext cx="352425" cy="209550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Right Arrow 12"/>
              <p:cNvSpPr/>
              <p:nvPr/>
            </p:nvSpPr>
            <p:spPr>
              <a:xfrm>
                <a:off x="8353425" y="2050121"/>
                <a:ext cx="352425" cy="209550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Right Arrow 14"/>
              <p:cNvSpPr/>
              <p:nvPr/>
            </p:nvSpPr>
            <p:spPr>
              <a:xfrm>
                <a:off x="10001250" y="2050121"/>
                <a:ext cx="352425" cy="209550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TextBox 16"/>
              <p:cNvSpPr txBox="1"/>
              <p:nvPr/>
            </p:nvSpPr>
            <p:spPr>
              <a:xfrm>
                <a:off x="4062412" y="1724009"/>
                <a:ext cx="695325" cy="8617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5000" dirty="0" smtClean="0"/>
                  <a:t>0</a:t>
                </a:r>
                <a:endParaRPr lang="en-US" sz="5000" dirty="0"/>
              </a:p>
            </p:txBody>
          </p:sp>
          <p:sp>
            <p:nvSpPr>
              <p:cNvPr id="59" name="TextBox 17"/>
              <p:cNvSpPr txBox="1"/>
              <p:nvPr/>
            </p:nvSpPr>
            <p:spPr>
              <a:xfrm>
                <a:off x="7353299" y="1724009"/>
                <a:ext cx="695325" cy="8617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5000" dirty="0" smtClean="0"/>
                  <a:t>0</a:t>
                </a:r>
                <a:endParaRPr lang="en-US" sz="5000" dirty="0"/>
              </a:p>
            </p:txBody>
          </p:sp>
          <p:sp>
            <p:nvSpPr>
              <p:cNvPr id="60" name="TextBox 18"/>
              <p:cNvSpPr txBox="1"/>
              <p:nvPr/>
            </p:nvSpPr>
            <p:spPr>
              <a:xfrm>
                <a:off x="9005887" y="1724009"/>
                <a:ext cx="695325" cy="8617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5000" dirty="0" smtClean="0"/>
                  <a:t>0</a:t>
                </a:r>
                <a:endParaRPr lang="en-US" sz="5000" dirty="0"/>
              </a:p>
            </p:txBody>
          </p:sp>
          <p:sp>
            <p:nvSpPr>
              <p:cNvPr id="61" name="TextBox 19"/>
              <p:cNvSpPr txBox="1"/>
              <p:nvPr/>
            </p:nvSpPr>
            <p:spPr>
              <a:xfrm>
                <a:off x="10653713" y="1724009"/>
                <a:ext cx="695325" cy="8617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5000" dirty="0" smtClean="0"/>
                  <a:t>0</a:t>
                </a:r>
                <a:endParaRPr lang="en-US" sz="5000" dirty="0"/>
              </a:p>
            </p:txBody>
          </p:sp>
        </p:grpSp>
        <p:grpSp>
          <p:nvGrpSpPr>
            <p:cNvPr id="44" name="Group 43"/>
            <p:cNvGrpSpPr/>
            <p:nvPr/>
          </p:nvGrpSpPr>
          <p:grpSpPr>
            <a:xfrm>
              <a:off x="2049102" y="2307296"/>
              <a:ext cx="4475523" cy="1129468"/>
              <a:chOff x="2049102" y="2307296"/>
              <a:chExt cx="4475523" cy="1129468"/>
            </a:xfrm>
          </p:grpSpPr>
          <p:sp>
            <p:nvSpPr>
              <p:cNvPr id="45" name="Rectangle 44"/>
              <p:cNvSpPr/>
              <p:nvPr/>
            </p:nvSpPr>
            <p:spPr>
              <a:xfrm>
                <a:off x="2049102" y="2698100"/>
                <a:ext cx="989373" cy="73866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r-FR" sz="1400" b="1" dirty="0" smtClean="0"/>
                  <a:t>C</a:t>
                </a:r>
                <a:r>
                  <a:rPr lang="fr-FR" sz="1400" dirty="0" smtClean="0"/>
                  <a:t>apture</a:t>
                </a:r>
              </a:p>
              <a:p>
                <a:r>
                  <a:rPr lang="fr-FR" sz="1400" b="1" dirty="0" smtClean="0"/>
                  <a:t>M</a:t>
                </a:r>
                <a:r>
                  <a:rPr lang="fr-FR" sz="1400" dirty="0" smtClean="0"/>
                  <a:t>arquage</a:t>
                </a:r>
              </a:p>
              <a:p>
                <a:r>
                  <a:rPr lang="fr-FR" sz="1400" dirty="0" smtClean="0"/>
                  <a:t>initial</a:t>
                </a:r>
                <a:endParaRPr lang="fr-FR" sz="1400" dirty="0"/>
              </a:p>
            </p:txBody>
          </p:sp>
          <p:sp>
            <p:nvSpPr>
              <p:cNvPr id="46" name="Rectangle 45"/>
              <p:cNvSpPr/>
              <p:nvPr/>
            </p:nvSpPr>
            <p:spPr>
              <a:xfrm>
                <a:off x="3153322" y="2307296"/>
                <a:ext cx="421910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l-GR" sz="2400" b="1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Φ</a:t>
                </a:r>
                <a:endParaRPr lang="fr-FR" sz="2400" b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  <p:sp>
            <p:nvSpPr>
              <p:cNvPr id="47" name="Rectangle 46"/>
              <p:cNvSpPr/>
              <p:nvPr/>
            </p:nvSpPr>
            <p:spPr>
              <a:xfrm>
                <a:off x="3826584" y="2728877"/>
                <a:ext cx="702436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fr-FR" sz="2000" b="1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1 – p</a:t>
                </a:r>
                <a:endParaRPr lang="fr-FR" sz="2000" b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  <p:sp>
            <p:nvSpPr>
              <p:cNvPr id="48" name="Rectangle 47"/>
              <p:cNvSpPr/>
              <p:nvPr/>
            </p:nvSpPr>
            <p:spPr>
              <a:xfrm>
                <a:off x="4794299" y="2322168"/>
                <a:ext cx="421910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l-GR" sz="2400" b="1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Φ</a:t>
                </a:r>
                <a:endParaRPr lang="fr-FR" sz="2400" b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  <p:sp>
            <p:nvSpPr>
              <p:cNvPr id="49" name="Rectangle 48"/>
              <p:cNvSpPr/>
              <p:nvPr/>
            </p:nvSpPr>
            <p:spPr>
              <a:xfrm>
                <a:off x="5281863" y="2621155"/>
                <a:ext cx="1128835" cy="61555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fr-FR" sz="2000" b="1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p</a:t>
                </a:r>
              </a:p>
              <a:p>
                <a:pPr algn="ctr"/>
                <a:r>
                  <a:rPr lang="fr-FR" sz="1400" dirty="0" smtClean="0">
                    <a:ea typeface="Cambria Math" panose="02040503050406030204" pitchFamily="18" charset="0"/>
                  </a:rPr>
                  <a:t>(</a:t>
                </a:r>
                <a:r>
                  <a:rPr lang="fr-FR" sz="1400" b="1" dirty="0" smtClean="0">
                    <a:ea typeface="Cambria Math" panose="02040503050406030204" pitchFamily="18" charset="0"/>
                  </a:rPr>
                  <a:t>R</a:t>
                </a:r>
                <a:r>
                  <a:rPr lang="fr-FR" sz="1400" dirty="0" smtClean="0">
                    <a:ea typeface="Cambria Math" panose="02040503050406030204" pitchFamily="18" charset="0"/>
                  </a:rPr>
                  <a:t>ecapture)</a:t>
                </a:r>
                <a:endParaRPr lang="fr-FR" dirty="0">
                  <a:ea typeface="Cambria Math" panose="02040503050406030204" pitchFamily="18" charset="0"/>
                </a:endParaRPr>
              </a:p>
            </p:txBody>
          </p:sp>
          <p:cxnSp>
            <p:nvCxnSpPr>
              <p:cNvPr id="50" name="Straight Connector 29"/>
              <p:cNvCxnSpPr/>
              <p:nvPr/>
            </p:nvCxnSpPr>
            <p:spPr>
              <a:xfrm>
                <a:off x="6524625" y="2386305"/>
                <a:ext cx="0" cy="91440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2" name="Group 44"/>
          <p:cNvGrpSpPr/>
          <p:nvPr/>
        </p:nvGrpSpPr>
        <p:grpSpPr>
          <a:xfrm>
            <a:off x="3929058" y="5214950"/>
            <a:ext cx="3929090" cy="1357322"/>
            <a:chOff x="6673819" y="2564308"/>
            <a:chExt cx="4918106" cy="1326407"/>
          </a:xfrm>
        </p:grpSpPr>
        <p:sp>
          <p:nvSpPr>
            <p:cNvPr id="63" name="Right Arrow 30"/>
            <p:cNvSpPr/>
            <p:nvPr/>
          </p:nvSpPr>
          <p:spPr>
            <a:xfrm>
              <a:off x="6673819" y="2564308"/>
              <a:ext cx="4918106" cy="842494"/>
            </a:xfrm>
            <a:prstGeom prst="rightArrow">
              <a:avLst/>
            </a:prstGeom>
            <a:noFill/>
            <a:ln w="1905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Rectangle 63"/>
            <p:cNvSpPr/>
            <p:nvPr/>
          </p:nvSpPr>
          <p:spPr>
            <a:xfrm>
              <a:off x="6673819" y="2798815"/>
              <a:ext cx="4494243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b="1" dirty="0" smtClean="0">
                  <a:latin typeface="Cambria Math" panose="02040503050406030204" pitchFamily="18" charset="0"/>
                  <a:ea typeface="Cambria Math" panose="02040503050406030204" pitchFamily="18" charset="0"/>
                </a:rPr>
                <a:t>1 – </a:t>
              </a:r>
              <a:r>
                <a:rPr lang="el-GR" b="1" dirty="0" smtClean="0">
                  <a:latin typeface="Cambria Math" panose="02040503050406030204" pitchFamily="18" charset="0"/>
                  <a:ea typeface="Cambria Math" panose="02040503050406030204" pitchFamily="18" charset="0"/>
                </a:rPr>
                <a:t>Φ</a:t>
              </a:r>
              <a:r>
                <a:rPr lang="fr-FR" b="1" dirty="0" smtClean="0">
                  <a:latin typeface="Cambria Math" panose="02040503050406030204" pitchFamily="18" charset="0"/>
                  <a:ea typeface="Cambria Math" panose="02040503050406030204" pitchFamily="18" charset="0"/>
                </a:rPr>
                <a:t>    +   </a:t>
              </a:r>
              <a:r>
                <a:rPr lang="el-GR" b="1" dirty="0" smtClean="0">
                  <a:latin typeface="Cambria Math" panose="02040503050406030204" pitchFamily="18" charset="0"/>
                  <a:ea typeface="Cambria Math" panose="02040503050406030204" pitchFamily="18" charset="0"/>
                </a:rPr>
                <a:t>Φ</a:t>
              </a:r>
              <a:r>
                <a:rPr lang="fr-FR" b="1" dirty="0" smtClean="0">
                  <a:latin typeface="Cambria Math" panose="02040503050406030204" pitchFamily="18" charset="0"/>
                  <a:ea typeface="Cambria Math" panose="02040503050406030204" pitchFamily="18" charset="0"/>
                </a:rPr>
                <a:t> * (1 – p) * </a:t>
              </a:r>
              <a:r>
                <a:rPr lang="fr-FR" b="1" dirty="0">
                  <a:latin typeface="Cambria Math" panose="02040503050406030204" pitchFamily="18" charset="0"/>
                  <a:ea typeface="Cambria Math" panose="02040503050406030204" pitchFamily="18" charset="0"/>
                </a:rPr>
                <a:t>(1 – p</a:t>
              </a:r>
              <a:r>
                <a:rPr lang="fr-FR" b="1" dirty="0" smtClean="0">
                  <a:latin typeface="Cambria Math" panose="02040503050406030204" pitchFamily="18" charset="0"/>
                  <a:ea typeface="Cambria Math" panose="02040503050406030204" pitchFamily="18" charset="0"/>
                </a:rPr>
                <a:t>) * </a:t>
              </a:r>
              <a:r>
                <a:rPr lang="fr-FR" b="1" dirty="0">
                  <a:latin typeface="Cambria Math" panose="02040503050406030204" pitchFamily="18" charset="0"/>
                  <a:ea typeface="Cambria Math" panose="02040503050406030204" pitchFamily="18" charset="0"/>
                </a:rPr>
                <a:t>(1 – p)</a:t>
              </a:r>
            </a:p>
          </p:txBody>
        </p:sp>
        <p:sp>
          <p:nvSpPr>
            <p:cNvPr id="65" name="Right Brace 35"/>
            <p:cNvSpPr/>
            <p:nvPr/>
          </p:nvSpPr>
          <p:spPr>
            <a:xfrm rot="5400000">
              <a:off x="7194897" y="3040859"/>
              <a:ext cx="254006" cy="685796"/>
            </a:xfrm>
            <a:prstGeom prst="rightBrace">
              <a:avLst>
                <a:gd name="adj1" fmla="val 30257"/>
                <a:gd name="adj2" fmla="val 50000"/>
              </a:avLst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Right Brace 36"/>
            <p:cNvSpPr/>
            <p:nvPr/>
          </p:nvSpPr>
          <p:spPr>
            <a:xfrm rot="5400000">
              <a:off x="9315812" y="2044272"/>
              <a:ext cx="254006" cy="2678969"/>
            </a:xfrm>
            <a:prstGeom prst="rightBrace">
              <a:avLst>
                <a:gd name="adj1" fmla="val 30257"/>
                <a:gd name="adj2" fmla="val 50000"/>
              </a:avLst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Rectangle 66"/>
            <p:cNvSpPr/>
            <p:nvPr/>
          </p:nvSpPr>
          <p:spPr>
            <a:xfrm>
              <a:off x="6998734" y="3521383"/>
              <a:ext cx="64633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dirty="0"/>
                <a:t>M</a:t>
              </a:r>
              <a:r>
                <a:rPr lang="fr-FR" dirty="0" smtClean="0"/>
                <a:t>ort</a:t>
              </a:r>
              <a:endParaRPr lang="fr-FR" dirty="0"/>
            </a:p>
          </p:txBody>
        </p:sp>
        <p:sp>
          <p:nvSpPr>
            <p:cNvPr id="68" name="Rectangle 67"/>
            <p:cNvSpPr/>
            <p:nvPr/>
          </p:nvSpPr>
          <p:spPr>
            <a:xfrm>
              <a:off x="7723015" y="3521383"/>
              <a:ext cx="44114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dirty="0" smtClean="0"/>
                <a:t>ou</a:t>
              </a:r>
              <a:endParaRPr lang="fr-FR" dirty="0"/>
            </a:p>
          </p:txBody>
        </p:sp>
        <p:sp>
          <p:nvSpPr>
            <p:cNvPr id="69" name="Rectangle 68"/>
            <p:cNvSpPr/>
            <p:nvPr/>
          </p:nvSpPr>
          <p:spPr>
            <a:xfrm>
              <a:off x="8274609" y="3521383"/>
              <a:ext cx="268118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dirty="0" smtClean="0"/>
                <a:t>Vivant, mais jamais revu</a:t>
              </a:r>
              <a:endParaRPr lang="fr-FR" dirty="0"/>
            </a:p>
          </p:txBody>
        </p:sp>
      </p:grpSp>
      <p:sp>
        <p:nvSpPr>
          <p:cNvPr id="70" name="Espace réservé du numéro de diapositive 6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71BA3-AE9D-4086-9A59-7BB4612A7C0C}" type="slidenum">
              <a:rPr lang="fr-FR" smtClean="0"/>
              <a:pPr/>
              <a:t>19</a:t>
            </a:fld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r>
              <a:rPr lang="fr-FR" sz="3800" b="1" dirty="0" smtClean="0">
                <a:solidFill>
                  <a:schemeClr val="accent3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Introduction</a:t>
            </a:r>
            <a:endParaRPr lang="fr-FR" sz="3800" b="1" dirty="0">
              <a:solidFill>
                <a:schemeClr val="accent3">
                  <a:lumMod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052737"/>
            <a:ext cx="7859216" cy="2736304"/>
          </a:xfrm>
        </p:spPr>
        <p:txBody>
          <a:bodyPr>
            <a:normAutofit/>
          </a:bodyPr>
          <a:lstStyle/>
          <a:p>
            <a:pPr algn="just"/>
            <a:r>
              <a:rPr lang="fr-FR" sz="2200" dirty="0" smtClean="0"/>
              <a:t>Programme initié en 2007 afin de comprendre la dynamique de population du gravelot à collier interrompu en Normandie. </a:t>
            </a:r>
          </a:p>
          <a:p>
            <a:pPr algn="just"/>
            <a:r>
              <a:rPr lang="fr-FR" sz="2200" dirty="0" smtClean="0"/>
              <a:t>Dépose du programme personnel auprès du CRBPO, </a:t>
            </a:r>
            <a:r>
              <a:rPr lang="fr-FR" sz="2200" dirty="0" err="1" smtClean="0"/>
              <a:t>Wader</a:t>
            </a:r>
            <a:r>
              <a:rPr lang="fr-FR" sz="2200" dirty="0" smtClean="0"/>
              <a:t> </a:t>
            </a:r>
            <a:r>
              <a:rPr lang="fr-FR" sz="2200" dirty="0" err="1" smtClean="0"/>
              <a:t>Study</a:t>
            </a:r>
            <a:r>
              <a:rPr lang="fr-FR" sz="2200" dirty="0" smtClean="0"/>
              <a:t> Group (WSG). Bagueurs associés : Ludivine </a:t>
            </a:r>
            <a:r>
              <a:rPr lang="fr-FR" sz="2200" dirty="0" err="1" smtClean="0"/>
              <a:t>Gabet</a:t>
            </a:r>
            <a:r>
              <a:rPr lang="fr-FR" sz="2200" dirty="0" smtClean="0"/>
              <a:t>, Benoît </a:t>
            </a:r>
            <a:r>
              <a:rPr lang="fr-FR" sz="2200" dirty="0" err="1" smtClean="0"/>
              <a:t>Lecaplain</a:t>
            </a:r>
            <a:r>
              <a:rPr lang="fr-FR" sz="2200" dirty="0" smtClean="0"/>
              <a:t>, David </a:t>
            </a:r>
            <a:r>
              <a:rPr lang="fr-FR" sz="2200" dirty="0" err="1" smtClean="0"/>
              <a:t>Vigour</a:t>
            </a:r>
            <a:r>
              <a:rPr lang="fr-FR" sz="2200" dirty="0" smtClean="0"/>
              <a:t> et Franck Salmon.</a:t>
            </a:r>
          </a:p>
          <a:p>
            <a:pPr algn="just"/>
            <a:r>
              <a:rPr lang="fr-FR" sz="2200" dirty="0" smtClean="0"/>
              <a:t>Code numérique sur une bague + bague colorée</a:t>
            </a:r>
          </a:p>
        </p:txBody>
      </p:sp>
      <p:pic>
        <p:nvPicPr>
          <p:cNvPr id="3074" name="Picture 2" descr="C:\Documents and Settings\Propriétaire\Bureau\IMG_144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3689405"/>
            <a:ext cx="3580049" cy="2478802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e 13"/>
          <p:cNvGrpSpPr/>
          <p:nvPr/>
        </p:nvGrpSpPr>
        <p:grpSpPr>
          <a:xfrm>
            <a:off x="0" y="6215081"/>
            <a:ext cx="9144000" cy="642919"/>
            <a:chOff x="0" y="6215082"/>
            <a:chExt cx="9144000" cy="642919"/>
          </a:xfrm>
        </p:grpSpPr>
        <p:sp>
          <p:nvSpPr>
            <p:cNvPr id="9" name="Rectangle 8"/>
            <p:cNvSpPr/>
            <p:nvPr/>
          </p:nvSpPr>
          <p:spPr>
            <a:xfrm>
              <a:off x="0" y="6215082"/>
              <a:ext cx="9144000" cy="642918"/>
            </a:xfrm>
            <a:prstGeom prst="rect">
              <a:avLst/>
            </a:prstGeom>
            <a:gradFill>
              <a:gsLst>
                <a:gs pos="0">
                  <a:schemeClr val="accent3">
                    <a:lumMod val="75000"/>
                    <a:alpha val="52000"/>
                  </a:schemeClr>
                </a:gs>
                <a:gs pos="100000">
                  <a:srgbClr val="156B13"/>
                </a:gs>
              </a:gsLst>
              <a:path path="circle">
                <a:fillToRect l="100000" b="10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400" i="1" dirty="0" smtClean="0"/>
                <a:t>AG du CRBPO– 11 mars 2023- Paris</a:t>
              </a:r>
              <a:endParaRPr lang="fr-FR" i="1" dirty="0"/>
            </a:p>
          </p:txBody>
        </p:sp>
        <p:pic>
          <p:nvPicPr>
            <p:cNvPr id="10" name="Espace réservé du contenu 9" descr="logo_PRAGCI.jpg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0" y="6286520"/>
              <a:ext cx="602694" cy="571480"/>
            </a:xfrm>
            <a:prstGeom prst="rect">
              <a:avLst/>
            </a:prstGeom>
          </p:spPr>
        </p:pic>
        <p:pic>
          <p:nvPicPr>
            <p:cNvPr id="2050" name="Picture 2" descr="E:\BOULOT JAMES\LOGO\CRBPO.bmp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8597809" y="6215083"/>
              <a:ext cx="546191" cy="642918"/>
            </a:xfrm>
            <a:prstGeom prst="rect">
              <a:avLst/>
            </a:prstGeom>
            <a:noFill/>
          </p:spPr>
        </p:pic>
        <p:pic>
          <p:nvPicPr>
            <p:cNvPr id="3075" name="Picture 3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214414" y="6286496"/>
              <a:ext cx="571504" cy="5715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3077" name="Picture 5" descr="F:\BOULOT JAMES\LOGO\GONm-logotxt-noir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71472" y="6286749"/>
              <a:ext cx="571504" cy="571252"/>
            </a:xfrm>
            <a:prstGeom prst="rect">
              <a:avLst/>
            </a:prstGeom>
            <a:noFill/>
          </p:spPr>
        </p:pic>
      </p:grpSp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71BA3-AE9D-4086-9A59-7BB4612A7C0C}" type="slidenum">
              <a:rPr lang="fr-FR" smtClean="0"/>
              <a:pPr/>
              <a:t>2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925914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5984" y="214290"/>
            <a:ext cx="4706137" cy="699865"/>
          </a:xfrm>
        </p:spPr>
        <p:txBody>
          <a:bodyPr>
            <a:normAutofit fontScale="90000"/>
          </a:bodyPr>
          <a:lstStyle/>
          <a:p>
            <a:r>
              <a:rPr lang="fr-FR" dirty="0" smtClean="0">
                <a:solidFill>
                  <a:schemeClr val="accent3">
                    <a:lumMod val="75000"/>
                  </a:schemeClr>
                </a:solidFill>
              </a:rPr>
              <a:t>Résultats : détection</a:t>
            </a:r>
            <a:endParaRPr lang="en-US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42984"/>
            <a:ext cx="6357982" cy="432007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500826" y="1869162"/>
            <a:ext cx="239314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   Effort  </a:t>
            </a:r>
            <a:r>
              <a:rPr lang="fr-FR" b="1" dirty="0" smtClean="0">
                <a:sym typeface="Wingdings" panose="05000000000000000000" pitchFamily="2" charset="2"/>
              </a:rPr>
              <a:t></a:t>
            </a:r>
            <a:r>
              <a:rPr lang="fr-FR" b="1" dirty="0" smtClean="0"/>
              <a:t>  détection</a:t>
            </a:r>
          </a:p>
          <a:p>
            <a:endParaRPr lang="fr-FR" dirty="0"/>
          </a:p>
          <a:p>
            <a:r>
              <a:rPr lang="fr-FR" dirty="0" smtClean="0"/>
              <a:t>200 suivis </a:t>
            </a:r>
            <a:r>
              <a:rPr lang="fr-FR" dirty="0" smtClean="0">
                <a:sym typeface="Wingdings" panose="05000000000000000000" pitchFamily="2" charset="2"/>
              </a:rPr>
              <a:t> p = 63 %</a:t>
            </a:r>
            <a:endParaRPr lang="fr-FR" dirty="0" smtClean="0"/>
          </a:p>
          <a:p>
            <a:endParaRPr lang="fr-FR" dirty="0" smtClean="0"/>
          </a:p>
          <a:p>
            <a:r>
              <a:rPr lang="fr-FR" dirty="0" smtClean="0"/>
              <a:t>250 suivis </a:t>
            </a:r>
            <a:r>
              <a:rPr lang="fr-FR" dirty="0">
                <a:sym typeface="Wingdings" panose="05000000000000000000" pitchFamily="2" charset="2"/>
              </a:rPr>
              <a:t> p = </a:t>
            </a:r>
            <a:r>
              <a:rPr lang="fr-FR" dirty="0" smtClean="0">
                <a:sym typeface="Wingdings" panose="05000000000000000000" pitchFamily="2" charset="2"/>
              </a:rPr>
              <a:t>72 %</a:t>
            </a:r>
          </a:p>
          <a:p>
            <a:endParaRPr lang="fr-FR" dirty="0" smtClean="0">
              <a:sym typeface="Wingdings" panose="05000000000000000000" pitchFamily="2" charset="2"/>
            </a:endParaRPr>
          </a:p>
          <a:p>
            <a:r>
              <a:rPr lang="fr-FR" dirty="0" smtClean="0"/>
              <a:t>300 suivis </a:t>
            </a:r>
            <a:r>
              <a:rPr lang="fr-FR" dirty="0">
                <a:sym typeface="Wingdings" panose="05000000000000000000" pitchFamily="2" charset="2"/>
              </a:rPr>
              <a:t> p = </a:t>
            </a:r>
            <a:r>
              <a:rPr lang="fr-FR" dirty="0" smtClean="0">
                <a:sym typeface="Wingdings" panose="05000000000000000000" pitchFamily="2" charset="2"/>
              </a:rPr>
              <a:t>80 %</a:t>
            </a:r>
            <a:endParaRPr lang="en-US" dirty="0"/>
          </a:p>
        </p:txBody>
      </p:sp>
      <p:sp>
        <p:nvSpPr>
          <p:cNvPr id="6" name="ZoneTexte 5"/>
          <p:cNvSpPr txBox="1"/>
          <p:nvPr/>
        </p:nvSpPr>
        <p:spPr>
          <a:xfrm>
            <a:off x="0" y="5934670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La détection varie clairement avec l’effort de suivi</a:t>
            </a:r>
          </a:p>
          <a:p>
            <a:r>
              <a:rPr lang="fr-FR" dirty="0" smtClean="0"/>
              <a:t>Effort = nb total de suivis effectués sur la saison mai – août </a:t>
            </a:r>
            <a:endParaRPr lang="en-US" dirty="0" smtClean="0"/>
          </a:p>
          <a:p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4643438" y="785794"/>
            <a:ext cx="22145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/>
              <a:t>Source T. </a:t>
            </a:r>
            <a:r>
              <a:rPr lang="fr-FR" sz="1400" dirty="0" err="1" smtClean="0"/>
              <a:t>Chambert</a:t>
            </a:r>
            <a:r>
              <a:rPr lang="fr-FR" sz="1400" dirty="0" smtClean="0"/>
              <a:t> / Calao</a:t>
            </a:r>
            <a:endParaRPr lang="fr-FR" sz="1400" dirty="0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71BA3-AE9D-4086-9A59-7BB4612A7C0C}" type="slidenum">
              <a:rPr lang="fr-FR" smtClean="0"/>
              <a:pPr/>
              <a:t>20</a:t>
            </a:fld>
            <a:endParaRPr lang="fr-FR"/>
          </a:p>
        </p:txBody>
      </p:sp>
      <p:pic>
        <p:nvPicPr>
          <p:cNvPr id="1026" name="Picture 2" descr="C:\Users\Gonm\Desktop\sin-título-4771 (1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43636" y="4539292"/>
            <a:ext cx="3000364" cy="18438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1750783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57422" y="0"/>
            <a:ext cx="3991762" cy="823690"/>
          </a:xfrm>
        </p:spPr>
        <p:txBody>
          <a:bodyPr>
            <a:normAutofit/>
          </a:bodyPr>
          <a:lstStyle/>
          <a:p>
            <a:r>
              <a:rPr lang="fr-FR" sz="4000" dirty="0" smtClean="0">
                <a:solidFill>
                  <a:schemeClr val="accent3">
                    <a:lumMod val="75000"/>
                  </a:schemeClr>
                </a:solidFill>
              </a:rPr>
              <a:t>Résultats: survie</a:t>
            </a:r>
            <a:endParaRPr lang="en-US" sz="40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4282" y="1214422"/>
            <a:ext cx="3520951" cy="2708434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marL="182880"/>
            <a:r>
              <a:rPr lang="fr-FR" sz="1700" b="1" dirty="0" smtClean="0"/>
              <a:t>Survie annuelle moyenne</a:t>
            </a:r>
          </a:p>
          <a:p>
            <a:pPr marL="182880"/>
            <a:endParaRPr lang="fr-FR" sz="1700" dirty="0" smtClean="0"/>
          </a:p>
          <a:p>
            <a:pPr marL="182880"/>
            <a:endParaRPr lang="fr-FR" sz="1700" dirty="0"/>
          </a:p>
          <a:p>
            <a:pPr marL="182880"/>
            <a:r>
              <a:rPr lang="fr-FR" sz="1700" dirty="0" smtClean="0"/>
              <a:t>Adultes : </a:t>
            </a:r>
            <a:r>
              <a:rPr lang="fr-FR" sz="1700" b="1" dirty="0"/>
              <a:t>0,85 </a:t>
            </a:r>
            <a:r>
              <a:rPr lang="fr-FR" sz="1700" dirty="0" smtClean="0"/>
              <a:t/>
            </a:r>
            <a:br>
              <a:rPr lang="fr-FR" sz="1700" dirty="0" smtClean="0"/>
            </a:br>
            <a:r>
              <a:rPr lang="fr-FR" sz="1700" dirty="0" smtClean="0"/>
              <a:t>	[</a:t>
            </a:r>
            <a:r>
              <a:rPr lang="fr-FR" sz="1700" dirty="0"/>
              <a:t>0,82 ; </a:t>
            </a:r>
            <a:r>
              <a:rPr lang="fr-FR" sz="1700" dirty="0" smtClean="0"/>
              <a:t>0,88]</a:t>
            </a:r>
          </a:p>
          <a:p>
            <a:pPr marL="182880"/>
            <a:endParaRPr lang="fr-FR" sz="1700" dirty="0" smtClean="0"/>
          </a:p>
          <a:p>
            <a:pPr marL="182880"/>
            <a:endParaRPr lang="fr-FR" sz="1700" dirty="0"/>
          </a:p>
          <a:p>
            <a:pPr marL="182880"/>
            <a:r>
              <a:rPr lang="fr-FR" sz="1700" dirty="0"/>
              <a:t>Juvéniles</a:t>
            </a:r>
            <a:r>
              <a:rPr lang="fr-FR" sz="1700" dirty="0" smtClean="0"/>
              <a:t>: </a:t>
            </a:r>
            <a:r>
              <a:rPr lang="fr-FR" sz="1700" b="1" dirty="0" smtClean="0"/>
              <a:t>0,40</a:t>
            </a:r>
            <a:r>
              <a:rPr lang="fr-FR" sz="1700" dirty="0" smtClean="0"/>
              <a:t> </a:t>
            </a:r>
            <a:r>
              <a:rPr lang="fr-FR" sz="1700" dirty="0"/>
              <a:t/>
            </a:r>
            <a:br>
              <a:rPr lang="fr-FR" sz="1700" dirty="0"/>
            </a:br>
            <a:r>
              <a:rPr lang="fr-FR" sz="1700" dirty="0"/>
              <a:t>	[</a:t>
            </a:r>
            <a:r>
              <a:rPr lang="fr-FR" sz="1700" dirty="0" smtClean="0"/>
              <a:t>0,37</a:t>
            </a:r>
            <a:r>
              <a:rPr lang="fr-FR" sz="1700" dirty="0"/>
              <a:t> ; </a:t>
            </a:r>
            <a:r>
              <a:rPr lang="fr-FR" sz="1700" dirty="0" smtClean="0"/>
              <a:t>0,47]</a:t>
            </a:r>
            <a:endParaRPr lang="en-US" sz="1700" dirty="0"/>
          </a:p>
          <a:p>
            <a:pPr marL="182880"/>
            <a:endParaRPr lang="en-US" sz="1700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1934" y="1857364"/>
            <a:ext cx="4894204" cy="353358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323578" y="1142984"/>
            <a:ext cx="4820422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1200"/>
              </a:spcBef>
            </a:pPr>
            <a:r>
              <a:rPr lang="fr-FR" sz="1600" dirty="0" smtClean="0"/>
              <a:t>Survie Adulte : tendance à la hausse entre 2008 et 2019</a:t>
            </a:r>
          </a:p>
          <a:p>
            <a:pPr>
              <a:spcBef>
                <a:spcPts val="1200"/>
              </a:spcBef>
            </a:pPr>
            <a:r>
              <a:rPr lang="fr-FR" sz="1600" dirty="0" smtClean="0"/>
              <a:t>(+18 % en 11 ans)</a:t>
            </a:r>
          </a:p>
        </p:txBody>
      </p:sp>
      <p:pic>
        <p:nvPicPr>
          <p:cNvPr id="6" name="Picture 2" descr="C:\Sauvegarde\Documents and Settings\Propriétaire\Mes documents\Mes images\Photos gravelots\Power shot 21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805743"/>
            <a:ext cx="2362983" cy="17721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3500430" y="5357826"/>
            <a:ext cx="5643570" cy="15001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fr-FR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Survie adulte: le paramètre clé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S</a:t>
            </a:r>
            <a:r>
              <a:rPr kumimoji="0" lang="fr-FR" sz="2400" b="0" i="0" u="none" strike="noStrike" kern="1200" cap="none" spc="0" normalizeH="0" baseline="-25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</a:t>
            </a:r>
            <a:r>
              <a:rPr kumimoji="0" lang="fr-FR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= 0.85  </a:t>
            </a:r>
            <a:r>
              <a:rPr kumimoji="0" lang="fr-FR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Wingdings" panose="05000000000000000000" pitchFamily="2" charset="2"/>
              </a:rPr>
              <a:t>  population stable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S</a:t>
            </a:r>
            <a:r>
              <a:rPr kumimoji="0" lang="fr-FR" sz="2400" b="0" i="0" u="none" strike="noStrike" kern="1200" cap="none" spc="0" normalizeH="0" baseline="-25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</a:t>
            </a:r>
            <a:r>
              <a:rPr kumimoji="0" lang="fr-FR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= 0.80  </a:t>
            </a:r>
            <a:r>
              <a:rPr kumimoji="0" lang="fr-FR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Wingdings" panose="05000000000000000000" pitchFamily="2" charset="2"/>
              </a:rPr>
              <a:t>  déclin de ~5% par an</a:t>
            </a:r>
            <a:endParaRPr kumimoji="0" lang="fr-FR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fr-FR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4071934" y="714356"/>
            <a:ext cx="22145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/>
              <a:t>Source </a:t>
            </a:r>
            <a:r>
              <a:rPr lang="fr-FR" sz="1400" dirty="0" err="1" smtClean="0"/>
              <a:t>T.Chambert</a:t>
            </a:r>
            <a:r>
              <a:rPr lang="fr-FR" sz="1400" dirty="0" smtClean="0"/>
              <a:t> / Calao</a:t>
            </a:r>
            <a:endParaRPr lang="fr-FR" sz="1400" dirty="0"/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71BA3-AE9D-4086-9A59-7BB4612A7C0C}" type="slidenum">
              <a:rPr lang="fr-FR" smtClean="0"/>
              <a:pPr/>
              <a:t>21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1363445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1538" y="0"/>
            <a:ext cx="6329378" cy="1082660"/>
          </a:xfrm>
        </p:spPr>
        <p:txBody>
          <a:bodyPr>
            <a:normAutofit/>
          </a:bodyPr>
          <a:lstStyle/>
          <a:p>
            <a:r>
              <a:rPr lang="fr-FR" sz="4000" dirty="0" smtClean="0">
                <a:solidFill>
                  <a:schemeClr val="accent3">
                    <a:lumMod val="75000"/>
                  </a:schemeClr>
                </a:solidFill>
              </a:rPr>
              <a:t>Tests de puissance</a:t>
            </a:r>
            <a:endParaRPr lang="en-US" sz="4000" dirty="0">
              <a:solidFill>
                <a:schemeClr val="accent3">
                  <a:lumMod val="75000"/>
                </a:schemeClr>
              </a:solidFill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/>
          </p:nvPr>
        </p:nvGraphicFramePr>
        <p:xfrm>
          <a:off x="1714480" y="1071546"/>
          <a:ext cx="6182876" cy="4991100"/>
        </p:xfrm>
        <a:graphic>
          <a:graphicData uri="http://schemas.openxmlformats.org/drawingml/2006/table">
            <a:tbl>
              <a:tblPr firstRow="1" firstCol="1" bandRow="1"/>
              <a:tblGrid>
                <a:gridCol w="691138"/>
                <a:gridCol w="691138"/>
                <a:gridCol w="480060"/>
                <a:gridCol w="480060"/>
                <a:gridCol w="480060"/>
                <a:gridCol w="480060"/>
                <a:gridCol w="480060"/>
                <a:gridCol w="480060"/>
                <a:gridCol w="480060"/>
                <a:gridCol w="480060"/>
                <a:gridCol w="480060"/>
                <a:gridCol w="480060"/>
              </a:tblGrid>
              <a:tr h="510455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Nombre d'oiseaux bagués</a:t>
                      </a:r>
                      <a:endParaRPr lang="en-US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57" marR="23957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Nombre de suivis</a:t>
                      </a:r>
                      <a:endParaRPr lang="en-US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57" marR="23957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10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Puissance statistique à</a:t>
                      </a:r>
                      <a:endParaRPr lang="en-US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57" marR="23957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1045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 an</a:t>
                      </a:r>
                      <a:endParaRPr lang="en-US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57" marR="23957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 ans</a:t>
                      </a:r>
                      <a:endParaRPr lang="en-US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57" marR="23957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 ans</a:t>
                      </a:r>
                      <a:endParaRPr lang="en-US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57" marR="23957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 ans</a:t>
                      </a:r>
                      <a:endParaRPr lang="en-US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57" marR="23957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 ans</a:t>
                      </a:r>
                      <a:endParaRPr lang="en-US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57" marR="23957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 ans</a:t>
                      </a:r>
                      <a:endParaRPr lang="en-US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57" marR="23957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 ans</a:t>
                      </a:r>
                      <a:endParaRPr lang="en-US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57" marR="23957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 ans</a:t>
                      </a:r>
                      <a:endParaRPr lang="en-US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57" marR="23957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 ans</a:t>
                      </a:r>
                      <a:endParaRPr lang="en-US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57" marR="23957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 ans</a:t>
                      </a:r>
                      <a:endParaRPr lang="en-US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57" marR="23957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358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  <a:endParaRPr lang="en-US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57" marR="23957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en-US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57" marR="23957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10%</a:t>
                      </a:r>
                      <a:endParaRPr lang="en-US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57" marR="23957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89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25%</a:t>
                      </a:r>
                      <a:endParaRPr lang="en-US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57" marR="23957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89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49%</a:t>
                      </a:r>
                      <a:endParaRPr lang="en-US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57" marR="23957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59E8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69%</a:t>
                      </a:r>
                      <a:endParaRPr lang="en-US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57" marR="23957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BC8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86%</a:t>
                      </a:r>
                      <a:endParaRPr lang="en-US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57" marR="23957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89%</a:t>
                      </a:r>
                      <a:endParaRPr lang="en-US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57" marR="23957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93%</a:t>
                      </a:r>
                      <a:endParaRPr lang="en-US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57" marR="23957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96%</a:t>
                      </a:r>
                      <a:endParaRPr lang="en-US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57" marR="23957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97%</a:t>
                      </a:r>
                      <a:endParaRPr lang="en-US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57" marR="23957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99%</a:t>
                      </a:r>
                      <a:endParaRPr lang="en-US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57" marR="23957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A9D08E"/>
                    </a:solidFill>
                  </a:tcPr>
                </a:tc>
              </a:tr>
              <a:tr h="28358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  <a:endParaRPr lang="en-US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57" marR="23957" marT="0" marB="0" anchor="ctr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150</a:t>
                      </a:r>
                      <a:endParaRPr lang="en-US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57" marR="23957" marT="0" marB="0" anchor="ctr">
                    <a:lnL>
                      <a:noFill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14%</a:t>
                      </a:r>
                      <a:endParaRPr lang="en-US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57" marR="23957" marT="0" marB="0" anchor="ctr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89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33%</a:t>
                      </a:r>
                      <a:endParaRPr lang="en-US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57" marR="2395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89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60%</a:t>
                      </a:r>
                      <a:endParaRPr lang="en-US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57" marR="23957" marT="0" marB="0" anchor="ctr">
                    <a:lnL>
                      <a:noFill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1AF8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80%</a:t>
                      </a:r>
                      <a:endParaRPr lang="en-US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57" marR="23957" marT="0" marB="0" anchor="ctr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CD8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91%</a:t>
                      </a:r>
                      <a:endParaRPr lang="en-US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57" marR="23957" marT="0" marB="0" anchor="ctr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93%</a:t>
                      </a:r>
                      <a:endParaRPr lang="en-US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57" marR="2395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96%</a:t>
                      </a:r>
                      <a:endParaRPr lang="en-US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57" marR="2395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97%</a:t>
                      </a:r>
                      <a:endParaRPr lang="en-US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57" marR="2395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99%</a:t>
                      </a:r>
                      <a:endParaRPr lang="en-US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57" marR="2395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99%</a:t>
                      </a:r>
                      <a:endParaRPr lang="en-US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57" marR="2395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9D08E"/>
                    </a:solidFill>
                  </a:tcPr>
                </a:tc>
              </a:tr>
              <a:tr h="28358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en-US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57" marR="23957" marT="0" marB="0" anchor="ctr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en-US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57" marR="23957" marT="0" marB="0" anchor="ctr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9%</a:t>
                      </a:r>
                      <a:endParaRPr lang="en-US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57" marR="2395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89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25%</a:t>
                      </a:r>
                      <a:endParaRPr lang="en-US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57" marR="2395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89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49%</a:t>
                      </a:r>
                      <a:endParaRPr lang="en-US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57" marR="2395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59E8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71%</a:t>
                      </a:r>
                      <a:endParaRPr lang="en-US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57" marR="23957" marT="0" marB="0" anchor="ctr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BDC08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82%</a:t>
                      </a:r>
                      <a:endParaRPr lang="en-US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57" marR="2395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91%</a:t>
                      </a:r>
                      <a:endParaRPr lang="en-US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57" marR="2395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94%</a:t>
                      </a:r>
                      <a:endParaRPr lang="en-US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57" marR="2395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98%</a:t>
                      </a:r>
                      <a:endParaRPr lang="en-US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57" marR="2395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en-US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57" marR="2395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en-US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57" marR="2395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9D08E"/>
                    </a:solidFill>
                  </a:tcPr>
                </a:tc>
              </a:tr>
              <a:tr h="28358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  <a:endParaRPr lang="en-US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57" marR="2395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200</a:t>
                      </a:r>
                      <a:endParaRPr lang="en-US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57" marR="2395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14%</a:t>
                      </a:r>
                      <a:endParaRPr lang="en-US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57" marR="2395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89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38%</a:t>
                      </a:r>
                      <a:endParaRPr lang="en-US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57" marR="2395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8C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63%</a:t>
                      </a:r>
                      <a:endParaRPr lang="en-US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57" marR="2395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B38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80%</a:t>
                      </a:r>
                      <a:endParaRPr lang="en-US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57" marR="2395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CCD8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91%</a:t>
                      </a:r>
                      <a:endParaRPr lang="en-US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57" marR="2395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96%</a:t>
                      </a:r>
                      <a:endParaRPr lang="en-US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57" marR="2395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98%</a:t>
                      </a:r>
                      <a:endParaRPr lang="en-US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57" marR="2395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99%</a:t>
                      </a:r>
                      <a:endParaRPr lang="en-US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57" marR="2395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99%</a:t>
                      </a:r>
                      <a:endParaRPr lang="en-US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57" marR="2395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en-US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57" marR="2395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9D08E"/>
                    </a:solidFill>
                  </a:tcPr>
                </a:tc>
              </a:tr>
              <a:tr h="28358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en-US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57" marR="2395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150</a:t>
                      </a:r>
                      <a:endParaRPr lang="en-US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57" marR="2395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13%</a:t>
                      </a:r>
                      <a:endParaRPr lang="en-US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57" marR="2395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89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37%</a:t>
                      </a:r>
                      <a:endParaRPr lang="en-US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57" marR="2395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8B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59%</a:t>
                      </a:r>
                      <a:endParaRPr lang="en-US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57" marR="2395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4AD8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81%</a:t>
                      </a:r>
                      <a:endParaRPr lang="en-US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57" marR="2395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ACF8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90%</a:t>
                      </a:r>
                      <a:endParaRPr lang="en-US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57" marR="2395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96%</a:t>
                      </a:r>
                      <a:endParaRPr lang="en-US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57" marR="2395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97%</a:t>
                      </a:r>
                      <a:endParaRPr lang="en-US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57" marR="2395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99%</a:t>
                      </a:r>
                      <a:endParaRPr lang="en-US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57" marR="2395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en-US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57" marR="2395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en-US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57" marR="2395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9D08E"/>
                    </a:solidFill>
                  </a:tcPr>
                </a:tc>
              </a:tr>
              <a:tr h="28358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150</a:t>
                      </a:r>
                      <a:endParaRPr lang="en-US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57" marR="2395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en-US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57" marR="2395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7%</a:t>
                      </a:r>
                      <a:endParaRPr lang="en-US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57" marR="2395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89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23%</a:t>
                      </a:r>
                      <a:endParaRPr lang="en-US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57" marR="2395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89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57%</a:t>
                      </a:r>
                      <a:endParaRPr lang="en-US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57" marR="2395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7AA8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81%</a:t>
                      </a:r>
                      <a:endParaRPr lang="en-US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57" marR="2395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BCE8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91%</a:t>
                      </a:r>
                      <a:endParaRPr lang="en-US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57" marR="2395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96%</a:t>
                      </a:r>
                      <a:endParaRPr lang="en-US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57" marR="2395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98%</a:t>
                      </a:r>
                      <a:endParaRPr lang="en-US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57" marR="2395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en-US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57" marR="2395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en-US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57" marR="2395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en-US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57" marR="2395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9D08E"/>
                    </a:solidFill>
                  </a:tcPr>
                </a:tc>
              </a:tr>
              <a:tr h="28358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  <a:endParaRPr lang="en-US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57" marR="2395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250</a:t>
                      </a:r>
                      <a:endParaRPr lang="en-US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57" marR="2395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20%</a:t>
                      </a:r>
                      <a:endParaRPr lang="en-US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57" marR="2395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89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55%</a:t>
                      </a:r>
                      <a:endParaRPr lang="en-US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57" marR="2395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A68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74%</a:t>
                      </a:r>
                      <a:endParaRPr lang="en-US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57" marR="2395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7C48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89%</a:t>
                      </a:r>
                      <a:endParaRPr lang="en-US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57" marR="2395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96%</a:t>
                      </a:r>
                      <a:endParaRPr lang="en-US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57" marR="2395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97%</a:t>
                      </a:r>
                      <a:endParaRPr lang="en-US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57" marR="2395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97%</a:t>
                      </a:r>
                      <a:endParaRPr lang="en-US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57" marR="2395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99%</a:t>
                      </a:r>
                      <a:endParaRPr lang="en-US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57" marR="2395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99%</a:t>
                      </a:r>
                      <a:endParaRPr lang="en-US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57" marR="2395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en-US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57" marR="2395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9D08E"/>
                    </a:solidFill>
                  </a:tcPr>
                </a:tc>
              </a:tr>
              <a:tr h="28358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en-US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57" marR="2395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200</a:t>
                      </a:r>
                      <a:endParaRPr lang="en-US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57" marR="2395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12%</a:t>
                      </a:r>
                      <a:endParaRPr lang="en-US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57" marR="2395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89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43%</a:t>
                      </a:r>
                      <a:endParaRPr lang="en-US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57" marR="2395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194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69%</a:t>
                      </a:r>
                      <a:endParaRPr lang="en-US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57" marR="2395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BD8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87%</a:t>
                      </a:r>
                      <a:endParaRPr lang="en-US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57" marR="2395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95%</a:t>
                      </a:r>
                      <a:endParaRPr lang="en-US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57" marR="2395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98%</a:t>
                      </a:r>
                      <a:endParaRPr lang="en-US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57" marR="2395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99%</a:t>
                      </a:r>
                      <a:endParaRPr lang="en-US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57" marR="2395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en-US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57" marR="2395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en-US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57" marR="2395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en-US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57" marR="2395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9D08E"/>
                    </a:solidFill>
                  </a:tcPr>
                </a:tc>
              </a:tr>
              <a:tr h="28358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150</a:t>
                      </a:r>
                      <a:endParaRPr lang="en-US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57" marR="2395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150</a:t>
                      </a:r>
                      <a:endParaRPr lang="en-US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57" marR="2395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12%</a:t>
                      </a:r>
                      <a:endParaRPr lang="en-US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57" marR="2395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89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41%</a:t>
                      </a:r>
                      <a:endParaRPr lang="en-US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57" marR="2395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591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71%</a:t>
                      </a:r>
                      <a:endParaRPr lang="en-US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57" marR="2395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EBF8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87%</a:t>
                      </a:r>
                      <a:endParaRPr lang="en-US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57" marR="2395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95%</a:t>
                      </a:r>
                      <a:endParaRPr lang="en-US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57" marR="2395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98%</a:t>
                      </a:r>
                      <a:endParaRPr lang="en-US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57" marR="2395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99%</a:t>
                      </a:r>
                      <a:endParaRPr lang="en-US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57" marR="2395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99%</a:t>
                      </a:r>
                      <a:endParaRPr lang="en-US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57" marR="2395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en-US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57" marR="2395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en-US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57" marR="2395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9D08E"/>
                    </a:solidFill>
                  </a:tcPr>
                </a:tc>
              </a:tr>
              <a:tr h="28358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200</a:t>
                      </a:r>
                      <a:endParaRPr lang="en-US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57" marR="2395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en-US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57" marR="2395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9%</a:t>
                      </a:r>
                      <a:endParaRPr lang="en-US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57" marR="2395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89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26%</a:t>
                      </a:r>
                      <a:endParaRPr lang="en-US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57" marR="2395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89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61%</a:t>
                      </a:r>
                      <a:endParaRPr lang="en-US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57" marR="2395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B08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87%</a:t>
                      </a:r>
                      <a:endParaRPr lang="en-US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57" marR="2395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94%</a:t>
                      </a:r>
                      <a:endParaRPr lang="en-US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57" marR="2395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97%</a:t>
                      </a:r>
                      <a:endParaRPr lang="en-US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57" marR="2395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en-US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57" marR="2395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en-US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57" marR="2395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en-US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57" marR="2395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en-US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57" marR="2395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9D08E"/>
                    </a:solidFill>
                  </a:tcPr>
                </a:tc>
              </a:tr>
              <a:tr h="28358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  <a:endParaRPr lang="en-US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57" marR="2395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300</a:t>
                      </a:r>
                      <a:endParaRPr lang="en-US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57" marR="2395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23%</a:t>
                      </a:r>
                      <a:endParaRPr lang="en-US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57" marR="2395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89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51%</a:t>
                      </a:r>
                      <a:endParaRPr lang="en-US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57" marR="2395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A18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77%</a:t>
                      </a:r>
                      <a:endParaRPr lang="en-US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57" marR="2395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C88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85%</a:t>
                      </a:r>
                      <a:endParaRPr lang="en-US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57" marR="2395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95%</a:t>
                      </a:r>
                      <a:endParaRPr lang="en-US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57" marR="2395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97%</a:t>
                      </a:r>
                      <a:endParaRPr lang="en-US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57" marR="2395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98%</a:t>
                      </a:r>
                      <a:endParaRPr lang="en-US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57" marR="2395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99%</a:t>
                      </a:r>
                      <a:endParaRPr lang="en-US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57" marR="2395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en-US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57" marR="2395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en-US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57" marR="2395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9D08E"/>
                    </a:solidFill>
                  </a:tcPr>
                </a:tc>
              </a:tr>
              <a:tr h="28358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en-US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57" marR="23957" marT="0" marB="0" anchor="ctr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250</a:t>
                      </a:r>
                      <a:endParaRPr lang="en-US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57" marR="23957" marT="0" marB="0" anchor="ctr">
                    <a:lnL>
                      <a:noFill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17%</a:t>
                      </a:r>
                      <a:endParaRPr lang="en-US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57" marR="23957" marT="0" marB="0" anchor="ctr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89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55%</a:t>
                      </a:r>
                      <a:endParaRPr lang="en-US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57" marR="23957" marT="0" marB="0" anchor="ctr">
                    <a:lnL>
                      <a:noFill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A78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81%</a:t>
                      </a:r>
                      <a:endParaRPr lang="en-US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57" marR="23957" marT="0" marB="0" anchor="ctr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BCE8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91%</a:t>
                      </a:r>
                      <a:endParaRPr lang="en-US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57" marR="23957" marT="0" marB="0" anchor="ctr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97%</a:t>
                      </a:r>
                      <a:endParaRPr lang="en-US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57" marR="2395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en-US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57" marR="2395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99%</a:t>
                      </a:r>
                      <a:endParaRPr lang="en-US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57" marR="2395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en-US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57" marR="2395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en-US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57" marR="2395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en-US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57" marR="2395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9D08E"/>
                    </a:solidFill>
                  </a:tcPr>
                </a:tc>
              </a:tr>
              <a:tr h="28358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150</a:t>
                      </a:r>
                      <a:endParaRPr lang="en-US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57" marR="23957" marT="0" marB="0" anchor="ctr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200</a:t>
                      </a:r>
                      <a:endParaRPr lang="en-US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57" marR="23957" marT="0" marB="0" anchor="ctr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11%</a:t>
                      </a:r>
                      <a:endParaRPr lang="en-US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57" marR="2395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89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42%</a:t>
                      </a:r>
                      <a:endParaRPr lang="en-US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57" marR="2395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93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78%</a:t>
                      </a:r>
                      <a:endParaRPr lang="en-US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57" marR="23957" marT="0" marB="0" anchor="ctr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B0CA8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91%</a:t>
                      </a:r>
                      <a:endParaRPr lang="en-US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57" marR="2395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96%</a:t>
                      </a:r>
                      <a:endParaRPr lang="en-US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57" marR="2395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99%</a:t>
                      </a:r>
                      <a:endParaRPr lang="en-US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57" marR="2395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99%</a:t>
                      </a:r>
                      <a:endParaRPr lang="en-US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57" marR="2395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99%</a:t>
                      </a:r>
                      <a:endParaRPr lang="en-US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57" marR="2395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99%</a:t>
                      </a:r>
                      <a:endParaRPr lang="en-US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57" marR="2395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en-US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57" marR="2395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9D08E"/>
                    </a:solidFill>
                  </a:tcPr>
                </a:tc>
              </a:tr>
              <a:tr h="28358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200</a:t>
                      </a:r>
                      <a:endParaRPr lang="en-US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57" marR="2395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150</a:t>
                      </a:r>
                      <a:endParaRPr lang="en-US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57" marR="2395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18%</a:t>
                      </a:r>
                      <a:endParaRPr lang="en-US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57" marR="2395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89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42%</a:t>
                      </a:r>
                      <a:endParaRPr lang="en-US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57" marR="2395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393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76%</a:t>
                      </a:r>
                      <a:endParaRPr lang="en-US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57" marR="2395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3C78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91%</a:t>
                      </a:r>
                      <a:endParaRPr lang="en-US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57" marR="2395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96%</a:t>
                      </a:r>
                      <a:endParaRPr lang="en-US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57" marR="2395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99%</a:t>
                      </a:r>
                      <a:endParaRPr lang="en-US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57" marR="2395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99%</a:t>
                      </a:r>
                      <a:endParaRPr lang="en-US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57" marR="2395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en-US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57" marR="2395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en-US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57" marR="2395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en-US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57" marR="2395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9D08E"/>
                    </a:solidFill>
                  </a:tcPr>
                </a:tc>
              </a:tr>
            </a:tbl>
          </a:graphicData>
        </a:graphic>
      </p:graphicFrame>
      <p:cxnSp>
        <p:nvCxnSpPr>
          <p:cNvPr id="4" name="Straight Arrow Connector 3"/>
          <p:cNvCxnSpPr/>
          <p:nvPr/>
        </p:nvCxnSpPr>
        <p:spPr>
          <a:xfrm>
            <a:off x="1285852" y="2143116"/>
            <a:ext cx="428625" cy="2667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142844" y="1643050"/>
            <a:ext cx="13287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situation actuelle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5372711" y="142852"/>
            <a:ext cx="377128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dirty="0" smtClean="0"/>
              <a:t>Détecter une baisse de survie adulte de 5%</a:t>
            </a:r>
            <a:endParaRPr lang="en-US" sz="1600" dirty="0"/>
          </a:p>
        </p:txBody>
      </p:sp>
      <p:sp>
        <p:nvSpPr>
          <p:cNvPr id="8" name="Rectangle 7"/>
          <p:cNvSpPr/>
          <p:nvPr/>
        </p:nvSpPr>
        <p:spPr>
          <a:xfrm>
            <a:off x="357158" y="5934670"/>
            <a:ext cx="807249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smtClean="0">
                <a:sym typeface="Wingdings" panose="05000000000000000000" pitchFamily="2" charset="2"/>
              </a:rPr>
              <a:t>Suivi CMR : 2 variables </a:t>
            </a:r>
          </a:p>
          <a:p>
            <a:pPr lvl="1"/>
            <a:r>
              <a:rPr lang="fr-FR" dirty="0" smtClean="0"/>
              <a:t>Nombre d’oiseaux bagués chaque année</a:t>
            </a:r>
          </a:p>
          <a:p>
            <a:pPr lvl="1"/>
            <a:r>
              <a:rPr lang="fr-FR" dirty="0" smtClean="0"/>
              <a:t>Nombre de suivis réalisés (entre mai et août)</a:t>
            </a:r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4572000" y="714356"/>
            <a:ext cx="22145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/>
              <a:t>Source </a:t>
            </a:r>
            <a:r>
              <a:rPr lang="fr-FR" sz="1400" dirty="0" err="1" smtClean="0"/>
              <a:t>T.Chambert</a:t>
            </a:r>
            <a:r>
              <a:rPr lang="fr-FR" sz="1400" dirty="0" smtClean="0"/>
              <a:t> / Calao</a:t>
            </a:r>
            <a:endParaRPr lang="fr-FR" sz="1400" dirty="0"/>
          </a:p>
        </p:txBody>
      </p:sp>
      <p:sp>
        <p:nvSpPr>
          <p:cNvPr id="10" name="Espace réservé du numéro de diapositiv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71BA3-AE9D-4086-9A59-7BB4612A7C0C}" type="slidenum">
              <a:rPr lang="fr-FR" smtClean="0"/>
              <a:pPr/>
              <a:t>22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507650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596" y="0"/>
            <a:ext cx="8258204" cy="939784"/>
          </a:xfrm>
        </p:spPr>
        <p:txBody>
          <a:bodyPr/>
          <a:lstStyle/>
          <a:p>
            <a:r>
              <a:rPr lang="fr-FR" dirty="0" smtClean="0">
                <a:solidFill>
                  <a:schemeClr val="accent3">
                    <a:lumMod val="75000"/>
                  </a:schemeClr>
                </a:solidFill>
              </a:rPr>
              <a:t>Recommandations</a:t>
            </a:r>
            <a:endParaRPr lang="en-US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0034" y="1000108"/>
            <a:ext cx="7929618" cy="4238625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fr-FR" b="1" u="sng" dirty="0" smtClean="0"/>
              <a:t>Baguage / suivi CMR</a:t>
            </a:r>
          </a:p>
          <a:p>
            <a:r>
              <a:rPr lang="fr-FR" dirty="0" smtClean="0"/>
              <a:t>Méthode la plus fiable</a:t>
            </a:r>
            <a:endParaRPr lang="en-US" dirty="0" smtClean="0"/>
          </a:p>
          <a:p>
            <a:r>
              <a:rPr lang="fr-FR" dirty="0" smtClean="0"/>
              <a:t>Mais « coûteuse » </a:t>
            </a:r>
          </a:p>
          <a:p>
            <a:endParaRPr lang="fr-FR" dirty="0" smtClean="0"/>
          </a:p>
          <a:p>
            <a:pPr marL="0" indent="0">
              <a:buNone/>
            </a:pPr>
            <a:r>
              <a:rPr lang="fr-FR" b="1" u="sng" dirty="0" smtClean="0"/>
              <a:t>Protocole:</a:t>
            </a:r>
          </a:p>
          <a:p>
            <a:pPr>
              <a:spcBef>
                <a:spcPts val="1200"/>
              </a:spcBef>
            </a:pPr>
            <a:r>
              <a:rPr lang="fr-FR" dirty="0" smtClean="0"/>
              <a:t>Baguer ~50-70 oiseaux chaque année</a:t>
            </a:r>
          </a:p>
          <a:p>
            <a:pPr>
              <a:spcBef>
                <a:spcPts val="1200"/>
              </a:spcBef>
            </a:pPr>
            <a:r>
              <a:rPr lang="fr-FR" dirty="0" smtClean="0"/>
              <a:t>Augmenter la couverture spatiale : cibler </a:t>
            </a:r>
            <a:r>
              <a:rPr lang="fr-FR" b="1" dirty="0" smtClean="0"/>
              <a:t>~40-50 sites</a:t>
            </a:r>
          </a:p>
          <a:p>
            <a:pPr>
              <a:spcBef>
                <a:spcPts val="1200"/>
              </a:spcBef>
            </a:pPr>
            <a:r>
              <a:rPr lang="fr-FR" dirty="0" smtClean="0"/>
              <a:t>Faire </a:t>
            </a:r>
            <a:r>
              <a:rPr lang="fr-FR" b="1" dirty="0"/>
              <a:t>3-4 suivis par </a:t>
            </a:r>
            <a:r>
              <a:rPr lang="fr-FR" b="1" dirty="0" smtClean="0"/>
              <a:t>site </a:t>
            </a:r>
            <a:r>
              <a:rPr lang="fr-FR" dirty="0" smtClean="0"/>
              <a:t>(en moyenne)</a:t>
            </a:r>
          </a:p>
          <a:p>
            <a:pPr lvl="1">
              <a:spcBef>
                <a:spcPts val="1200"/>
              </a:spcBef>
            </a:pPr>
            <a:r>
              <a:rPr lang="fr-FR" dirty="0"/>
              <a:t>2-3 suivis sur les sites peu fréquentés </a:t>
            </a:r>
            <a:endParaRPr lang="fr-FR" dirty="0" smtClean="0"/>
          </a:p>
          <a:p>
            <a:pPr lvl="1">
              <a:spcBef>
                <a:spcPts val="1200"/>
              </a:spcBef>
            </a:pPr>
            <a:r>
              <a:rPr lang="fr-FR" dirty="0" smtClean="0"/>
              <a:t>5-6 </a:t>
            </a:r>
            <a:r>
              <a:rPr lang="fr-FR" dirty="0"/>
              <a:t>suivis sur les sites plus fréquentés</a:t>
            </a:r>
            <a:endParaRPr lang="fr-FR" dirty="0" smtClean="0"/>
          </a:p>
          <a:p>
            <a:pPr>
              <a:spcBef>
                <a:spcPts val="1200"/>
              </a:spcBef>
            </a:pPr>
            <a:r>
              <a:rPr lang="fr-FR" dirty="0" smtClean="0"/>
              <a:t>Répartir les suivis entre </a:t>
            </a:r>
            <a:r>
              <a:rPr lang="fr-FR" b="1" dirty="0" smtClean="0"/>
              <a:t>Mai et Août</a:t>
            </a:r>
          </a:p>
        </p:txBody>
      </p:sp>
      <p:graphicFrame>
        <p:nvGraphicFramePr>
          <p:cNvPr id="4" name="Content Placeholder 3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4210023563"/>
              </p:ext>
            </p:extLst>
          </p:nvPr>
        </p:nvGraphicFramePr>
        <p:xfrm>
          <a:off x="5320904" y="5019675"/>
          <a:ext cx="3429000" cy="146028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80060"/>
                <a:gridCol w="1028700"/>
                <a:gridCol w="960120"/>
                <a:gridCol w="960120"/>
              </a:tblGrid>
              <a:tr h="72390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100" dirty="0">
                          <a:effectLst/>
                        </a:rPr>
                        <a:t>Nombre d'oiseaux </a:t>
                      </a:r>
                      <a:r>
                        <a:rPr lang="fr-FR" sz="1100" dirty="0" smtClean="0">
                          <a:effectLst/>
                        </a:rPr>
                        <a:t>bagués par an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>
                    <a:lnL w="12700" cmpd="sng">
                      <a:noFill/>
                    </a:ln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100" dirty="0">
                          <a:effectLst/>
                        </a:rPr>
                        <a:t>Nombre total de </a:t>
                      </a:r>
                      <a:r>
                        <a:rPr lang="fr-FR" sz="1100" dirty="0" smtClean="0">
                          <a:effectLst/>
                        </a:rPr>
                        <a:t>suivis par an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100" dirty="0">
                          <a:effectLst/>
                        </a:rPr>
                        <a:t>Nombre de </a:t>
                      </a:r>
                      <a:r>
                        <a:rPr lang="fr-FR" sz="1100" dirty="0" smtClean="0">
                          <a:effectLst/>
                        </a:rPr>
                        <a:t>sites suivis par an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/>
                </a:tc>
              </a:tr>
              <a:tr h="24546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100" dirty="0" smtClean="0">
                          <a:effectLst/>
                        </a:rPr>
                        <a:t>Moy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>
                    <a:lnT w="38100" cmpd="sng"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100" b="1" dirty="0">
                          <a:effectLst/>
                        </a:rPr>
                        <a:t>78</a:t>
                      </a:r>
                      <a:endParaRPr lang="en-US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100" b="1">
                          <a:effectLst/>
                        </a:rPr>
                        <a:t>169</a:t>
                      </a:r>
                      <a:endParaRPr lang="en-US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100" b="1" dirty="0">
                          <a:effectLst/>
                        </a:rPr>
                        <a:t>27</a:t>
                      </a:r>
                      <a:endParaRPr lang="en-US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/>
                </a:tc>
              </a:tr>
              <a:tr h="24546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100" dirty="0" smtClean="0">
                          <a:effectLst/>
                        </a:rPr>
                        <a:t>Min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100" b="0" dirty="0">
                          <a:effectLst/>
                        </a:rPr>
                        <a:t>26</a:t>
                      </a:r>
                      <a:endParaRPr lang="en-US" sz="11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100" b="0" dirty="0">
                          <a:effectLst/>
                        </a:rPr>
                        <a:t>45</a:t>
                      </a:r>
                      <a:endParaRPr lang="en-US" sz="11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100" b="0" dirty="0">
                          <a:effectLst/>
                        </a:rPr>
                        <a:t>11</a:t>
                      </a:r>
                      <a:endParaRPr lang="en-US" sz="11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/>
                </a:tc>
              </a:tr>
              <a:tr h="24546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100" dirty="0" smtClean="0">
                          <a:effectLst/>
                        </a:rPr>
                        <a:t>Max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100" b="0" dirty="0">
                          <a:effectLst/>
                        </a:rPr>
                        <a:t>200</a:t>
                      </a:r>
                      <a:endParaRPr lang="en-US" sz="11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100" b="0" dirty="0">
                          <a:effectLst/>
                        </a:rPr>
                        <a:t>270</a:t>
                      </a:r>
                      <a:endParaRPr lang="en-US" sz="11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100" b="0" dirty="0">
                          <a:effectLst/>
                        </a:rPr>
                        <a:t>48</a:t>
                      </a:r>
                      <a:endParaRPr lang="en-US" sz="11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/>
                </a:tc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5752729" y="4634985"/>
            <a:ext cx="113204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dirty="0" smtClean="0"/>
              <a:t>Depuis 2008 </a:t>
            </a:r>
            <a:endParaRPr lang="en-US" sz="1400" dirty="0"/>
          </a:p>
        </p:txBody>
      </p:sp>
      <p:pic>
        <p:nvPicPr>
          <p:cNvPr id="38914" name="Picture 2" descr="C:\Users\Gonm\Desktop\20210806_11524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6749956" y="465225"/>
            <a:ext cx="2716417" cy="20716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71BA3-AE9D-4086-9A59-7BB4612A7C0C}" type="slidenum">
              <a:rPr lang="fr-FR" smtClean="0"/>
              <a:pPr/>
              <a:t>23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3605068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>
                <a:solidFill>
                  <a:schemeClr val="accent3">
                    <a:lumMod val="75000"/>
                  </a:schemeClr>
                </a:solidFill>
              </a:rPr>
              <a:t>Méthode: </a:t>
            </a:r>
            <a:r>
              <a:rPr lang="fr-FR" dirty="0" smtClean="0">
                <a:solidFill>
                  <a:schemeClr val="accent3">
                    <a:lumMod val="75000"/>
                  </a:schemeClr>
                </a:solidFill>
              </a:rPr>
              <a:t>simulations 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4282" y="857233"/>
            <a:ext cx="8786874" cy="4929222"/>
          </a:xfrm>
        </p:spPr>
        <p:txBody>
          <a:bodyPr>
            <a:normAutofit fontScale="77500" lnSpcReduction="20000"/>
          </a:bodyPr>
          <a:lstStyle/>
          <a:p>
            <a:r>
              <a:rPr lang="fr-FR" dirty="0" smtClean="0"/>
              <a:t>Cycle de vie </a:t>
            </a:r>
            <a:r>
              <a:rPr lang="fr-FR" dirty="0" smtClean="0">
                <a:sym typeface="Wingdings" panose="05000000000000000000" pitchFamily="2" charset="2"/>
              </a:rPr>
              <a:t> </a:t>
            </a:r>
            <a:r>
              <a:rPr lang="fr-FR" dirty="0" smtClean="0"/>
              <a:t>Projections démographiques sur 50 ans</a:t>
            </a:r>
          </a:p>
          <a:p>
            <a:r>
              <a:rPr lang="fr-FR" dirty="0" smtClean="0"/>
              <a:t>Scénarios de gestion : on varie le % de nids protégés</a:t>
            </a:r>
          </a:p>
          <a:p>
            <a:endParaRPr lang="fr-FR" dirty="0" smtClean="0"/>
          </a:p>
          <a:p>
            <a:pPr marL="0" indent="0">
              <a:buNone/>
            </a:pPr>
            <a:r>
              <a:rPr lang="fr-FR" b="1" dirty="0" smtClean="0"/>
              <a:t>Prise en compte de :</a:t>
            </a:r>
          </a:p>
          <a:p>
            <a:r>
              <a:rPr lang="fr-FR" dirty="0" smtClean="0"/>
              <a:t>Stochasticité démographique</a:t>
            </a:r>
          </a:p>
          <a:p>
            <a:r>
              <a:rPr lang="fr-FR" dirty="0" smtClean="0"/>
              <a:t>Stochasticité environnementale</a:t>
            </a:r>
          </a:p>
          <a:p>
            <a:r>
              <a:rPr lang="fr-FR" dirty="0"/>
              <a:t>Incertitude sur les valeurs paramètres</a:t>
            </a:r>
          </a:p>
          <a:p>
            <a:pPr marL="0" indent="0">
              <a:buNone/>
            </a:pPr>
            <a:endParaRPr lang="fr-FR" dirty="0" smtClean="0"/>
          </a:p>
          <a:p>
            <a:pPr marL="0" indent="0">
              <a:buNone/>
            </a:pPr>
            <a:r>
              <a:rPr lang="fr-FR" b="1" dirty="0" smtClean="0"/>
              <a:t>Résultats obtenus:</a:t>
            </a:r>
          </a:p>
          <a:p>
            <a:r>
              <a:rPr lang="fr-FR" dirty="0" smtClean="0"/>
              <a:t>Taux de croissance (</a:t>
            </a:r>
            <a:r>
              <a:rPr lang="el-GR" sz="1800" dirty="0" smtClean="0">
                <a:latin typeface="Calibri" panose="020F0502020204030204" pitchFamily="34" charset="0"/>
              </a:rPr>
              <a:t>λ</a:t>
            </a:r>
            <a:r>
              <a:rPr lang="fr-FR" dirty="0" smtClean="0"/>
              <a:t>)</a:t>
            </a:r>
            <a:r>
              <a:rPr lang="fr-FR" dirty="0"/>
              <a:t> </a:t>
            </a:r>
            <a:r>
              <a:rPr lang="fr-FR" dirty="0" smtClean="0"/>
              <a:t>moyen : </a:t>
            </a:r>
            <a:r>
              <a:rPr lang="el-GR" sz="1800" dirty="0" smtClean="0">
                <a:latin typeface="Calibri" panose="020F0502020204030204" pitchFamily="34" charset="0"/>
              </a:rPr>
              <a:t>λ</a:t>
            </a:r>
            <a:r>
              <a:rPr lang="fr-FR" dirty="0" smtClean="0"/>
              <a:t> = 1 </a:t>
            </a:r>
            <a:r>
              <a:rPr lang="fr-FR" dirty="0" smtClean="0">
                <a:sym typeface="Wingdings" panose="05000000000000000000" pitchFamily="2" charset="2"/>
              </a:rPr>
              <a:t> population stable</a:t>
            </a:r>
          </a:p>
          <a:p>
            <a:pPr lvl="0"/>
            <a:r>
              <a:rPr lang="fr-FR" dirty="0"/>
              <a:t>Probabilité d’extinction </a:t>
            </a:r>
            <a:r>
              <a:rPr lang="fr-FR" dirty="0" smtClean="0"/>
              <a:t>au bout de </a:t>
            </a:r>
            <a:r>
              <a:rPr lang="fr-FR" dirty="0"/>
              <a:t>50 </a:t>
            </a:r>
            <a:r>
              <a:rPr lang="fr-FR" dirty="0" smtClean="0"/>
              <a:t>ans</a:t>
            </a:r>
            <a:endParaRPr lang="en-US" dirty="0"/>
          </a:p>
          <a:p>
            <a:pPr lvl="0"/>
            <a:r>
              <a:rPr lang="fr-FR" dirty="0"/>
              <a:t>Taille de la population </a:t>
            </a:r>
            <a:r>
              <a:rPr lang="fr-FR" dirty="0" smtClean="0"/>
              <a:t>au </a:t>
            </a:r>
            <a:r>
              <a:rPr lang="fr-FR" dirty="0"/>
              <a:t>bout de 25 </a:t>
            </a:r>
            <a:r>
              <a:rPr lang="fr-FR" dirty="0" smtClean="0"/>
              <a:t>et </a:t>
            </a:r>
            <a:r>
              <a:rPr lang="fr-FR" dirty="0"/>
              <a:t>50 </a:t>
            </a:r>
            <a:r>
              <a:rPr lang="fr-FR" dirty="0" smtClean="0"/>
              <a:t>ans</a:t>
            </a:r>
            <a:endParaRPr lang="en-US" dirty="0"/>
          </a:p>
        </p:txBody>
      </p:sp>
      <p:pic>
        <p:nvPicPr>
          <p:cNvPr id="39938" name="Picture 2" descr="C:\Users\Gonm\Desktop\20190607_1149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 flipH="1">
            <a:off x="6421754" y="1865000"/>
            <a:ext cx="2918595" cy="21889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71BA3-AE9D-4086-9A59-7BB4612A7C0C}" type="slidenum">
              <a:rPr lang="fr-FR" smtClean="0"/>
              <a:pPr/>
              <a:t>24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3013801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58204" cy="1011222"/>
          </a:xfrm>
        </p:spPr>
        <p:txBody>
          <a:bodyPr>
            <a:normAutofit fontScale="90000"/>
          </a:bodyPr>
          <a:lstStyle/>
          <a:p>
            <a:r>
              <a:rPr lang="fr-FR" dirty="0">
                <a:solidFill>
                  <a:srgbClr val="00B050"/>
                </a:solidFill>
              </a:rPr>
              <a:t>Comparaison de scénarios de </a:t>
            </a:r>
            <a:r>
              <a:rPr lang="fr-FR" dirty="0" smtClean="0">
                <a:solidFill>
                  <a:srgbClr val="00B050"/>
                </a:solidFill>
              </a:rPr>
              <a:t>gestion</a:t>
            </a:r>
            <a:endParaRPr lang="en-US" dirty="0">
              <a:solidFill>
                <a:srgbClr val="00B050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4285413538"/>
              </p:ext>
            </p:extLst>
          </p:nvPr>
        </p:nvGraphicFramePr>
        <p:xfrm>
          <a:off x="428596" y="1500174"/>
          <a:ext cx="8501122" cy="492922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54935"/>
                <a:gridCol w="1595327"/>
                <a:gridCol w="1529765"/>
                <a:gridCol w="2032401"/>
                <a:gridCol w="1988694"/>
              </a:tblGrid>
              <a:tr h="116629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dirty="0">
                          <a:effectLst/>
                        </a:rPr>
                        <a:t>Proportion de nids protégés</a:t>
                      </a:r>
                      <a:endParaRPr lang="en-US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dirty="0">
                          <a:effectLst/>
                        </a:rPr>
                        <a:t>Taux de </a:t>
                      </a:r>
                      <a:r>
                        <a:rPr lang="fr-FR" sz="1300" dirty="0" smtClean="0">
                          <a:effectLst/>
                        </a:rPr>
                        <a:t>Croissance</a:t>
                      </a:r>
                      <a:br>
                        <a:rPr lang="fr-FR" sz="1300" dirty="0" smtClean="0">
                          <a:effectLst/>
                        </a:rPr>
                      </a:br>
                      <a:r>
                        <a:rPr lang="fr-FR" sz="1300" dirty="0" smtClean="0">
                          <a:effectLst/>
                        </a:rPr>
                        <a:t>(</a:t>
                      </a:r>
                      <a:r>
                        <a:rPr lang="fr-FR" sz="1600" b="1" kern="1200" dirty="0" smtClean="0">
                          <a:solidFill>
                            <a:schemeClr val="lt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λ</a:t>
                      </a:r>
                      <a:r>
                        <a:rPr lang="fr-FR" sz="1300" dirty="0" smtClean="0">
                          <a:effectLst/>
                        </a:rPr>
                        <a:t>)</a:t>
                      </a:r>
                      <a:endParaRPr lang="en-US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dirty="0">
                          <a:effectLst/>
                        </a:rPr>
                        <a:t>Probabilité </a:t>
                      </a:r>
                      <a:r>
                        <a:rPr lang="fr-FR" sz="1300" dirty="0" smtClean="0">
                          <a:effectLst/>
                        </a:rPr>
                        <a:t>d’Extinction </a:t>
                      </a:r>
                      <a:br>
                        <a:rPr lang="fr-FR" sz="1300" dirty="0" smtClean="0">
                          <a:effectLst/>
                        </a:rPr>
                      </a:br>
                      <a:r>
                        <a:rPr lang="fr-FR" sz="1300" dirty="0" smtClean="0">
                          <a:effectLst/>
                        </a:rPr>
                        <a:t>à </a:t>
                      </a:r>
                      <a:r>
                        <a:rPr lang="fr-FR" sz="1300" dirty="0">
                          <a:effectLst/>
                        </a:rPr>
                        <a:t>50 ans</a:t>
                      </a:r>
                      <a:endParaRPr lang="en-US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dirty="0">
                          <a:effectLst/>
                        </a:rPr>
                        <a:t>Taille de la population (adultes) </a:t>
                      </a:r>
                      <a:r>
                        <a:rPr lang="fr-FR" sz="1300" dirty="0" smtClean="0">
                          <a:effectLst/>
                        </a:rPr>
                        <a:t>dans </a:t>
                      </a:r>
                      <a:r>
                        <a:rPr lang="fr-FR" sz="1300" dirty="0">
                          <a:effectLst/>
                        </a:rPr>
                        <a:t>25 ans</a:t>
                      </a:r>
                      <a:endParaRPr lang="en-US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dirty="0">
                          <a:effectLst/>
                        </a:rPr>
                        <a:t>Taille de la population (adultes) </a:t>
                      </a:r>
                      <a:r>
                        <a:rPr lang="fr-FR" sz="1300" dirty="0" smtClean="0">
                          <a:effectLst/>
                        </a:rPr>
                        <a:t>dans </a:t>
                      </a:r>
                      <a:r>
                        <a:rPr lang="fr-FR" sz="1300" dirty="0">
                          <a:effectLst/>
                        </a:rPr>
                        <a:t>50 ans</a:t>
                      </a:r>
                      <a:endParaRPr lang="en-US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/>
                </a:tc>
              </a:tr>
              <a:tr h="31357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effectLst/>
                        </a:rPr>
                        <a:t>0%</a:t>
                      </a:r>
                      <a:endParaRPr lang="en-US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dirty="0">
                          <a:effectLst/>
                        </a:rPr>
                        <a:t>0,972</a:t>
                      </a:r>
                      <a:endParaRPr lang="en-US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dirty="0">
                          <a:effectLst/>
                        </a:rPr>
                        <a:t>1,9%</a:t>
                      </a:r>
                      <a:endParaRPr lang="en-US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effectLst/>
                        </a:rPr>
                        <a:t>151</a:t>
                      </a:r>
                      <a:endParaRPr lang="en-US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effectLst/>
                        </a:rPr>
                        <a:t>148</a:t>
                      </a:r>
                      <a:endParaRPr lang="en-US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/>
                </a:tc>
              </a:tr>
              <a:tr h="31357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effectLst/>
                        </a:rPr>
                        <a:t>10%</a:t>
                      </a:r>
                      <a:endParaRPr lang="en-US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dirty="0">
                          <a:effectLst/>
                        </a:rPr>
                        <a:t>0,980</a:t>
                      </a:r>
                      <a:endParaRPr lang="en-US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dirty="0">
                          <a:effectLst/>
                        </a:rPr>
                        <a:t>1,4%</a:t>
                      </a:r>
                      <a:endParaRPr lang="en-US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effectLst/>
                        </a:rPr>
                        <a:t>180</a:t>
                      </a:r>
                      <a:endParaRPr lang="en-US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effectLst/>
                        </a:rPr>
                        <a:t>193</a:t>
                      </a:r>
                      <a:endParaRPr lang="en-US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/>
                </a:tc>
              </a:tr>
              <a:tr h="31357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effectLst/>
                        </a:rPr>
                        <a:t>20%</a:t>
                      </a:r>
                      <a:endParaRPr lang="en-US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effectLst/>
                        </a:rPr>
                        <a:t>0,988</a:t>
                      </a:r>
                      <a:endParaRPr lang="en-US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dirty="0">
                          <a:effectLst/>
                        </a:rPr>
                        <a:t>0,8%</a:t>
                      </a:r>
                      <a:endParaRPr lang="en-US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effectLst/>
                        </a:rPr>
                        <a:t>212</a:t>
                      </a:r>
                      <a:endParaRPr lang="en-US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effectLst/>
                        </a:rPr>
                        <a:t>244</a:t>
                      </a:r>
                      <a:endParaRPr lang="en-US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/>
                </a:tc>
              </a:tr>
              <a:tr h="31357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effectLst/>
                        </a:rPr>
                        <a:t>30%</a:t>
                      </a:r>
                      <a:endParaRPr lang="en-US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effectLst/>
                        </a:rPr>
                        <a:t>0,997</a:t>
                      </a:r>
                      <a:endParaRPr lang="en-US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dirty="0">
                          <a:effectLst/>
                        </a:rPr>
                        <a:t>0,4%</a:t>
                      </a:r>
                      <a:endParaRPr lang="en-US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effectLst/>
                        </a:rPr>
                        <a:t>260</a:t>
                      </a:r>
                      <a:endParaRPr lang="en-US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effectLst/>
                        </a:rPr>
                        <a:t>323</a:t>
                      </a:r>
                      <a:endParaRPr lang="en-US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/>
                </a:tc>
              </a:tr>
              <a:tr h="31357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b="1" dirty="0">
                          <a:effectLst/>
                        </a:rPr>
                        <a:t>31%</a:t>
                      </a:r>
                      <a:endParaRPr lang="en-US" sz="13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b="1" dirty="0">
                          <a:effectLst/>
                        </a:rPr>
                        <a:t>0,997</a:t>
                      </a:r>
                      <a:endParaRPr lang="en-US" sz="13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b="1" dirty="0" smtClean="0">
                          <a:effectLst/>
                        </a:rPr>
                        <a:t>0,4%</a:t>
                      </a:r>
                      <a:endParaRPr lang="en-US" sz="13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b="1" dirty="0">
                          <a:effectLst/>
                        </a:rPr>
                        <a:t>261</a:t>
                      </a:r>
                      <a:endParaRPr lang="en-US" sz="13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b="1" dirty="0">
                          <a:effectLst/>
                        </a:rPr>
                        <a:t>327</a:t>
                      </a:r>
                      <a:endParaRPr lang="en-US" sz="13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/>
                </a:tc>
              </a:tr>
              <a:tr h="31357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effectLst/>
                        </a:rPr>
                        <a:t>40%</a:t>
                      </a:r>
                      <a:endParaRPr lang="en-US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effectLst/>
                        </a:rPr>
                        <a:t>1,002</a:t>
                      </a:r>
                      <a:endParaRPr lang="en-US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dirty="0">
                          <a:effectLst/>
                        </a:rPr>
                        <a:t>0,2%</a:t>
                      </a:r>
                      <a:endParaRPr lang="en-US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dirty="0">
                          <a:effectLst/>
                        </a:rPr>
                        <a:t>299</a:t>
                      </a:r>
                      <a:endParaRPr lang="en-US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dirty="0">
                          <a:effectLst/>
                        </a:rPr>
                        <a:t>382</a:t>
                      </a:r>
                      <a:endParaRPr lang="en-US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/>
                </a:tc>
              </a:tr>
              <a:tr h="31357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effectLst/>
                        </a:rPr>
                        <a:t>50%</a:t>
                      </a:r>
                      <a:endParaRPr lang="en-US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effectLst/>
                        </a:rPr>
                        <a:t>1,012</a:t>
                      </a:r>
                      <a:endParaRPr lang="en-US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dirty="0">
                          <a:effectLst/>
                        </a:rPr>
                        <a:t>0,1%</a:t>
                      </a:r>
                      <a:endParaRPr lang="en-US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dirty="0">
                          <a:effectLst/>
                        </a:rPr>
                        <a:t>362</a:t>
                      </a:r>
                      <a:endParaRPr lang="en-US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effectLst/>
                        </a:rPr>
                        <a:t>478</a:t>
                      </a:r>
                      <a:endParaRPr lang="en-US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/>
                </a:tc>
              </a:tr>
              <a:tr h="31357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effectLst/>
                        </a:rPr>
                        <a:t>60%</a:t>
                      </a:r>
                      <a:endParaRPr lang="en-US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effectLst/>
                        </a:rPr>
                        <a:t>1,020</a:t>
                      </a:r>
                      <a:endParaRPr lang="en-US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effectLst/>
                        </a:rPr>
                        <a:t>0,0%</a:t>
                      </a:r>
                      <a:endParaRPr lang="en-US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dirty="0">
                          <a:effectLst/>
                        </a:rPr>
                        <a:t>424</a:t>
                      </a:r>
                      <a:endParaRPr lang="en-US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effectLst/>
                        </a:rPr>
                        <a:t>560</a:t>
                      </a:r>
                      <a:endParaRPr lang="en-US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/>
                </a:tc>
              </a:tr>
              <a:tr h="31357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effectLst/>
                        </a:rPr>
                        <a:t>70%</a:t>
                      </a:r>
                      <a:endParaRPr lang="en-US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effectLst/>
                        </a:rPr>
                        <a:t>1,030</a:t>
                      </a:r>
                      <a:endParaRPr lang="en-US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effectLst/>
                        </a:rPr>
                        <a:t>0,0%</a:t>
                      </a:r>
                      <a:endParaRPr lang="en-US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dirty="0">
                          <a:effectLst/>
                        </a:rPr>
                        <a:t>507</a:t>
                      </a:r>
                      <a:endParaRPr lang="en-US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effectLst/>
                        </a:rPr>
                        <a:t>650</a:t>
                      </a:r>
                      <a:endParaRPr lang="en-US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/>
                </a:tc>
              </a:tr>
              <a:tr h="31357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effectLst/>
                        </a:rPr>
                        <a:t>80%</a:t>
                      </a:r>
                      <a:endParaRPr lang="en-US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effectLst/>
                        </a:rPr>
                        <a:t>1,035</a:t>
                      </a:r>
                      <a:endParaRPr lang="en-US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effectLst/>
                        </a:rPr>
                        <a:t>0,0%</a:t>
                      </a:r>
                      <a:endParaRPr lang="en-US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dirty="0">
                          <a:effectLst/>
                        </a:rPr>
                        <a:t>541</a:t>
                      </a:r>
                      <a:endParaRPr lang="en-US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dirty="0">
                          <a:effectLst/>
                        </a:rPr>
                        <a:t>684</a:t>
                      </a:r>
                      <a:endParaRPr lang="en-US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/>
                </a:tc>
              </a:tr>
              <a:tr h="31357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effectLst/>
                        </a:rPr>
                        <a:t>90%</a:t>
                      </a:r>
                      <a:endParaRPr lang="en-US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effectLst/>
                        </a:rPr>
                        <a:t>1,045</a:t>
                      </a:r>
                      <a:endParaRPr lang="en-US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effectLst/>
                        </a:rPr>
                        <a:t>0,0%</a:t>
                      </a:r>
                      <a:endParaRPr lang="en-US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dirty="0">
                          <a:effectLst/>
                        </a:rPr>
                        <a:t>609</a:t>
                      </a:r>
                      <a:endParaRPr lang="en-US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dirty="0">
                          <a:effectLst/>
                        </a:rPr>
                        <a:t>743</a:t>
                      </a:r>
                      <a:endParaRPr lang="en-US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/>
                </a:tc>
              </a:tr>
              <a:tr h="31357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effectLst/>
                        </a:rPr>
                        <a:t>100%</a:t>
                      </a:r>
                      <a:endParaRPr lang="en-US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effectLst/>
                        </a:rPr>
                        <a:t>1,053</a:t>
                      </a:r>
                      <a:endParaRPr lang="en-US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effectLst/>
                        </a:rPr>
                        <a:t>0,0%</a:t>
                      </a:r>
                      <a:endParaRPr lang="en-US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effectLst/>
                        </a:rPr>
                        <a:t>663</a:t>
                      </a:r>
                      <a:endParaRPr lang="en-US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dirty="0">
                          <a:effectLst/>
                        </a:rPr>
                        <a:t>798</a:t>
                      </a:r>
                      <a:endParaRPr lang="en-US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57158" y="1142984"/>
            <a:ext cx="45418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Avec une survie à 0,85 (moy. actuelle) </a:t>
            </a:r>
            <a:endParaRPr lang="en-US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71BA3-AE9D-4086-9A59-7BB4612A7C0C}" type="slidenum">
              <a:rPr lang="fr-FR" smtClean="0"/>
              <a:pPr/>
              <a:t>25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2266571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282" y="142852"/>
            <a:ext cx="8686800" cy="1143000"/>
          </a:xfrm>
        </p:spPr>
        <p:txBody>
          <a:bodyPr>
            <a:normAutofit/>
          </a:bodyPr>
          <a:lstStyle/>
          <a:p>
            <a:r>
              <a:rPr lang="fr-FR" sz="4000" dirty="0">
                <a:solidFill>
                  <a:srgbClr val="00B050"/>
                </a:solidFill>
              </a:rPr>
              <a:t>Comparaison de scénarios de </a:t>
            </a:r>
            <a:r>
              <a:rPr lang="fr-FR" sz="4000" dirty="0" smtClean="0">
                <a:solidFill>
                  <a:srgbClr val="00B050"/>
                </a:solidFill>
              </a:rPr>
              <a:t>gestion</a:t>
            </a:r>
            <a:endParaRPr lang="en-US" sz="4000" dirty="0">
              <a:solidFill>
                <a:srgbClr val="00B050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2630964044"/>
              </p:ext>
            </p:extLst>
          </p:nvPr>
        </p:nvGraphicFramePr>
        <p:xfrm>
          <a:off x="285720" y="1643050"/>
          <a:ext cx="8715435" cy="485777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89093"/>
                <a:gridCol w="1635545"/>
                <a:gridCol w="1568330"/>
                <a:gridCol w="2083638"/>
                <a:gridCol w="2038829"/>
              </a:tblGrid>
              <a:tr h="114939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dirty="0">
                          <a:effectLst/>
                        </a:rPr>
                        <a:t>Proportion de nids protégés</a:t>
                      </a:r>
                      <a:endParaRPr lang="en-US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dirty="0">
                          <a:effectLst/>
                        </a:rPr>
                        <a:t>Taux de </a:t>
                      </a:r>
                      <a:r>
                        <a:rPr lang="fr-FR" sz="1300" dirty="0" smtClean="0">
                          <a:effectLst/>
                        </a:rPr>
                        <a:t>Croissance</a:t>
                      </a:r>
                      <a:br>
                        <a:rPr lang="fr-FR" sz="1300" dirty="0" smtClean="0">
                          <a:effectLst/>
                        </a:rPr>
                      </a:br>
                      <a:r>
                        <a:rPr lang="fr-FR" sz="1300" dirty="0" smtClean="0">
                          <a:effectLst/>
                        </a:rPr>
                        <a:t>(</a:t>
                      </a:r>
                      <a:r>
                        <a:rPr lang="fr-FR" sz="1600" b="1" kern="1200" dirty="0" smtClean="0">
                          <a:solidFill>
                            <a:schemeClr val="lt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λ</a:t>
                      </a:r>
                      <a:r>
                        <a:rPr lang="fr-FR" sz="1300" dirty="0" smtClean="0">
                          <a:effectLst/>
                        </a:rPr>
                        <a:t>)</a:t>
                      </a:r>
                      <a:endParaRPr lang="en-US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dirty="0">
                          <a:effectLst/>
                        </a:rPr>
                        <a:t>Probabilité </a:t>
                      </a:r>
                      <a:r>
                        <a:rPr lang="fr-FR" sz="1300" dirty="0" smtClean="0">
                          <a:effectLst/>
                        </a:rPr>
                        <a:t>d’Extinction </a:t>
                      </a:r>
                      <a:br>
                        <a:rPr lang="fr-FR" sz="1300" dirty="0" smtClean="0">
                          <a:effectLst/>
                        </a:rPr>
                      </a:br>
                      <a:r>
                        <a:rPr lang="fr-FR" sz="1300" dirty="0" smtClean="0">
                          <a:effectLst/>
                        </a:rPr>
                        <a:t>à </a:t>
                      </a:r>
                      <a:r>
                        <a:rPr lang="fr-FR" sz="1300" dirty="0">
                          <a:effectLst/>
                        </a:rPr>
                        <a:t>50 ans</a:t>
                      </a:r>
                      <a:endParaRPr lang="en-US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dirty="0">
                          <a:effectLst/>
                        </a:rPr>
                        <a:t>Taille de la population (adultes) </a:t>
                      </a:r>
                      <a:r>
                        <a:rPr lang="fr-FR" sz="1300" dirty="0" smtClean="0">
                          <a:effectLst/>
                        </a:rPr>
                        <a:t>dans </a:t>
                      </a:r>
                      <a:r>
                        <a:rPr lang="fr-FR" sz="1300" dirty="0">
                          <a:effectLst/>
                        </a:rPr>
                        <a:t>25 ans</a:t>
                      </a:r>
                      <a:endParaRPr lang="en-US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dirty="0">
                          <a:effectLst/>
                        </a:rPr>
                        <a:t>Taille de la population (adultes) </a:t>
                      </a:r>
                      <a:r>
                        <a:rPr lang="fr-FR" sz="1300" dirty="0" smtClean="0">
                          <a:effectLst/>
                        </a:rPr>
                        <a:t>dans </a:t>
                      </a:r>
                      <a:r>
                        <a:rPr lang="fr-FR" sz="1300" dirty="0">
                          <a:effectLst/>
                        </a:rPr>
                        <a:t>50 ans</a:t>
                      </a:r>
                      <a:endParaRPr lang="en-US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/>
                </a:tc>
              </a:tr>
              <a:tr h="30903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solidFill>
                            <a:schemeClr val="bg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0%</a:t>
                      </a:r>
                      <a:endParaRPr lang="en-US" sz="1300">
                        <a:solidFill>
                          <a:schemeClr val="bg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0,897</a:t>
                      </a:r>
                      <a:endParaRPr lang="en-US" sz="13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60,4%</a:t>
                      </a:r>
                      <a:endParaRPr lang="en-US" sz="130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  <a:endParaRPr lang="en-US" sz="130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US" sz="130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/>
                </a:tc>
              </a:tr>
              <a:tr h="30903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solidFill>
                            <a:schemeClr val="bg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10%</a:t>
                      </a:r>
                      <a:endParaRPr lang="en-US" sz="1300">
                        <a:solidFill>
                          <a:schemeClr val="bg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0,901</a:t>
                      </a:r>
                      <a:endParaRPr lang="en-US" sz="13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57,4%</a:t>
                      </a:r>
                      <a:endParaRPr lang="en-US" sz="130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27</a:t>
                      </a:r>
                      <a:endParaRPr lang="en-US" sz="130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en-US" sz="130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/>
                </a:tc>
              </a:tr>
              <a:tr h="30903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solidFill>
                            <a:schemeClr val="bg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20%</a:t>
                      </a:r>
                      <a:endParaRPr lang="en-US" sz="1300">
                        <a:solidFill>
                          <a:schemeClr val="bg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0,910</a:t>
                      </a:r>
                      <a:endParaRPr lang="en-US" sz="130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48,7%</a:t>
                      </a:r>
                      <a:endParaRPr lang="en-US" sz="13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35</a:t>
                      </a:r>
                      <a:endParaRPr lang="en-US" sz="130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en-US" sz="130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/>
                </a:tc>
              </a:tr>
              <a:tr h="30903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solidFill>
                            <a:schemeClr val="bg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30%</a:t>
                      </a:r>
                      <a:endParaRPr lang="en-US" sz="1300">
                        <a:solidFill>
                          <a:schemeClr val="bg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0,921</a:t>
                      </a:r>
                      <a:endParaRPr lang="en-US" sz="130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36,6%</a:t>
                      </a:r>
                      <a:endParaRPr lang="en-US" sz="13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43</a:t>
                      </a:r>
                      <a:endParaRPr lang="en-US" sz="130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endParaRPr lang="en-US" sz="130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/>
                </a:tc>
              </a:tr>
              <a:tr h="30903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b="1">
                          <a:solidFill>
                            <a:schemeClr val="bg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31%</a:t>
                      </a:r>
                      <a:endParaRPr lang="en-US" sz="1300">
                        <a:solidFill>
                          <a:schemeClr val="bg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b="1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0,922</a:t>
                      </a:r>
                      <a:endParaRPr lang="en-US" sz="130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36,5%</a:t>
                      </a:r>
                      <a:endParaRPr lang="en-US" sz="13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46</a:t>
                      </a:r>
                      <a:endParaRPr lang="en-US" sz="13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b="1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en-US" sz="130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/>
                </a:tc>
              </a:tr>
              <a:tr h="30903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solidFill>
                            <a:schemeClr val="bg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40%</a:t>
                      </a:r>
                      <a:endParaRPr lang="en-US" sz="1300">
                        <a:solidFill>
                          <a:schemeClr val="bg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0,926</a:t>
                      </a:r>
                      <a:endParaRPr lang="en-US" sz="130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34,3%</a:t>
                      </a:r>
                      <a:endParaRPr lang="en-US" sz="130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57</a:t>
                      </a:r>
                      <a:endParaRPr lang="en-US" sz="13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33</a:t>
                      </a:r>
                      <a:endParaRPr lang="en-US" sz="130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/>
                </a:tc>
              </a:tr>
              <a:tr h="30903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solidFill>
                            <a:schemeClr val="bg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50%</a:t>
                      </a:r>
                      <a:endParaRPr lang="en-US" sz="1300">
                        <a:solidFill>
                          <a:schemeClr val="bg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0,932</a:t>
                      </a:r>
                      <a:endParaRPr lang="en-US" sz="130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34,0%</a:t>
                      </a:r>
                      <a:endParaRPr lang="en-US" sz="130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74</a:t>
                      </a:r>
                      <a:endParaRPr lang="en-US" sz="13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55</a:t>
                      </a:r>
                      <a:endParaRPr lang="en-US" sz="130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/>
                </a:tc>
              </a:tr>
              <a:tr h="30903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solidFill>
                            <a:schemeClr val="bg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60%</a:t>
                      </a:r>
                      <a:endParaRPr lang="en-US" sz="1300">
                        <a:solidFill>
                          <a:schemeClr val="bg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0,944</a:t>
                      </a:r>
                      <a:endParaRPr lang="en-US" sz="130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19,1%</a:t>
                      </a:r>
                      <a:endParaRPr lang="en-US" sz="130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92</a:t>
                      </a:r>
                      <a:endParaRPr lang="en-US" sz="13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80</a:t>
                      </a:r>
                      <a:endParaRPr lang="en-US" sz="130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/>
                </a:tc>
              </a:tr>
              <a:tr h="30903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solidFill>
                            <a:schemeClr val="bg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70%</a:t>
                      </a:r>
                      <a:endParaRPr lang="en-US" sz="1300">
                        <a:solidFill>
                          <a:schemeClr val="bg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0,952</a:t>
                      </a:r>
                      <a:endParaRPr lang="en-US" sz="130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16,5%</a:t>
                      </a:r>
                      <a:endParaRPr lang="en-US" sz="130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118</a:t>
                      </a:r>
                      <a:endParaRPr lang="en-US" sz="13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113</a:t>
                      </a:r>
                      <a:endParaRPr lang="en-US" sz="130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/>
                </a:tc>
              </a:tr>
              <a:tr h="30903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solidFill>
                            <a:schemeClr val="bg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80%</a:t>
                      </a:r>
                      <a:endParaRPr lang="en-US" sz="1300">
                        <a:solidFill>
                          <a:schemeClr val="bg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0,958</a:t>
                      </a:r>
                      <a:endParaRPr lang="en-US" sz="130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14,6%</a:t>
                      </a:r>
                      <a:endParaRPr lang="en-US" sz="130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145</a:t>
                      </a:r>
                      <a:endParaRPr lang="en-US" sz="13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149</a:t>
                      </a:r>
                      <a:endParaRPr lang="en-US" sz="13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/>
                </a:tc>
              </a:tr>
              <a:tr h="30903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solidFill>
                            <a:schemeClr val="bg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90%</a:t>
                      </a:r>
                      <a:endParaRPr lang="en-US" sz="1300">
                        <a:solidFill>
                          <a:schemeClr val="bg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0,971</a:t>
                      </a:r>
                      <a:endParaRPr lang="en-US" sz="130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9,0%</a:t>
                      </a:r>
                      <a:endParaRPr lang="en-US" sz="130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189</a:t>
                      </a:r>
                      <a:endParaRPr lang="en-US" sz="130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213</a:t>
                      </a:r>
                      <a:endParaRPr lang="en-US" sz="13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/>
                </a:tc>
              </a:tr>
              <a:tr h="30903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solidFill>
                            <a:schemeClr val="bg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en-US" sz="1300">
                        <a:solidFill>
                          <a:schemeClr val="bg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0,978</a:t>
                      </a:r>
                      <a:endParaRPr lang="en-US" sz="130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8,7%</a:t>
                      </a:r>
                      <a:endParaRPr lang="en-US" sz="130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230</a:t>
                      </a:r>
                      <a:endParaRPr lang="en-US" sz="130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261</a:t>
                      </a:r>
                      <a:endParaRPr lang="en-US" sz="13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785918" y="1214422"/>
            <a:ext cx="452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Avec une survie à </a:t>
            </a:r>
            <a:r>
              <a:rPr lang="fr-FR" b="1" dirty="0" smtClean="0"/>
              <a:t>0,77</a:t>
            </a:r>
            <a:r>
              <a:rPr lang="fr-FR" dirty="0" smtClean="0"/>
              <a:t> (comme en 2008) </a:t>
            </a:r>
            <a:endParaRPr lang="en-US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71BA3-AE9D-4086-9A59-7BB4612A7C0C}" type="slidenum">
              <a:rPr lang="fr-FR" smtClean="0"/>
              <a:pPr/>
              <a:t>26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1937007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>
            <a:normAutofit/>
          </a:bodyPr>
          <a:lstStyle/>
          <a:p>
            <a:r>
              <a:rPr lang="fr-FR" sz="4000" dirty="0" smtClean="0">
                <a:solidFill>
                  <a:srgbClr val="00B050"/>
                </a:solidFill>
              </a:rPr>
              <a:t>Effet de la survie adulte</a:t>
            </a:r>
            <a:endParaRPr lang="en-US" sz="4000" dirty="0">
              <a:solidFill>
                <a:srgbClr val="00B050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2602358962"/>
              </p:ext>
            </p:extLst>
          </p:nvPr>
        </p:nvGraphicFramePr>
        <p:xfrm>
          <a:off x="214281" y="1428739"/>
          <a:ext cx="8643998" cy="521497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77707"/>
                <a:gridCol w="1622139"/>
                <a:gridCol w="1555475"/>
                <a:gridCol w="2066559"/>
                <a:gridCol w="2022118"/>
              </a:tblGrid>
              <a:tr h="125519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dirty="0" smtClean="0">
                          <a:effectLst/>
                        </a:rPr>
                        <a:t>Survie</a:t>
                      </a:r>
                      <a:r>
                        <a:rPr lang="fr-FR" sz="1300" baseline="0" dirty="0" smtClean="0">
                          <a:effectLst/>
                        </a:rPr>
                        <a:t> </a:t>
                      </a:r>
                      <a:br>
                        <a:rPr lang="fr-FR" sz="1300" baseline="0" dirty="0" smtClean="0">
                          <a:effectLst/>
                        </a:rPr>
                      </a:br>
                      <a:r>
                        <a:rPr lang="fr-FR" sz="1300" baseline="0" dirty="0" smtClean="0">
                          <a:effectLst/>
                        </a:rPr>
                        <a:t>Adulte</a:t>
                      </a:r>
                      <a:endParaRPr lang="en-US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dirty="0">
                          <a:effectLst/>
                        </a:rPr>
                        <a:t>Taux de </a:t>
                      </a:r>
                      <a:r>
                        <a:rPr lang="fr-FR" sz="1300" dirty="0" smtClean="0">
                          <a:effectLst/>
                        </a:rPr>
                        <a:t>Croissance</a:t>
                      </a:r>
                      <a:br>
                        <a:rPr lang="fr-FR" sz="1300" dirty="0" smtClean="0">
                          <a:effectLst/>
                        </a:rPr>
                      </a:br>
                      <a:r>
                        <a:rPr lang="fr-FR" sz="1300" dirty="0" smtClean="0">
                          <a:effectLst/>
                        </a:rPr>
                        <a:t>(</a:t>
                      </a:r>
                      <a:r>
                        <a:rPr lang="fr-FR" sz="1600" b="1" kern="1200" dirty="0" smtClean="0">
                          <a:solidFill>
                            <a:schemeClr val="lt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λ</a:t>
                      </a:r>
                      <a:r>
                        <a:rPr lang="fr-FR" sz="1300" dirty="0" smtClean="0">
                          <a:effectLst/>
                        </a:rPr>
                        <a:t>)</a:t>
                      </a:r>
                      <a:endParaRPr lang="en-US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dirty="0">
                          <a:effectLst/>
                        </a:rPr>
                        <a:t>Probabilité </a:t>
                      </a:r>
                      <a:r>
                        <a:rPr lang="fr-FR" sz="1300" dirty="0" smtClean="0">
                          <a:effectLst/>
                        </a:rPr>
                        <a:t>d’Extinction </a:t>
                      </a:r>
                      <a:br>
                        <a:rPr lang="fr-FR" sz="1300" dirty="0" smtClean="0">
                          <a:effectLst/>
                        </a:rPr>
                      </a:br>
                      <a:r>
                        <a:rPr lang="fr-FR" sz="1300" dirty="0" smtClean="0">
                          <a:effectLst/>
                        </a:rPr>
                        <a:t>à </a:t>
                      </a:r>
                      <a:r>
                        <a:rPr lang="fr-FR" sz="1300" dirty="0">
                          <a:effectLst/>
                        </a:rPr>
                        <a:t>50 ans</a:t>
                      </a:r>
                      <a:endParaRPr lang="en-US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dirty="0">
                          <a:effectLst/>
                        </a:rPr>
                        <a:t>Taille de la population (adultes) </a:t>
                      </a:r>
                      <a:r>
                        <a:rPr lang="fr-FR" sz="1300" dirty="0" smtClean="0">
                          <a:effectLst/>
                        </a:rPr>
                        <a:t>dans </a:t>
                      </a:r>
                      <a:r>
                        <a:rPr lang="fr-FR" sz="1300" dirty="0">
                          <a:effectLst/>
                        </a:rPr>
                        <a:t>25 ans</a:t>
                      </a:r>
                      <a:endParaRPr lang="en-US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dirty="0">
                          <a:effectLst/>
                        </a:rPr>
                        <a:t>Taille de la population (adultes) </a:t>
                      </a:r>
                      <a:r>
                        <a:rPr lang="fr-FR" sz="1300" dirty="0" smtClean="0">
                          <a:effectLst/>
                        </a:rPr>
                        <a:t>dans </a:t>
                      </a:r>
                      <a:r>
                        <a:rPr lang="fr-FR" sz="1300" dirty="0">
                          <a:effectLst/>
                        </a:rPr>
                        <a:t>50 ans</a:t>
                      </a:r>
                      <a:endParaRPr lang="en-US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/>
                </a:tc>
              </a:tr>
              <a:tr h="43997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fr-FR" sz="1300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0,75</a:t>
                      </a:r>
                      <a:endParaRPr lang="en-US" sz="1300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144" marR="7144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fr-FR" sz="130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0,901</a:t>
                      </a:r>
                      <a:endParaRPr lang="en-US" sz="1300">
                        <a:effectLst/>
                        <a:latin typeface="+mj-lt"/>
                      </a:endParaRPr>
                    </a:p>
                  </a:txBody>
                  <a:tcPr marL="7144" marR="7144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fr-FR" sz="130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60,0%</a:t>
                      </a:r>
                      <a:endParaRPr lang="en-US" sz="1300">
                        <a:effectLst/>
                        <a:latin typeface="+mj-lt"/>
                      </a:endParaRPr>
                    </a:p>
                  </a:txBody>
                  <a:tcPr marL="7144" marR="7144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fr-FR" sz="130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24</a:t>
                      </a:r>
                      <a:endParaRPr lang="en-US" sz="1300">
                        <a:effectLst/>
                        <a:latin typeface="+mj-lt"/>
                      </a:endParaRPr>
                    </a:p>
                  </a:txBody>
                  <a:tcPr marL="7144" marR="7144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fr-FR" sz="130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</a:t>
                      </a:r>
                      <a:endParaRPr lang="en-US" sz="1300">
                        <a:effectLst/>
                        <a:latin typeface="+mj-lt"/>
                      </a:endParaRPr>
                    </a:p>
                  </a:txBody>
                  <a:tcPr marL="7144" marR="7144" marT="9525" marB="0" anchor="ctr"/>
                </a:tc>
              </a:tr>
              <a:tr h="43997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fr-FR" sz="1300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0,77</a:t>
                      </a:r>
                      <a:endParaRPr lang="en-US" sz="1300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144" marR="7144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fr-FR" sz="130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0,922</a:t>
                      </a:r>
                      <a:endParaRPr lang="en-US" sz="1300" dirty="0">
                        <a:effectLst/>
                        <a:latin typeface="+mj-lt"/>
                      </a:endParaRPr>
                    </a:p>
                  </a:txBody>
                  <a:tcPr marL="7144" marR="7144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fr-FR" sz="130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36,5%</a:t>
                      </a:r>
                      <a:endParaRPr lang="en-US" sz="1300">
                        <a:effectLst/>
                        <a:latin typeface="+mj-lt"/>
                      </a:endParaRPr>
                    </a:p>
                  </a:txBody>
                  <a:tcPr marL="7144" marR="7144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fr-FR" sz="130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43</a:t>
                      </a:r>
                      <a:endParaRPr lang="en-US" sz="1300">
                        <a:effectLst/>
                        <a:latin typeface="+mj-lt"/>
                      </a:endParaRPr>
                    </a:p>
                  </a:txBody>
                  <a:tcPr marL="7144" marR="7144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fr-FR" sz="130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20</a:t>
                      </a:r>
                      <a:endParaRPr lang="en-US" sz="1300">
                        <a:effectLst/>
                        <a:latin typeface="+mj-lt"/>
                      </a:endParaRPr>
                    </a:p>
                  </a:txBody>
                  <a:tcPr marL="7144" marR="7144" marT="9525" marB="0" anchor="ctr"/>
                </a:tc>
              </a:tr>
              <a:tr h="43997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fr-FR" sz="1300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0,80</a:t>
                      </a:r>
                      <a:endParaRPr lang="en-US" sz="1300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144" marR="7144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fr-FR" sz="130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0,949</a:t>
                      </a:r>
                      <a:endParaRPr lang="en-US" sz="1300">
                        <a:effectLst/>
                        <a:latin typeface="+mj-lt"/>
                      </a:endParaRPr>
                    </a:p>
                  </a:txBody>
                  <a:tcPr marL="7144" marR="7144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fr-FR" sz="130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10,1%</a:t>
                      </a:r>
                      <a:endParaRPr lang="en-US" sz="1300" dirty="0">
                        <a:effectLst/>
                        <a:latin typeface="+mj-lt"/>
                      </a:endParaRPr>
                    </a:p>
                  </a:txBody>
                  <a:tcPr marL="7144" marR="7144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fr-FR" sz="130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84</a:t>
                      </a:r>
                      <a:endParaRPr lang="en-US" sz="1300">
                        <a:effectLst/>
                        <a:latin typeface="+mj-lt"/>
                      </a:endParaRPr>
                    </a:p>
                  </a:txBody>
                  <a:tcPr marL="7144" marR="7144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fr-FR" sz="130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56</a:t>
                      </a:r>
                      <a:endParaRPr lang="en-US" sz="1300">
                        <a:effectLst/>
                        <a:latin typeface="+mj-lt"/>
                      </a:endParaRPr>
                    </a:p>
                  </a:txBody>
                  <a:tcPr marL="7144" marR="7144" marT="9525" marB="0" anchor="ctr"/>
                </a:tc>
              </a:tr>
              <a:tr h="43997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fr-FR" sz="1300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0,82</a:t>
                      </a:r>
                      <a:endParaRPr lang="en-US" sz="1300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144" marR="7144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fr-FR" sz="130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0,969</a:t>
                      </a:r>
                      <a:endParaRPr lang="en-US" sz="1300">
                        <a:effectLst/>
                        <a:latin typeface="+mj-lt"/>
                      </a:endParaRPr>
                    </a:p>
                  </a:txBody>
                  <a:tcPr marL="7144" marR="7144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fr-FR" sz="130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2,3%</a:t>
                      </a:r>
                      <a:endParaRPr lang="en-US" sz="1300" dirty="0">
                        <a:effectLst/>
                        <a:latin typeface="+mj-lt"/>
                      </a:endParaRPr>
                    </a:p>
                  </a:txBody>
                  <a:tcPr marL="7144" marR="7144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fr-FR" sz="130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134</a:t>
                      </a:r>
                      <a:endParaRPr lang="en-US" sz="1300" dirty="0">
                        <a:effectLst/>
                        <a:latin typeface="+mj-lt"/>
                      </a:endParaRPr>
                    </a:p>
                  </a:txBody>
                  <a:tcPr marL="7144" marR="7144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fr-FR" sz="130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125</a:t>
                      </a:r>
                      <a:endParaRPr lang="en-US" sz="1300">
                        <a:effectLst/>
                        <a:latin typeface="+mj-lt"/>
                      </a:endParaRPr>
                    </a:p>
                  </a:txBody>
                  <a:tcPr marL="7144" marR="7144" marT="9525" marB="0" anchor="ctr"/>
                </a:tc>
              </a:tr>
              <a:tr h="43997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fr-FR" sz="1300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0,84</a:t>
                      </a:r>
                      <a:endParaRPr lang="en-US" sz="1300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144" marR="7144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fr-FR" sz="130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0,990</a:t>
                      </a:r>
                      <a:endParaRPr lang="en-US" sz="1300">
                        <a:effectLst/>
                        <a:latin typeface="+mj-lt"/>
                      </a:endParaRPr>
                    </a:p>
                  </a:txBody>
                  <a:tcPr marL="7144" marR="7144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fr-FR" sz="130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0,2%</a:t>
                      </a:r>
                      <a:endParaRPr lang="en-US" sz="1300" dirty="0">
                        <a:effectLst/>
                        <a:latin typeface="+mj-lt"/>
                      </a:endParaRPr>
                    </a:p>
                  </a:txBody>
                  <a:tcPr marL="7144" marR="7144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fr-FR" sz="130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212</a:t>
                      </a:r>
                      <a:endParaRPr lang="en-US" sz="1300" dirty="0">
                        <a:effectLst/>
                        <a:latin typeface="+mj-lt"/>
                      </a:endParaRPr>
                    </a:p>
                  </a:txBody>
                  <a:tcPr marL="7144" marR="7144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fr-FR" sz="130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250</a:t>
                      </a:r>
                      <a:endParaRPr lang="en-US" sz="1300">
                        <a:effectLst/>
                        <a:latin typeface="+mj-lt"/>
                      </a:endParaRPr>
                    </a:p>
                  </a:txBody>
                  <a:tcPr marL="7144" marR="7144" marT="9525" marB="0" anchor="ctr"/>
                </a:tc>
              </a:tr>
              <a:tr h="43997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fr-FR" sz="1300" b="1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0,85</a:t>
                      </a:r>
                      <a:endParaRPr lang="en-US" sz="1300" b="1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144" marR="7144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fr-FR" sz="1300" b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0,997</a:t>
                      </a:r>
                      <a:endParaRPr lang="en-US" sz="1300" b="1">
                        <a:effectLst/>
                        <a:latin typeface="+mj-lt"/>
                      </a:endParaRPr>
                    </a:p>
                  </a:txBody>
                  <a:tcPr marL="7144" marR="7144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fr-FR" sz="1300" b="1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0,2%</a:t>
                      </a:r>
                      <a:endParaRPr lang="en-US" sz="1300" b="1" dirty="0">
                        <a:effectLst/>
                        <a:latin typeface="+mj-lt"/>
                      </a:endParaRPr>
                    </a:p>
                  </a:txBody>
                  <a:tcPr marL="7144" marR="7144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fr-FR" sz="1300" b="1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256</a:t>
                      </a:r>
                      <a:endParaRPr lang="en-US" sz="1300" b="1" dirty="0">
                        <a:effectLst/>
                        <a:latin typeface="+mj-lt"/>
                      </a:endParaRPr>
                    </a:p>
                  </a:txBody>
                  <a:tcPr marL="7144" marR="7144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fr-FR" sz="1300" b="1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333</a:t>
                      </a:r>
                      <a:endParaRPr lang="en-US" sz="1300" b="1" dirty="0">
                        <a:effectLst/>
                        <a:latin typeface="+mj-lt"/>
                      </a:endParaRPr>
                    </a:p>
                  </a:txBody>
                  <a:tcPr marL="7144" marR="7144" marT="9525" marB="0" anchor="ctr"/>
                </a:tc>
              </a:tr>
              <a:tr h="43997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fr-FR" sz="130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0,86</a:t>
                      </a:r>
                      <a:endParaRPr lang="en-US" sz="130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144" marR="7144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fr-FR" sz="130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1,010</a:t>
                      </a:r>
                      <a:endParaRPr lang="en-US" sz="1300" dirty="0">
                        <a:effectLst/>
                        <a:latin typeface="+mj-lt"/>
                      </a:endParaRPr>
                    </a:p>
                  </a:txBody>
                  <a:tcPr marL="7144" marR="7144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fr-FR" sz="130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0,0%</a:t>
                      </a:r>
                      <a:endParaRPr lang="en-US" sz="1300">
                        <a:effectLst/>
                        <a:latin typeface="+mj-lt"/>
                      </a:endParaRPr>
                    </a:p>
                  </a:txBody>
                  <a:tcPr marL="7144" marR="7144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fr-FR" sz="130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329</a:t>
                      </a:r>
                      <a:endParaRPr lang="en-US" sz="1300" dirty="0">
                        <a:effectLst/>
                        <a:latin typeface="+mj-lt"/>
                      </a:endParaRPr>
                    </a:p>
                  </a:txBody>
                  <a:tcPr marL="7144" marR="7144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fr-FR" sz="130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446</a:t>
                      </a:r>
                      <a:endParaRPr lang="en-US" sz="1300" dirty="0">
                        <a:effectLst/>
                        <a:latin typeface="+mj-lt"/>
                      </a:endParaRPr>
                    </a:p>
                  </a:txBody>
                  <a:tcPr marL="7144" marR="7144" marT="9525" marB="0" anchor="ctr"/>
                </a:tc>
              </a:tr>
              <a:tr h="43997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fr-FR" sz="1300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0,88</a:t>
                      </a:r>
                      <a:endParaRPr lang="en-US" sz="1300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144" marR="7144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fr-FR" sz="130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1,030</a:t>
                      </a:r>
                      <a:endParaRPr lang="en-US" sz="1300">
                        <a:effectLst/>
                        <a:latin typeface="+mj-lt"/>
                      </a:endParaRPr>
                    </a:p>
                  </a:txBody>
                  <a:tcPr marL="7144" marR="7144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fr-FR" sz="130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0,0%</a:t>
                      </a:r>
                      <a:endParaRPr lang="en-US" sz="1300">
                        <a:effectLst/>
                        <a:latin typeface="+mj-lt"/>
                      </a:endParaRPr>
                    </a:p>
                  </a:txBody>
                  <a:tcPr marL="7144" marR="7144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fr-FR" sz="130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491</a:t>
                      </a:r>
                      <a:endParaRPr lang="en-US" sz="1300" dirty="0">
                        <a:effectLst/>
                        <a:latin typeface="+mj-lt"/>
                      </a:endParaRPr>
                    </a:p>
                  </a:txBody>
                  <a:tcPr marL="7144" marR="7144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fr-FR" sz="130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687</a:t>
                      </a:r>
                      <a:endParaRPr lang="en-US" sz="1300">
                        <a:effectLst/>
                        <a:latin typeface="+mj-lt"/>
                      </a:endParaRPr>
                    </a:p>
                  </a:txBody>
                  <a:tcPr marL="7144" marR="7144" marT="9525" marB="0" anchor="ctr"/>
                </a:tc>
              </a:tr>
              <a:tr h="43997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fr-FR" sz="1300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0,90</a:t>
                      </a:r>
                      <a:endParaRPr lang="en-US" sz="1300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144" marR="7144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fr-FR" sz="130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1,049</a:t>
                      </a:r>
                      <a:endParaRPr lang="en-US" sz="1300">
                        <a:effectLst/>
                        <a:latin typeface="+mj-lt"/>
                      </a:endParaRPr>
                    </a:p>
                  </a:txBody>
                  <a:tcPr marL="7144" marR="7144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fr-FR" sz="130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0,0%</a:t>
                      </a:r>
                      <a:endParaRPr lang="en-US" sz="1300">
                        <a:effectLst/>
                        <a:latin typeface="+mj-lt"/>
                      </a:endParaRPr>
                    </a:p>
                  </a:txBody>
                  <a:tcPr marL="7144" marR="7144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fr-FR" sz="130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676</a:t>
                      </a:r>
                      <a:endParaRPr lang="en-US" sz="1300" dirty="0">
                        <a:effectLst/>
                        <a:latin typeface="+mj-lt"/>
                      </a:endParaRPr>
                    </a:p>
                  </a:txBody>
                  <a:tcPr marL="7144" marR="7144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fr-FR" sz="130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872</a:t>
                      </a:r>
                      <a:endParaRPr lang="en-US" sz="1300" dirty="0">
                        <a:effectLst/>
                        <a:latin typeface="+mj-lt"/>
                      </a:endParaRPr>
                    </a:p>
                  </a:txBody>
                  <a:tcPr marL="7144" marR="7144" marT="9525" marB="0" anchor="ctr"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000100" y="928670"/>
            <a:ext cx="452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Avec protection de 31% des nids</a:t>
            </a:r>
            <a:endParaRPr lang="en-US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71BA3-AE9D-4086-9A59-7BB4612A7C0C}" type="slidenum">
              <a:rPr lang="fr-FR" smtClean="0"/>
              <a:pPr/>
              <a:t>27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2114300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143000"/>
          </a:xfrm>
        </p:spPr>
        <p:txBody>
          <a:bodyPr>
            <a:normAutofit/>
          </a:bodyPr>
          <a:lstStyle/>
          <a:p>
            <a:r>
              <a:rPr lang="fr-FR" sz="4000" dirty="0" smtClean="0">
                <a:solidFill>
                  <a:srgbClr val="00B050"/>
                </a:solidFill>
              </a:rPr>
              <a:t>A retenir</a:t>
            </a:r>
            <a:endParaRPr lang="fr-FR" sz="4000" dirty="0">
              <a:solidFill>
                <a:srgbClr val="00B05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42844" y="928670"/>
            <a:ext cx="8858312" cy="5357850"/>
          </a:xfrm>
        </p:spPr>
        <p:txBody>
          <a:bodyPr>
            <a:normAutofit fontScale="85000" lnSpcReduction="10000"/>
          </a:bodyPr>
          <a:lstStyle/>
          <a:p>
            <a:r>
              <a:rPr lang="fr-FR" dirty="0" smtClean="0"/>
              <a:t>Population normande : bon état, taux de croissance de 0,996 à 1,068, risque d’extinction à 50 ans quasi nul (0.2 %).</a:t>
            </a:r>
          </a:p>
          <a:p>
            <a:r>
              <a:rPr lang="fr-FR" dirty="0" smtClean="0"/>
              <a:t>Survie adulte 0,85, survie jeune 0,40.</a:t>
            </a:r>
          </a:p>
          <a:p>
            <a:r>
              <a:rPr lang="fr-FR" dirty="0" smtClean="0"/>
              <a:t>Sans protection des nids (30 %), taux de croissance passe à 0,972 et entraine un déclin de 3 % par an de la population et risque d’extinction de plus de 60 % d’ici 50 ans.</a:t>
            </a:r>
          </a:p>
          <a:p>
            <a:r>
              <a:rPr lang="fr-FR" dirty="0" smtClean="0"/>
              <a:t>Enclos judicieux = productivité à 0,71 poussin/nid soit 50 % de plus qu’un nid non protégé.</a:t>
            </a:r>
          </a:p>
          <a:p>
            <a:r>
              <a:rPr lang="fr-FR" dirty="0" smtClean="0"/>
              <a:t>Population normande stable = 2,69 œufs/nid, 0,49 poussin par nid, 0,30 poussin à l’envol.</a:t>
            </a:r>
          </a:p>
          <a:p>
            <a:r>
              <a:rPr lang="fr-FR" dirty="0" smtClean="0"/>
              <a:t>Le GCI la culture de l’échec : taux succès des nids : 22%, taux éclosion : 18 %, taux d’envol 67 %.</a:t>
            </a:r>
            <a:endParaRPr lang="fr-FR" dirty="0"/>
          </a:p>
        </p:txBody>
      </p:sp>
      <p:grpSp>
        <p:nvGrpSpPr>
          <p:cNvPr id="4" name="Groupe 3"/>
          <p:cNvGrpSpPr/>
          <p:nvPr/>
        </p:nvGrpSpPr>
        <p:grpSpPr>
          <a:xfrm>
            <a:off x="0" y="6215081"/>
            <a:ext cx="9144000" cy="642919"/>
            <a:chOff x="0" y="6215082"/>
            <a:chExt cx="9144000" cy="642919"/>
          </a:xfrm>
        </p:grpSpPr>
        <p:sp>
          <p:nvSpPr>
            <p:cNvPr id="5" name="Rectangle 4"/>
            <p:cNvSpPr/>
            <p:nvPr/>
          </p:nvSpPr>
          <p:spPr>
            <a:xfrm>
              <a:off x="0" y="6215082"/>
              <a:ext cx="9144000" cy="642918"/>
            </a:xfrm>
            <a:prstGeom prst="rect">
              <a:avLst/>
            </a:prstGeom>
            <a:gradFill>
              <a:gsLst>
                <a:gs pos="0">
                  <a:schemeClr val="accent3">
                    <a:lumMod val="75000"/>
                    <a:alpha val="52000"/>
                  </a:schemeClr>
                </a:gs>
                <a:gs pos="100000">
                  <a:srgbClr val="156B13"/>
                </a:gs>
              </a:gsLst>
              <a:path path="circle">
                <a:fillToRect l="100000" b="10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400" i="1" dirty="0" smtClean="0"/>
                <a:t>AG du CRBPO– 11 mars 2023- Paris</a:t>
              </a:r>
              <a:endParaRPr lang="fr-FR" i="1" dirty="0"/>
            </a:p>
          </p:txBody>
        </p:sp>
        <p:pic>
          <p:nvPicPr>
            <p:cNvPr id="6" name="Espace réservé du contenu 9" descr="logo_PRAGCI.jpg"/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0" y="6286520"/>
              <a:ext cx="602694" cy="571480"/>
            </a:xfrm>
            <a:prstGeom prst="rect">
              <a:avLst/>
            </a:prstGeom>
          </p:spPr>
        </p:pic>
        <p:pic>
          <p:nvPicPr>
            <p:cNvPr id="7" name="Picture 2" descr="E:\BOULOT JAMES\LOGO\CRBPO.bmp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8597809" y="6215083"/>
              <a:ext cx="546191" cy="642918"/>
            </a:xfrm>
            <a:prstGeom prst="rect">
              <a:avLst/>
            </a:prstGeom>
            <a:noFill/>
          </p:spPr>
        </p:pic>
        <p:pic>
          <p:nvPicPr>
            <p:cNvPr id="8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214414" y="6286496"/>
              <a:ext cx="571504" cy="5715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9" name="Picture 5" descr="F:\BOULOT JAMES\LOGO\GONm-logotxt-noir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71472" y="6286749"/>
              <a:ext cx="571504" cy="571252"/>
            </a:xfrm>
            <a:prstGeom prst="rect">
              <a:avLst/>
            </a:prstGeom>
            <a:noFill/>
          </p:spPr>
        </p:pic>
      </p:grpSp>
      <p:sp>
        <p:nvSpPr>
          <p:cNvPr id="10" name="Espace réservé du numéro de diapositiv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71BA3-AE9D-4086-9A59-7BB4612A7C0C}" type="slidenum">
              <a:rPr lang="fr-FR" smtClean="0"/>
              <a:pPr/>
              <a:t>28</a:t>
            </a:fld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fr-FR" dirty="0" smtClean="0">
                <a:solidFill>
                  <a:srgbClr val="00B050"/>
                </a:solidFill>
              </a:rPr>
              <a:t>Merci à tous et notamment</a:t>
            </a:r>
            <a:br>
              <a:rPr lang="fr-FR" dirty="0" smtClean="0">
                <a:solidFill>
                  <a:srgbClr val="00B050"/>
                </a:solidFill>
              </a:rPr>
            </a:br>
            <a:r>
              <a:rPr lang="fr-FR" dirty="0" smtClean="0">
                <a:solidFill>
                  <a:srgbClr val="00B050"/>
                </a:solidFill>
              </a:rPr>
              <a:t> aux 260 lecteurs</a:t>
            </a:r>
            <a:endParaRPr lang="fr-FR" dirty="0">
              <a:solidFill>
                <a:srgbClr val="00B050"/>
              </a:solidFill>
            </a:endParaRPr>
          </a:p>
        </p:txBody>
      </p:sp>
      <p:pic>
        <p:nvPicPr>
          <p:cNvPr id="4" name="Picture 2" descr="C:\Sauvegarde\Documents and Settings\Propriétaire\Mes documents\Mes images\Photos gravelots\Power shot 21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28662" y="1142984"/>
            <a:ext cx="6679891" cy="50079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e 4"/>
          <p:cNvGrpSpPr/>
          <p:nvPr/>
        </p:nvGrpSpPr>
        <p:grpSpPr>
          <a:xfrm>
            <a:off x="0" y="6215081"/>
            <a:ext cx="9144000" cy="642919"/>
            <a:chOff x="0" y="6215082"/>
            <a:chExt cx="9144000" cy="642919"/>
          </a:xfrm>
        </p:grpSpPr>
        <p:sp>
          <p:nvSpPr>
            <p:cNvPr id="6" name="Rectangle 5"/>
            <p:cNvSpPr/>
            <p:nvPr/>
          </p:nvSpPr>
          <p:spPr>
            <a:xfrm>
              <a:off x="0" y="6215082"/>
              <a:ext cx="9144000" cy="642918"/>
            </a:xfrm>
            <a:prstGeom prst="rect">
              <a:avLst/>
            </a:prstGeom>
            <a:gradFill>
              <a:gsLst>
                <a:gs pos="0">
                  <a:schemeClr val="accent3">
                    <a:lumMod val="75000"/>
                    <a:alpha val="52000"/>
                  </a:schemeClr>
                </a:gs>
                <a:gs pos="100000">
                  <a:srgbClr val="156B13"/>
                </a:gs>
              </a:gsLst>
              <a:path path="circle">
                <a:fillToRect l="100000" b="10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400" i="1" dirty="0" smtClean="0"/>
                <a:t>AG du CRBPO– 11 mars 2023- Paris</a:t>
              </a:r>
              <a:endParaRPr lang="fr-FR" i="1" dirty="0"/>
            </a:p>
          </p:txBody>
        </p:sp>
        <p:pic>
          <p:nvPicPr>
            <p:cNvPr id="7" name="Espace réservé du contenu 9" descr="logo_PRAGCI.jpg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0" y="6286520"/>
              <a:ext cx="602694" cy="571480"/>
            </a:xfrm>
            <a:prstGeom prst="rect">
              <a:avLst/>
            </a:prstGeom>
          </p:spPr>
        </p:pic>
        <p:pic>
          <p:nvPicPr>
            <p:cNvPr id="8" name="Picture 2" descr="E:\BOULOT JAMES\LOGO\CRBPO.bmp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8597809" y="6215083"/>
              <a:ext cx="546191" cy="642918"/>
            </a:xfrm>
            <a:prstGeom prst="rect">
              <a:avLst/>
            </a:prstGeom>
            <a:noFill/>
          </p:spPr>
        </p:pic>
        <p:pic>
          <p:nvPicPr>
            <p:cNvPr id="9" name="Picture 3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214414" y="6286496"/>
              <a:ext cx="571504" cy="5715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0" name="Picture 5" descr="F:\BOULOT JAMES\LOGO\GONm-logotxt-noir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71472" y="6286749"/>
              <a:ext cx="571504" cy="571252"/>
            </a:xfrm>
            <a:prstGeom prst="rect">
              <a:avLst/>
            </a:prstGeom>
            <a:noFill/>
          </p:spPr>
        </p:pic>
      </p:grpSp>
      <p:pic>
        <p:nvPicPr>
          <p:cNvPr id="40963" name="Picture 3" descr="logoaesn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072462" y="71414"/>
            <a:ext cx="677863" cy="126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4" name="Picture 4" descr="Bloc-marque_MEEDDM-RVB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929586" y="1428736"/>
            <a:ext cx="952500" cy="126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6" descr="logo-feder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858148" y="5429264"/>
            <a:ext cx="1201737" cy="75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Image 18" descr="C:\Documents and Settings\pc\Bureau\Eva\Logos et modèles\REGION BN\Région_Normandie_logo_2016.png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858148" y="2714620"/>
            <a:ext cx="1123950" cy="127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Image 19" descr="C:\Users\user\Desktop\Eva\Logos et modèles\EUROPE\4-Logo UE FEADER quadrichromie.jpg"/>
          <p:cNvPicPr/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858148" y="4000504"/>
            <a:ext cx="1174750" cy="140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Espace réservé du numéro de diapositive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71BA3-AE9D-4086-9A59-7BB4612A7C0C}" type="slidenum">
              <a:rPr lang="fr-FR" smtClean="0"/>
              <a:pPr/>
              <a:t>29</a:t>
            </a:fld>
            <a:endParaRPr lang="fr-FR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E:\TRAVAIL MAISON\COLLOQUE\Photo baguage\Nouveau dossier\piège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741" y="1086685"/>
            <a:ext cx="6828083" cy="512106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Sauvegarde\Documents and Settings\Propriétaire\Mes documents\Mes images\Photos gravelots\cagenass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982" y="1124253"/>
            <a:ext cx="6884701" cy="515518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Sauvegarde\Documents and Settings\Propriétaire\Mes documents\James GONM\GRAVELOT A COLLIER\gci\cage et oeuf gci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359" y="1086685"/>
            <a:ext cx="6858418" cy="513404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E:\TRAVAIL MAISON\COLLOQUE\Photo baguage\Nouveau dossier\Power shot 13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95930" y="1096446"/>
            <a:ext cx="6798374" cy="509878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E:\TRAVAIL MAISON\COLLOQUE\Photo baguage\Nouveau dossier\GCI dans nasse 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632" y="1141473"/>
            <a:ext cx="7606460" cy="507097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E:\TRAVAIL MAISON\COLLOQUE\Photo baguage\Nouveau dossier\Prise GCI nasse 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186" y="1193811"/>
            <a:ext cx="7440906" cy="496060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9" name="Picture 11" descr="E:\TRAVAIL MAISON\COLLOQUE\Photo baguage\Nouveau dossier\GCI Graye 2007 01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8731" y="1117735"/>
            <a:ext cx="6715573" cy="503668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E:\TRAVAIL MAISON\COLLOQUE\Photo baguage\Nouveau dossier\Power shot 148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7" y="1157232"/>
            <a:ext cx="6788116" cy="509079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E:\TRAVAIL MAISON\COLLOQUE\Photo baguage\Nouveau dossier\poussins bouteille 1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3289" y="1025864"/>
            <a:ext cx="3508435" cy="526110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E:\TRAVAIL MAISON\COLLOQUE\Photo baguage\Nouveau dossier\Power shot 151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538" y="1071546"/>
            <a:ext cx="6917036" cy="518748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800" b="1" dirty="0" smtClean="0">
                <a:solidFill>
                  <a:schemeClr val="accent3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Technique de capture</a:t>
            </a:r>
            <a:endParaRPr lang="fr-FR" sz="3800" b="1" dirty="0">
              <a:solidFill>
                <a:schemeClr val="accent3">
                  <a:lumMod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7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C575B0C1-A11F-410A-BB2E-6B847B8F22B3}" type="slidenum">
              <a:rPr lang="fr-FR" smtClean="0"/>
              <a:pPr/>
              <a:t>3</a:t>
            </a:fld>
            <a:endParaRPr lang="fr-FR"/>
          </a:p>
        </p:txBody>
      </p:sp>
      <p:grpSp>
        <p:nvGrpSpPr>
          <p:cNvPr id="16" name="Groupe 15"/>
          <p:cNvGrpSpPr/>
          <p:nvPr/>
        </p:nvGrpSpPr>
        <p:grpSpPr>
          <a:xfrm>
            <a:off x="0" y="6215081"/>
            <a:ext cx="9144000" cy="642919"/>
            <a:chOff x="0" y="6215082"/>
            <a:chExt cx="9144000" cy="642919"/>
          </a:xfrm>
        </p:grpSpPr>
        <p:sp>
          <p:nvSpPr>
            <p:cNvPr id="17" name="Rectangle 16"/>
            <p:cNvSpPr/>
            <p:nvPr/>
          </p:nvSpPr>
          <p:spPr>
            <a:xfrm>
              <a:off x="0" y="6215082"/>
              <a:ext cx="9144000" cy="642918"/>
            </a:xfrm>
            <a:prstGeom prst="rect">
              <a:avLst/>
            </a:prstGeom>
            <a:gradFill>
              <a:gsLst>
                <a:gs pos="0">
                  <a:schemeClr val="accent3">
                    <a:lumMod val="75000"/>
                    <a:alpha val="52000"/>
                  </a:schemeClr>
                </a:gs>
                <a:gs pos="100000">
                  <a:srgbClr val="156B13"/>
                </a:gs>
              </a:gsLst>
              <a:path path="circle">
                <a:fillToRect l="100000" b="10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400" i="1" dirty="0" smtClean="0"/>
                <a:t>AG du CRBPO– 11 mars 2023- Paris</a:t>
              </a:r>
              <a:endParaRPr lang="fr-FR" i="1" dirty="0"/>
            </a:p>
          </p:txBody>
        </p:sp>
        <p:pic>
          <p:nvPicPr>
            <p:cNvPr id="18" name="Espace réservé du contenu 9" descr="logo_PRAGCI.jpg"/>
            <p:cNvPicPr>
              <a:picLocks noChangeAspect="1"/>
            </p:cNvPicPr>
            <p:nvPr/>
          </p:nvPicPr>
          <p:blipFill>
            <a:blip r:embed="rId1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0" y="6286520"/>
              <a:ext cx="602694" cy="571480"/>
            </a:xfrm>
            <a:prstGeom prst="rect">
              <a:avLst/>
            </a:prstGeom>
          </p:spPr>
        </p:pic>
        <p:pic>
          <p:nvPicPr>
            <p:cNvPr id="19" name="Picture 2" descr="E:\BOULOT JAMES\LOGO\CRBPO.bmp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8597809" y="6215083"/>
              <a:ext cx="546191" cy="642918"/>
            </a:xfrm>
            <a:prstGeom prst="rect">
              <a:avLst/>
            </a:prstGeom>
            <a:noFill/>
          </p:spPr>
        </p:pic>
        <p:pic>
          <p:nvPicPr>
            <p:cNvPr id="20" name="Picture 3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1214414" y="6286496"/>
              <a:ext cx="571504" cy="5715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1" name="Picture 5" descr="F:\BOULOT JAMES\LOGO\GONm-logotxt-noir.png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571472" y="6286749"/>
              <a:ext cx="571504" cy="571252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="" xmlns:p14="http://schemas.microsoft.com/office/powerpoint/2010/main" val="3261196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800" b="1" dirty="0" smtClean="0">
                <a:solidFill>
                  <a:schemeClr val="accent3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2007, année test</a:t>
            </a:r>
            <a:endParaRPr lang="fr-FR" sz="3800" b="1" dirty="0">
              <a:solidFill>
                <a:schemeClr val="accent3">
                  <a:lumMod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7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C575B0C1-A11F-410A-BB2E-6B847B8F22B3}" type="slidenum">
              <a:rPr lang="fr-FR" smtClean="0"/>
              <a:pPr/>
              <a:t>4</a:t>
            </a:fld>
            <a:endParaRPr lang="fr-FR"/>
          </a:p>
        </p:txBody>
      </p:sp>
      <p:pic>
        <p:nvPicPr>
          <p:cNvPr id="2050" name="Picture 2" descr="C:\Documents and Settings\Propriétaire\Bureau\Photo baguage\GCI bagué d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179512"/>
            <a:ext cx="7620000" cy="50768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Documents and Settings\Propriétaire\Bureau\Photo baguage\GCi 11 ros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516" y="1197082"/>
            <a:ext cx="3783629" cy="2520842"/>
          </a:xfrm>
          <a:prstGeom prst="rect">
            <a:avLst/>
          </a:prstGeom>
          <a:noFill/>
          <a:effectLst>
            <a:softEdge rad="190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e 7"/>
          <p:cNvGrpSpPr/>
          <p:nvPr/>
        </p:nvGrpSpPr>
        <p:grpSpPr>
          <a:xfrm>
            <a:off x="0" y="6215081"/>
            <a:ext cx="9144000" cy="642919"/>
            <a:chOff x="0" y="6215082"/>
            <a:chExt cx="9144000" cy="642919"/>
          </a:xfrm>
        </p:grpSpPr>
        <p:sp>
          <p:nvSpPr>
            <p:cNvPr id="11" name="Rectangle 10"/>
            <p:cNvSpPr/>
            <p:nvPr/>
          </p:nvSpPr>
          <p:spPr>
            <a:xfrm>
              <a:off x="0" y="6215082"/>
              <a:ext cx="9144000" cy="642918"/>
            </a:xfrm>
            <a:prstGeom prst="rect">
              <a:avLst/>
            </a:prstGeom>
            <a:gradFill>
              <a:gsLst>
                <a:gs pos="0">
                  <a:schemeClr val="accent3">
                    <a:lumMod val="75000"/>
                    <a:alpha val="52000"/>
                  </a:schemeClr>
                </a:gs>
                <a:gs pos="100000">
                  <a:srgbClr val="156B13"/>
                </a:gs>
              </a:gsLst>
              <a:path path="circle">
                <a:fillToRect l="100000" b="10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400" i="1" dirty="0" smtClean="0"/>
                <a:t>AG du CRBPO– 11 mars 2023- Paris</a:t>
              </a:r>
              <a:endParaRPr lang="fr-FR" i="1" dirty="0"/>
            </a:p>
          </p:txBody>
        </p:sp>
        <p:pic>
          <p:nvPicPr>
            <p:cNvPr id="12" name="Espace réservé du contenu 9" descr="logo_PRAGCI.jpg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0" y="6286520"/>
              <a:ext cx="602694" cy="571480"/>
            </a:xfrm>
            <a:prstGeom prst="rect">
              <a:avLst/>
            </a:prstGeom>
          </p:spPr>
        </p:pic>
        <p:pic>
          <p:nvPicPr>
            <p:cNvPr id="13" name="Picture 2" descr="E:\BOULOT JAMES\LOGO\CRBPO.bmp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8597809" y="6215083"/>
              <a:ext cx="546191" cy="642918"/>
            </a:xfrm>
            <a:prstGeom prst="rect">
              <a:avLst/>
            </a:prstGeom>
            <a:noFill/>
          </p:spPr>
        </p:pic>
        <p:pic>
          <p:nvPicPr>
            <p:cNvPr id="14" name="Picture 3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214414" y="6286496"/>
              <a:ext cx="571504" cy="5715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5" name="Picture 5" descr="F:\BOULOT JAMES\LOGO\GONm-logotxt-noir.pn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571472" y="6286749"/>
              <a:ext cx="571504" cy="571252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="" xmlns:p14="http://schemas.microsoft.com/office/powerpoint/2010/main" val="2933789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r>
              <a:rPr lang="fr-FR" sz="3800" b="1" dirty="0" smtClean="0">
                <a:solidFill>
                  <a:schemeClr val="accent3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Années 2008/2009, </a:t>
            </a:r>
            <a:r>
              <a:rPr lang="fr-FR" sz="2700" b="1" dirty="0" smtClean="0">
                <a:solidFill>
                  <a:schemeClr val="accent3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mauvaise qualité de bague</a:t>
            </a:r>
            <a:endParaRPr lang="fr-FR" sz="2700" b="1" dirty="0">
              <a:solidFill>
                <a:schemeClr val="accent3">
                  <a:lumMod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7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C575B0C1-A11F-410A-BB2E-6B847B8F22B3}" type="slidenum">
              <a:rPr lang="fr-FR" smtClean="0"/>
              <a:pPr/>
              <a:t>5</a:t>
            </a:fld>
            <a:endParaRPr lang="fr-FR"/>
          </a:p>
        </p:txBody>
      </p:sp>
      <p:pic>
        <p:nvPicPr>
          <p:cNvPr id="3074" name="Picture 2" descr="C:\Documents and Settings\Propriétaire\Bureau\Photo baguage\71 jaun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192" y="908720"/>
            <a:ext cx="7104789" cy="532859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Documents and Settings\Propriétaire\Bureau\Photo baguage\bague 9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3765" y="3955292"/>
            <a:ext cx="3175216" cy="2381412"/>
          </a:xfrm>
          <a:prstGeom prst="rect">
            <a:avLst/>
          </a:prstGeom>
          <a:noFill/>
          <a:effectLst>
            <a:glow>
              <a:schemeClr val="accent1"/>
            </a:glow>
            <a:softEdge rad="1651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e 7"/>
          <p:cNvGrpSpPr/>
          <p:nvPr/>
        </p:nvGrpSpPr>
        <p:grpSpPr>
          <a:xfrm>
            <a:off x="0" y="6215081"/>
            <a:ext cx="9144000" cy="642919"/>
            <a:chOff x="0" y="6215082"/>
            <a:chExt cx="9144000" cy="642919"/>
          </a:xfrm>
        </p:grpSpPr>
        <p:sp>
          <p:nvSpPr>
            <p:cNvPr id="11" name="Rectangle 10"/>
            <p:cNvSpPr/>
            <p:nvPr/>
          </p:nvSpPr>
          <p:spPr>
            <a:xfrm>
              <a:off x="0" y="6215082"/>
              <a:ext cx="9144000" cy="642918"/>
            </a:xfrm>
            <a:prstGeom prst="rect">
              <a:avLst/>
            </a:prstGeom>
            <a:gradFill>
              <a:gsLst>
                <a:gs pos="0">
                  <a:schemeClr val="accent3">
                    <a:lumMod val="75000"/>
                    <a:alpha val="52000"/>
                  </a:schemeClr>
                </a:gs>
                <a:gs pos="100000">
                  <a:srgbClr val="156B13"/>
                </a:gs>
              </a:gsLst>
              <a:path path="circle">
                <a:fillToRect l="100000" b="10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400" i="1" dirty="0" smtClean="0"/>
                <a:t>AG du CRBPO– 11 mars 2023- Paris</a:t>
              </a:r>
              <a:endParaRPr lang="fr-FR" i="1" dirty="0"/>
            </a:p>
          </p:txBody>
        </p:sp>
        <p:pic>
          <p:nvPicPr>
            <p:cNvPr id="12" name="Espace réservé du contenu 9" descr="logo_PRAGCI.jpg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0" y="6286520"/>
              <a:ext cx="602694" cy="571480"/>
            </a:xfrm>
            <a:prstGeom prst="rect">
              <a:avLst/>
            </a:prstGeom>
          </p:spPr>
        </p:pic>
        <p:pic>
          <p:nvPicPr>
            <p:cNvPr id="13" name="Picture 2" descr="E:\BOULOT JAMES\LOGO\CRBPO.bmp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8597809" y="6215083"/>
              <a:ext cx="546191" cy="642918"/>
            </a:xfrm>
            <a:prstGeom prst="rect">
              <a:avLst/>
            </a:prstGeom>
            <a:noFill/>
          </p:spPr>
        </p:pic>
        <p:pic>
          <p:nvPicPr>
            <p:cNvPr id="14" name="Picture 3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214414" y="6286496"/>
              <a:ext cx="571504" cy="5715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5" name="Picture 5" descr="F:\BOULOT JAMES\LOGO\GONm-logotxt-noir.pn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571472" y="6286749"/>
              <a:ext cx="571504" cy="571252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="" xmlns:p14="http://schemas.microsoft.com/office/powerpoint/2010/main" val="627888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fr-FR" sz="3800" b="1" dirty="0" smtClean="0">
                <a:solidFill>
                  <a:schemeClr val="accent3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2010-2012</a:t>
            </a:r>
            <a:endParaRPr lang="fr-FR" sz="3800" b="1" dirty="0">
              <a:solidFill>
                <a:schemeClr val="accent3">
                  <a:lumMod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7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C575B0C1-A11F-410A-BB2E-6B847B8F22B3}" type="slidenum">
              <a:rPr lang="fr-FR" smtClean="0"/>
              <a:pPr/>
              <a:t>6</a:t>
            </a:fld>
            <a:endParaRPr lang="fr-FR"/>
          </a:p>
        </p:txBody>
      </p:sp>
      <p:pic>
        <p:nvPicPr>
          <p:cNvPr id="1026" name="Picture 2" descr="C:\Documents and Settings\Propriétaire\Bureau\29Y_7_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803473"/>
            <a:ext cx="7194376" cy="539578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Documents and Settings\Propriétaire\Bureau\Photo baguage\GCI 2 annee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862671"/>
            <a:ext cx="3166578" cy="2330624"/>
          </a:xfrm>
          <a:prstGeom prst="rect">
            <a:avLst/>
          </a:prstGeom>
          <a:noFill/>
          <a:ln cmpd="sng">
            <a:solidFill>
              <a:schemeClr val="bg1"/>
            </a:solidFill>
          </a:ln>
          <a:effectLst>
            <a:softEdge rad="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e 7"/>
          <p:cNvGrpSpPr/>
          <p:nvPr/>
        </p:nvGrpSpPr>
        <p:grpSpPr>
          <a:xfrm>
            <a:off x="0" y="6215081"/>
            <a:ext cx="9144000" cy="642919"/>
            <a:chOff x="0" y="6215082"/>
            <a:chExt cx="9144000" cy="642919"/>
          </a:xfrm>
        </p:grpSpPr>
        <p:sp>
          <p:nvSpPr>
            <p:cNvPr id="11" name="Rectangle 10"/>
            <p:cNvSpPr/>
            <p:nvPr/>
          </p:nvSpPr>
          <p:spPr>
            <a:xfrm>
              <a:off x="0" y="6215082"/>
              <a:ext cx="9144000" cy="642918"/>
            </a:xfrm>
            <a:prstGeom prst="rect">
              <a:avLst/>
            </a:prstGeom>
            <a:gradFill>
              <a:gsLst>
                <a:gs pos="0">
                  <a:schemeClr val="accent3">
                    <a:lumMod val="75000"/>
                    <a:alpha val="52000"/>
                  </a:schemeClr>
                </a:gs>
                <a:gs pos="100000">
                  <a:srgbClr val="156B13"/>
                </a:gs>
              </a:gsLst>
              <a:path path="circle">
                <a:fillToRect l="100000" b="10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400" i="1" dirty="0" smtClean="0"/>
                <a:t>AG du CRBPO– 11 mars 2023- Paris</a:t>
              </a:r>
              <a:endParaRPr lang="fr-FR" i="1" dirty="0"/>
            </a:p>
          </p:txBody>
        </p:sp>
        <p:pic>
          <p:nvPicPr>
            <p:cNvPr id="12" name="Espace réservé du contenu 9" descr="logo_PRAGCI.jpg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0" y="6286520"/>
              <a:ext cx="602694" cy="571480"/>
            </a:xfrm>
            <a:prstGeom prst="rect">
              <a:avLst/>
            </a:prstGeom>
          </p:spPr>
        </p:pic>
        <p:pic>
          <p:nvPicPr>
            <p:cNvPr id="13" name="Picture 2" descr="E:\BOULOT JAMES\LOGO\CRBPO.bmp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8597809" y="6215083"/>
              <a:ext cx="546191" cy="642918"/>
            </a:xfrm>
            <a:prstGeom prst="rect">
              <a:avLst/>
            </a:prstGeom>
            <a:noFill/>
          </p:spPr>
        </p:pic>
        <p:pic>
          <p:nvPicPr>
            <p:cNvPr id="14" name="Picture 3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214414" y="6286496"/>
              <a:ext cx="571504" cy="5715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5" name="Picture 5" descr="F:\BOULOT JAMES\LOGO\GONm-logotxt-noir.pn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571472" y="6286749"/>
              <a:ext cx="571504" cy="571252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="" xmlns:p14="http://schemas.microsoft.com/office/powerpoint/2010/main" val="1791733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r>
              <a:rPr lang="fr-FR" sz="3800" b="1" dirty="0" smtClean="0">
                <a:solidFill>
                  <a:schemeClr val="accent3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Les combinaisons actuelles</a:t>
            </a:r>
            <a:endParaRPr lang="fr-FR" sz="3800" b="1" dirty="0">
              <a:solidFill>
                <a:schemeClr val="accent3">
                  <a:lumMod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7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C575B0C1-A11F-410A-BB2E-6B847B8F22B3}" type="slidenum">
              <a:rPr lang="fr-FR" smtClean="0"/>
              <a:pPr/>
              <a:t>7</a:t>
            </a:fld>
            <a:endParaRPr lang="fr-FR"/>
          </a:p>
        </p:txBody>
      </p:sp>
      <p:pic>
        <p:nvPicPr>
          <p:cNvPr id="4098" name="Picture 2" descr="C:\Documents and Settings\Propriétaire\Bureau\49G_3_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5141" y="847664"/>
            <a:ext cx="3418077" cy="256355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Documents and Settings\Propriétaire\Bureau\22Y_2_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847663"/>
            <a:ext cx="3418075" cy="256355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Documents and Settings\Propriétaire\Bureau\17R_3_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0388" y="3548691"/>
            <a:ext cx="3407935" cy="255595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E:\TRAVAIL MAISON\COLLOQUE\Photo baguage\DSCN018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494347"/>
            <a:ext cx="3480394" cy="261029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e 10"/>
          <p:cNvGrpSpPr/>
          <p:nvPr/>
        </p:nvGrpSpPr>
        <p:grpSpPr>
          <a:xfrm>
            <a:off x="0" y="6215081"/>
            <a:ext cx="9144000" cy="642919"/>
            <a:chOff x="0" y="6215082"/>
            <a:chExt cx="9144000" cy="642919"/>
          </a:xfrm>
        </p:grpSpPr>
        <p:sp>
          <p:nvSpPr>
            <p:cNvPr id="12" name="Rectangle 11"/>
            <p:cNvSpPr/>
            <p:nvPr/>
          </p:nvSpPr>
          <p:spPr>
            <a:xfrm>
              <a:off x="0" y="6215082"/>
              <a:ext cx="9144000" cy="642918"/>
            </a:xfrm>
            <a:prstGeom prst="rect">
              <a:avLst/>
            </a:prstGeom>
            <a:gradFill>
              <a:gsLst>
                <a:gs pos="0">
                  <a:schemeClr val="accent3">
                    <a:lumMod val="75000"/>
                    <a:alpha val="52000"/>
                  </a:schemeClr>
                </a:gs>
                <a:gs pos="100000">
                  <a:srgbClr val="156B13"/>
                </a:gs>
              </a:gsLst>
              <a:path path="circle">
                <a:fillToRect l="100000" b="10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400" i="1" dirty="0" smtClean="0"/>
                <a:t>AG du CRBPO– 11 mars 2023- Paris</a:t>
              </a:r>
              <a:endParaRPr lang="fr-FR" i="1" dirty="0"/>
            </a:p>
          </p:txBody>
        </p:sp>
        <p:pic>
          <p:nvPicPr>
            <p:cNvPr id="13" name="Espace réservé du contenu 9" descr="logo_PRAGCI.jpg"/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0" y="6286520"/>
              <a:ext cx="602694" cy="571480"/>
            </a:xfrm>
            <a:prstGeom prst="rect">
              <a:avLst/>
            </a:prstGeom>
          </p:spPr>
        </p:pic>
        <p:pic>
          <p:nvPicPr>
            <p:cNvPr id="14" name="Picture 2" descr="E:\BOULOT JAMES\LOGO\CRBPO.bmp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8597809" y="6215083"/>
              <a:ext cx="546191" cy="642918"/>
            </a:xfrm>
            <a:prstGeom prst="rect">
              <a:avLst/>
            </a:prstGeom>
            <a:noFill/>
          </p:spPr>
        </p:pic>
        <p:pic>
          <p:nvPicPr>
            <p:cNvPr id="15" name="Picture 3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214414" y="6286496"/>
              <a:ext cx="571504" cy="5715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6" name="Picture 5" descr="F:\BOULOT JAMES\LOGO\GONm-logotxt-noir.png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571472" y="6286749"/>
              <a:ext cx="571504" cy="571252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="" xmlns:p14="http://schemas.microsoft.com/office/powerpoint/2010/main" val="279110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Gonm\Desktop\Cr Birdin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85852" y="-7914"/>
            <a:ext cx="6979968" cy="6865914"/>
          </a:xfrm>
          <a:prstGeom prst="rect">
            <a:avLst/>
          </a:prstGeom>
          <a:noFill/>
        </p:spPr>
      </p:pic>
      <p:pic>
        <p:nvPicPr>
          <p:cNvPr id="3" name="Picture 4" descr="C:\Sauvegarde\Documents and Settings\Propriétaire\Mes documents\Mes images\Photos gravelots\Nouveau dossier\_MG_762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3438" y="4431388"/>
            <a:ext cx="3638140" cy="24266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71BA3-AE9D-4086-9A59-7BB4612A7C0C}" type="slidenum">
              <a:rPr lang="fr-FR" smtClean="0"/>
              <a:pPr/>
              <a:t>8</a:t>
            </a:fld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/>
          <a:lstStyle/>
          <a:p>
            <a:r>
              <a:rPr lang="fr-FR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https://gravelots.carmain.org/</a:t>
            </a:r>
            <a:endParaRPr lang="fr-FR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 rot="20954021">
            <a:off x="3082163" y="5016835"/>
            <a:ext cx="3294499" cy="654742"/>
          </a:xfrm>
        </p:spPr>
        <p:txBody>
          <a:bodyPr>
            <a:normAutofit fontScale="77500" lnSpcReduction="20000"/>
          </a:bodyPr>
          <a:lstStyle/>
          <a:p>
            <a:r>
              <a:rPr lang="fr-FR" dirty="0" smtClean="0">
                <a:solidFill>
                  <a:srgbClr val="00B050"/>
                </a:solidFill>
              </a:rPr>
              <a:t>Merci Martin Billard !</a:t>
            </a:r>
            <a:endParaRPr lang="fr-FR" dirty="0">
              <a:solidFill>
                <a:srgbClr val="00B050"/>
              </a:solidFill>
            </a:endParaRPr>
          </a:p>
        </p:txBody>
      </p:sp>
      <p:pic>
        <p:nvPicPr>
          <p:cNvPr id="1026" name="Picture 2" descr="C:\Users\Gonm\Desktop\Banding trackin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1000107"/>
            <a:ext cx="8429684" cy="3822219"/>
          </a:xfrm>
          <a:prstGeom prst="rect">
            <a:avLst/>
          </a:prstGeom>
          <a:noFill/>
        </p:spPr>
      </p:pic>
      <p:grpSp>
        <p:nvGrpSpPr>
          <p:cNvPr id="5" name="Groupe 4"/>
          <p:cNvGrpSpPr/>
          <p:nvPr/>
        </p:nvGrpSpPr>
        <p:grpSpPr>
          <a:xfrm>
            <a:off x="0" y="6215081"/>
            <a:ext cx="9144000" cy="642919"/>
            <a:chOff x="0" y="6215082"/>
            <a:chExt cx="9144000" cy="642919"/>
          </a:xfrm>
        </p:grpSpPr>
        <p:sp>
          <p:nvSpPr>
            <p:cNvPr id="6" name="Rectangle 5"/>
            <p:cNvSpPr/>
            <p:nvPr/>
          </p:nvSpPr>
          <p:spPr>
            <a:xfrm>
              <a:off x="0" y="6215082"/>
              <a:ext cx="9144000" cy="642918"/>
            </a:xfrm>
            <a:prstGeom prst="rect">
              <a:avLst/>
            </a:prstGeom>
            <a:gradFill>
              <a:gsLst>
                <a:gs pos="0">
                  <a:schemeClr val="accent3">
                    <a:lumMod val="75000"/>
                    <a:alpha val="52000"/>
                  </a:schemeClr>
                </a:gs>
                <a:gs pos="100000">
                  <a:srgbClr val="156B13"/>
                </a:gs>
              </a:gsLst>
              <a:path path="circle">
                <a:fillToRect l="100000" b="10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400" i="1" dirty="0" smtClean="0"/>
                <a:t>AG du CRBPO– 11 mars 2023- Paris</a:t>
              </a:r>
              <a:endParaRPr lang="fr-FR" i="1" dirty="0"/>
            </a:p>
          </p:txBody>
        </p:sp>
        <p:pic>
          <p:nvPicPr>
            <p:cNvPr id="7" name="Espace réservé du contenu 9" descr="logo_PRAGCI.jpg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0" y="6286520"/>
              <a:ext cx="602694" cy="571480"/>
            </a:xfrm>
            <a:prstGeom prst="rect">
              <a:avLst/>
            </a:prstGeom>
          </p:spPr>
        </p:pic>
        <p:pic>
          <p:nvPicPr>
            <p:cNvPr id="8" name="Picture 2" descr="E:\BOULOT JAMES\LOGO\CRBPO.bmp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8597809" y="6215083"/>
              <a:ext cx="546191" cy="642918"/>
            </a:xfrm>
            <a:prstGeom prst="rect">
              <a:avLst/>
            </a:prstGeom>
            <a:noFill/>
          </p:spPr>
        </p:pic>
        <p:pic>
          <p:nvPicPr>
            <p:cNvPr id="9" name="Picture 3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214414" y="6286496"/>
              <a:ext cx="571504" cy="5715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0" name="Picture 5" descr="F:\BOULOT JAMES\LOGO\GONm-logotxt-noir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71472" y="6286749"/>
              <a:ext cx="571504" cy="571252"/>
            </a:xfrm>
            <a:prstGeom prst="rect">
              <a:avLst/>
            </a:prstGeom>
            <a:noFill/>
          </p:spPr>
        </p:pic>
      </p:grpSp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71BA3-AE9D-4086-9A59-7BB4612A7C0C}" type="slidenum">
              <a:rPr lang="fr-FR" smtClean="0"/>
              <a:pPr/>
              <a:t>9</a:t>
            </a:fld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2995</TotalTime>
  <Words>1952</Words>
  <Application>Microsoft Office PowerPoint</Application>
  <PresentationFormat>Affichage à l'écran (4:3)</PresentationFormat>
  <Paragraphs>699</Paragraphs>
  <Slides>29</Slides>
  <Notes>4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29</vt:i4>
      </vt:variant>
    </vt:vector>
  </HeadingPairs>
  <TitlesOfParts>
    <vt:vector size="30" baseType="lpstr">
      <vt:lpstr>Thème Office</vt:lpstr>
      <vt:lpstr>Suivi du gravelot à collier interrompu par le baguage</vt:lpstr>
      <vt:lpstr>Introduction</vt:lpstr>
      <vt:lpstr>Technique de capture</vt:lpstr>
      <vt:lpstr>2007, année test</vt:lpstr>
      <vt:lpstr>Années 2008/2009, mauvaise qualité de bague</vt:lpstr>
      <vt:lpstr>2010-2012</vt:lpstr>
      <vt:lpstr>Les combinaisons actuelles</vt:lpstr>
      <vt:lpstr>Diapositive 8</vt:lpstr>
      <vt:lpstr>https://gravelots.carmain.org/</vt:lpstr>
      <vt:lpstr>Diapositive 10</vt:lpstr>
      <vt:lpstr>Résultats 1064 gravelots bagués en 13 ans</vt:lpstr>
      <vt:lpstr>Cartographie des oiseaux bagués</vt:lpstr>
      <vt:lpstr>Résultats 9 600 lectures en 13 ans pour 719 oiseaux</vt:lpstr>
      <vt:lpstr>Cartographie des contrôles - total</vt:lpstr>
      <vt:lpstr>Devenir des poussins à (au moins) n+1</vt:lpstr>
      <vt:lpstr>En parallèle le « Plan régional d’actions » sur le CHAALE</vt:lpstr>
      <vt:lpstr>Effet de la protection</vt:lpstr>
      <vt:lpstr>Productivité moyenne*</vt:lpstr>
      <vt:lpstr>Probabilités de survie, les stats !</vt:lpstr>
      <vt:lpstr>Résultats : détection</vt:lpstr>
      <vt:lpstr>Résultats: survie</vt:lpstr>
      <vt:lpstr>Tests de puissance</vt:lpstr>
      <vt:lpstr>Recommandations</vt:lpstr>
      <vt:lpstr>Méthode: simulations  </vt:lpstr>
      <vt:lpstr>Comparaison de scénarios de gestion</vt:lpstr>
      <vt:lpstr>Comparaison de scénarios de gestion</vt:lpstr>
      <vt:lpstr>Effet de la survie adulte</vt:lpstr>
      <vt:lpstr>A retenir</vt:lpstr>
      <vt:lpstr>Merci à tous et notamment  aux 260 lecteurs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Titre</dc:title>
  <dc:creator>Rosine Binard - GONm</dc:creator>
  <cp:lastModifiedBy>Gonm</cp:lastModifiedBy>
  <cp:revision>178</cp:revision>
  <dcterms:created xsi:type="dcterms:W3CDTF">2012-10-23T12:16:34Z</dcterms:created>
  <dcterms:modified xsi:type="dcterms:W3CDTF">2023-03-10T14:38:02Z</dcterms:modified>
</cp:coreProperties>
</file>