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hislain\Documents\CRBPO\Sexe%20des%20bagueurs\Bilan%20genres%20bagueu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hislain\Documents\CRBPO\Sexe%20des%20bagueurs\A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hislain\Documents\CRBPO\Sexe%20des%20bagueurs\Bilan%20genres%20bagueu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hislain\Documents\CRBPO\Sexe%20des%20bagueurs\Bilan%20genres%20bagueur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hislain\Documents\CRBPO\Sexe%20des%20bagueurs\Bilan%20genres%20bagueu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hislain\Documents\CRBPO\Sexe%20des%20bagueurs\EURING%20sex%20ratio%20over%20ti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hislain\Documents\CRBPO\Sexe%20des%20bagueurs\A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Bagueurs 2000 à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Feuil2!$B$8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29131D-BEC2-4589-BA21-8DE15A9ACB1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96C-4305-8774-F4CF22773E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6CC9EA-8748-4604-A9FE-F5DE2DF5848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96C-4305-8774-F4CF22773E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727FB2C-CC4D-4C7B-B2F9-05433D794BB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96C-4305-8774-F4CF22773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'[1]Global toutes années depuis 200'!$C$7:$E$7</c:f>
              <c:strCache>
                <c:ptCount val="3"/>
                <c:pt idx="0">
                  <c:v>Généraliste</c:v>
                </c:pt>
                <c:pt idx="1">
                  <c:v>Spécialiste</c:v>
                </c:pt>
                <c:pt idx="2">
                  <c:v>Total général</c:v>
                </c:pt>
              </c:strCache>
            </c:strRef>
          </c:cat>
          <c:val>
            <c:numRef>
              <c:f>Feuil2!$C$8:$E$8</c:f>
              <c:numCache>
                <c:formatCode>General</c:formatCode>
                <c:ptCount val="3"/>
                <c:pt idx="0">
                  <c:v>47</c:v>
                </c:pt>
                <c:pt idx="1">
                  <c:v>29</c:v>
                </c:pt>
                <c:pt idx="2">
                  <c:v>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Feuil2!$C$12:$E$12</c15:f>
                <c15:dlblRangeCache>
                  <c:ptCount val="3"/>
                  <c:pt idx="0">
                    <c:v>9%</c:v>
                  </c:pt>
                  <c:pt idx="1">
                    <c:v>21%</c:v>
                  </c:pt>
                  <c:pt idx="2">
                    <c:v>12%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96C-4305-8774-F4CF22773ED9}"/>
            </c:ext>
          </c:extLst>
        </c:ser>
        <c:ser>
          <c:idx val="1"/>
          <c:order val="1"/>
          <c:tx>
            <c:strRef>
              <c:f>Feuil2!$B$9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A12FC7-6378-4D8A-AF0A-7AB8C379679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96C-4305-8774-F4CF22773E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88D1B5-0832-4368-BB00-81C8085432B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96C-4305-8774-F4CF22773E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C849A30-1A69-4118-9C04-509C07D9D6B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96C-4305-8774-F4CF22773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'[1]Global toutes années depuis 200'!$C$7:$E$7</c:f>
              <c:strCache>
                <c:ptCount val="3"/>
                <c:pt idx="0">
                  <c:v>Généraliste</c:v>
                </c:pt>
                <c:pt idx="1">
                  <c:v>Spécialiste</c:v>
                </c:pt>
                <c:pt idx="2">
                  <c:v>Total général</c:v>
                </c:pt>
              </c:strCache>
            </c:strRef>
          </c:cat>
          <c:val>
            <c:numRef>
              <c:f>Feuil2!$C$9:$E$9</c:f>
              <c:numCache>
                <c:formatCode>General</c:formatCode>
                <c:ptCount val="3"/>
                <c:pt idx="0">
                  <c:v>503</c:v>
                </c:pt>
                <c:pt idx="1">
                  <c:v>136</c:v>
                </c:pt>
                <c:pt idx="2">
                  <c:v>639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Feuil2!$C$13:$E$13</c15:f>
                <c15:dlblRangeCache>
                  <c:ptCount val="3"/>
                  <c:pt idx="0">
                    <c:v>91%</c:v>
                  </c:pt>
                  <c:pt idx="1">
                    <c:v>79%</c:v>
                  </c:pt>
                  <c:pt idx="2">
                    <c:v>88%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96C-4305-8774-F4CF22773E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4832864"/>
        <c:axId val="248786848"/>
      </c:barChart>
      <c:catAx>
        <c:axId val="97483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8786848"/>
        <c:crosses val="autoZero"/>
        <c:auto val="1"/>
        <c:lblAlgn val="ctr"/>
        <c:lblOffset val="100"/>
        <c:noMultiLvlLbl val="0"/>
      </c:catAx>
      <c:valAx>
        <c:axId val="24878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483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[AG.xlsx]Feuil2!Tableau croisé dynamique3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baseline="0" dirty="0">
                <a:effectLst/>
              </a:rPr>
              <a:t>Pourcentages H/F des interventions à l'AG du CRBPO </a:t>
            </a:r>
            <a:r>
              <a:rPr lang="fr-FR" sz="1400" baseline="0" dirty="0"/>
              <a:t>(2016-2024)</a:t>
            </a:r>
            <a:endParaRPr lang="fr-F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0625750548304741"/>
              <c:y val="2.404673374161563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174A42B3-8431-45E8-9544-98FB667638ED}" type="CELLRANGE">
                  <a:rPr lang="en-US" sz="1000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000" baseline="0">
                    <a:solidFill>
                      <a:schemeClr val="accent1"/>
                    </a:solidFill>
                  </a:rPr>
                  <a:t>; </a:t>
                </a:r>
                <a:fld id="{F00F4615-4271-4749-A1C8-ACDECC5C0F44}" type="VALUE">
                  <a:rPr lang="en-US" sz="1000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000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9.5181030453385107E-2"/>
              <c:y val="-5.054862933799950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71ECF69A-8E57-4378-92EB-AA00F22ED0FC}" type="CELLRANGE">
                  <a:rPr lang="en-US" sz="10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000" baseline="0">
                    <a:solidFill>
                      <a:schemeClr val="accent2"/>
                    </a:solidFill>
                  </a:rPr>
                  <a:t>; </a:t>
                </a:r>
                <a:fld id="{3D97A7F7-31E0-40FD-94D9-4D34438100EA}" type="VALUE">
                  <a:rPr lang="en-US" sz="10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000" baseline="0">
                  <a:solidFill>
                    <a:schemeClr val="accent2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"/>
        <c:dLbl>
          <c:idx val="0"/>
          <c:tx>
            <c:rich>
              <a:bodyPr/>
              <a:lstStyle/>
              <a:p>
                <a:endParaRPr lang="fr-FR"/>
              </a:p>
            </c:rich>
          </c:tx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0625750548304741"/>
              <c:y val="2.404673374161563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D0D41BD3-A3B3-456B-905C-35C86E06C3C4}" type="CELLRANGE">
                  <a:rPr lang="en-US" sz="1000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000" baseline="0">
                    <a:solidFill>
                      <a:schemeClr val="accent1"/>
                    </a:solidFill>
                  </a:rPr>
                  <a:t>; </a:t>
                </a:r>
                <a:fld id="{74965936-D2F8-4629-941E-E45A4B56DC8B}" type="VALUE">
                  <a:rPr lang="en-US" sz="1000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000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9.5181030453385107E-2"/>
              <c:y val="-5.054862933799950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53CE0BAE-7051-4DDE-B79C-A34D9907375C}" type="CELLRANGE">
                  <a:rPr lang="en-US" sz="10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000" baseline="0">
                    <a:solidFill>
                      <a:schemeClr val="accent2"/>
                    </a:solidFill>
                  </a:rPr>
                  <a:t>; </a:t>
                </a:r>
                <a:fld id="{11B99795-4114-4531-97CC-5D9B232F4113}" type="VALUE">
                  <a:rPr lang="en-US" sz="10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000" baseline="0">
                  <a:solidFill>
                    <a:schemeClr val="accent2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0625750548304741"/>
              <c:y val="2.404673374161563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8712563C-80E5-4826-AAC3-6D17ADEA03A2}" type="CELLRANGE">
                  <a:rPr lang="en-US" sz="1000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000" baseline="0">
                    <a:solidFill>
                      <a:schemeClr val="accent1"/>
                    </a:solidFill>
                  </a:rPr>
                  <a:t>; </a:t>
                </a:r>
                <a:fld id="{E0653713-5A06-42C6-9700-B85B02654912}" type="VALUE">
                  <a:rPr lang="en-US" sz="1000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000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9.5181030453385107E-2"/>
              <c:y val="-5.054862933799950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B07C2C3E-227B-42FA-B9AE-232730EB7F5D}" type="CELLRANGE">
                  <a:rPr lang="en-US" sz="10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000" baseline="0">
                    <a:solidFill>
                      <a:schemeClr val="accent2"/>
                    </a:solidFill>
                  </a:rPr>
                  <a:t>; </a:t>
                </a:r>
                <a:fld id="{3AC68D5A-A1B4-4850-BB49-B9422CFF2467}" type="VALUE">
                  <a:rPr lang="en-US" sz="10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000" baseline="0">
                  <a:solidFill>
                    <a:schemeClr val="accent2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Feuil2!$F$6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B-4816-B993-EC77E37BE0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B-4816-B993-EC77E37BE07F}"/>
              </c:ext>
            </c:extLst>
          </c:dPt>
          <c:dLbls>
            <c:dLbl>
              <c:idx val="0"/>
              <c:layout>
                <c:manualLayout>
                  <c:x val="0.10625750548304741"/>
                  <c:y val="2.40467337416156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5727A5-6F0D-49B9-84EC-F79C68278C1E}" type="CELLRANGE">
                      <a:rPr lang="en-US" sz="1000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[PLAGECELL]</a:t>
                    </a:fld>
                    <a:r>
                      <a:rPr lang="en-US" sz="1000" baseline="0">
                        <a:solidFill>
                          <a:schemeClr val="accent1"/>
                        </a:solidFill>
                      </a:rPr>
                      <a:t>; </a:t>
                    </a:r>
                    <a:fld id="{42F2D743-EA60-44D0-A18F-3720DCD17C96}" type="VALUE">
                      <a:rPr lang="en-US" sz="1000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sz="1000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85B-4816-B993-EC77E37BE07F}"/>
                </c:ext>
              </c:extLst>
            </c:dLbl>
            <c:dLbl>
              <c:idx val="1"/>
              <c:layout>
                <c:manualLayout>
                  <c:x val="-9.5181030453385107E-2"/>
                  <c:y val="-5.05486293379995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3100C4-84C0-4678-9FEC-8A42174C7967}" type="CELLRANGE">
                      <a:rPr lang="en-US" sz="1000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[PLAGECELL]</a:t>
                    </a:fld>
                    <a:r>
                      <a:rPr lang="en-US" sz="1000" baseline="0">
                        <a:solidFill>
                          <a:schemeClr val="accent2"/>
                        </a:solidFill>
                      </a:rPr>
                      <a:t>; </a:t>
                    </a:r>
                    <a:fld id="{59C58F82-8FA6-43A1-A3AB-EF720FB0F8BF}" type="VALUE">
                      <a:rPr lang="en-US" sz="1000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[VALEUR]</a:t>
                    </a:fld>
                    <a:endParaRPr lang="en-US" sz="1000" baseline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85B-4816-B993-EC77E37BE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Feuil2!$I$7:$I$8</c:f>
              <c:strCache>
                <c:ptCount val="2"/>
                <c:pt idx="0">
                  <c:v>F</c:v>
                </c:pt>
                <c:pt idx="1">
                  <c:v>H</c:v>
                </c:pt>
              </c:strCache>
            </c:strRef>
          </c:cat>
          <c:val>
            <c:numRef>
              <c:f>Feuil2!$I$7:$I$8</c:f>
              <c:numCache>
                <c:formatCode>General</c:formatCode>
                <c:ptCount val="2"/>
                <c:pt idx="0">
                  <c:v>7</c:v>
                </c:pt>
                <c:pt idx="1">
                  <c:v>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Feuil2!$I$7:$I$8</c15:f>
                <c15:dlblRangeCache>
                  <c:ptCount val="2"/>
                  <c:pt idx="0">
                    <c:v>13%</c:v>
                  </c:pt>
                  <c:pt idx="1">
                    <c:v>87%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85B-4816-B993-EC77E37BE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Généralistes 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'C:\Users\mghislain\Documents\CRBPO\Sexe des bagueurs\[Extrait.xlsx]Bilan'!$A$27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0.30651925793497914"/>
                  <c:y val="7.251302968502153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>
                        <a:solidFill>
                          <a:schemeClr val="accent1"/>
                        </a:solidFill>
                      </a:defRPr>
                    </a:pPr>
                    <a:fld id="{9CC1BDCC-71CF-49BF-A1CE-922F68498307}" type="CELLRAN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[PLAGECELL]</a:t>
                    </a:fld>
                    <a:r>
                      <a:rPr lang="en-US" baseline="0">
                        <a:solidFill>
                          <a:schemeClr val="accent1"/>
                        </a:solidFill>
                      </a:rPr>
                      <a:t>; </a:t>
                    </a:r>
                    <a:fld id="{691EF934-CED0-4837-B8CC-E3CEA3AD262A}" type="VALU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A40-4F57-AA74-E52354B85C9F}"/>
                </c:ext>
              </c:extLst>
            </c:dLbl>
            <c:dLbl>
              <c:idx val="1"/>
              <c:layout>
                <c:manualLayout>
                  <c:x val="-0.19343849355501602"/>
                  <c:y val="-0.19691819623838658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>
                        <a:solidFill>
                          <a:schemeClr val="accent2"/>
                        </a:solidFill>
                      </a:defRPr>
                    </a:pPr>
                    <a:fld id="{9185A620-F55B-4200-854A-F6427B3C75AC}" type="CELLRANG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800">
                          <a:solidFill>
                            <a:schemeClr val="accent2"/>
                          </a:solidFill>
                        </a:defRPr>
                      </a:pPr>
                      <a:t>[PLAGECELL]</a:t>
                    </a:fld>
                    <a:r>
                      <a:rPr lang="en-US" baseline="0">
                        <a:solidFill>
                          <a:schemeClr val="accent2"/>
                        </a:solidFill>
                      </a:rPr>
                      <a:t>; </a:t>
                    </a:r>
                    <a:fld id="{91BACA02-A112-4131-B9B7-2BB8E4CA9CA6}" type="VALU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800">
                          <a:solidFill>
                            <a:schemeClr val="accent2"/>
                          </a:solidFill>
                        </a:defRPr>
                      </a:pPr>
                      <a:t>[VALEUR]</a:t>
                    </a:fld>
                    <a:endParaRPr lang="en-US" baseline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8921811074196"/>
                      <c:h val="0.21278042148198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A40-4F57-AA74-E52354B85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Lit>
              <c:ptCount val="2"/>
              <c:pt idx="0">
                <c:v>F</c:v>
              </c:pt>
              <c:pt idx="1">
                <c:v>H</c:v>
              </c:pt>
            </c:strLit>
          </c:cat>
          <c:val>
            <c:numRef>
              <c:f>([1]Bilan!$B$27,[1]Bilan!$E$27)</c:f>
              <c:numCache>
                <c:formatCode>General</c:formatCode>
                <c:ptCount val="2"/>
                <c:pt idx="0">
                  <c:v>15</c:v>
                </c:pt>
                <c:pt idx="1">
                  <c:v>264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(Feuil1!$J$27,Feuil1!$M$27)</c15:f>
                <c15:dlblRangeCache>
                  <c:ptCount val="2"/>
                  <c:pt idx="0">
                    <c:v>5%</c:v>
                  </c:pt>
                  <c:pt idx="1">
                    <c:v>95%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0A40-4F57-AA74-E52354B85C9F}"/>
            </c:ext>
          </c:extLst>
        </c:ser>
        <c:ser>
          <c:idx val="0"/>
          <c:order val="1"/>
          <c:tx>
            <c:strRef>
              <c:f>'C:\Users\mghislain\Documents\CRBPO\Sexe des bagueurs\[Extrait.xlsx]Bilan'!$A$27</c:f>
              <c:strCache>
                <c:ptCount val="1"/>
                <c:pt idx="0">
                  <c:v>2022</c:v>
                </c:pt>
              </c:strCache>
            </c:strRef>
          </c:tx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A40-4F57-AA74-E52354B85C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Lit>
              <c:ptCount val="2"/>
              <c:pt idx="0">
                <c:v>F</c:v>
              </c:pt>
              <c:pt idx="1">
                <c:v>H</c:v>
              </c:pt>
            </c:strLit>
          </c:cat>
          <c:val>
            <c:numRef>
              <c:f>([1]Bilan!$B$27,[1]Bilan!$E$27)</c:f>
              <c:numCache>
                <c:formatCode>General</c:formatCode>
                <c:ptCount val="2"/>
                <c:pt idx="0">
                  <c:v>15</c:v>
                </c:pt>
                <c:pt idx="1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40-4F57-AA74-E52354B85C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Spécialistes 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'C:\Users\mghislain\Documents\CRBPO\Sexe des bagueurs\[Extrait.xlsx]Bilan'!$A$27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6.0707648125905053E-2"/>
                  <c:y val="7.5939912677468677E-2"/>
                </c:manualLayout>
              </c:layout>
              <c:tx>
                <c:rich>
                  <a:bodyPr/>
                  <a:lstStyle/>
                  <a:p>
                    <a:pPr>
                      <a:defRPr sz="1800" baseline="0">
                        <a:solidFill>
                          <a:schemeClr val="accent1"/>
                        </a:solidFill>
                      </a:defRPr>
                    </a:pPr>
                    <a:fld id="{130D4374-47D2-41C4-B2FD-7535F83DBAB2}" type="CELLRAN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800" baseline="0">
                          <a:solidFill>
                            <a:schemeClr val="accent1"/>
                          </a:solidFill>
                        </a:defRPr>
                      </a:pPr>
                      <a:t>[PLAGECELL]</a:t>
                    </a:fld>
                    <a:r>
                      <a:rPr lang="en-US" baseline="0">
                        <a:solidFill>
                          <a:schemeClr val="accent1"/>
                        </a:solidFill>
                      </a:rPr>
                      <a:t>; </a:t>
                    </a:r>
                    <a:fld id="{B660EB82-DB15-4F7C-A07C-4D86CC6F438D}" type="VALU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800" baseline="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1128825361918"/>
                      <c:h val="0.21074099252209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851-47BF-99FE-3472F440B673}"/>
                </c:ext>
              </c:extLst>
            </c:dLbl>
            <c:dLbl>
              <c:idx val="1"/>
              <c:layout>
                <c:manualLayout>
                  <c:x val="-1.4660069635330763E-2"/>
                  <c:y val="-5.994779204604863E-2"/>
                </c:manualLayout>
              </c:layout>
              <c:tx>
                <c:rich>
                  <a:bodyPr/>
                  <a:lstStyle/>
                  <a:p>
                    <a:pPr>
                      <a:defRPr sz="1800" baseline="0">
                        <a:solidFill>
                          <a:schemeClr val="accent2"/>
                        </a:solidFill>
                      </a:defRPr>
                    </a:pPr>
                    <a:fld id="{1B859C07-DF03-48AE-A392-A456E0AB676C}" type="CELLRANG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800" baseline="0">
                          <a:solidFill>
                            <a:schemeClr val="accent2"/>
                          </a:solidFill>
                        </a:defRPr>
                      </a:pPr>
                      <a:t>[PLAGECELL]</a:t>
                    </a:fld>
                    <a:r>
                      <a:rPr lang="en-US" baseline="0">
                        <a:solidFill>
                          <a:schemeClr val="accent2"/>
                        </a:solidFill>
                      </a:rPr>
                      <a:t>; </a:t>
                    </a:r>
                    <a:fld id="{51F45327-098C-4FBE-8086-AC55DA25F48D}" type="VALU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800" baseline="0">
                          <a:solidFill>
                            <a:schemeClr val="accent2"/>
                          </a:solidFill>
                        </a:defRPr>
                      </a:pPr>
                      <a:t>[VALEUR]</a:t>
                    </a:fld>
                    <a:endParaRPr lang="en-US" baseline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87135788894996"/>
                      <c:h val="0.2141400407885792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51-47BF-99FE-3472F440B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Lit>
              <c:ptCount val="2"/>
              <c:pt idx="0">
                <c:v>F</c:v>
              </c:pt>
              <c:pt idx="1">
                <c:v>H</c:v>
              </c:pt>
            </c:strLit>
          </c:cat>
          <c:val>
            <c:numRef>
              <c:f>([1]Bilan!$C$27,[1]Bilan!$F$27)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(Feuil1!$K$27,Feuil1!$N$27)</c15:f>
                <c15:dlblRangeCache>
                  <c:ptCount val="2"/>
                  <c:pt idx="0">
                    <c:v>24%</c:v>
                  </c:pt>
                  <c:pt idx="1">
                    <c:v>76%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2851-47BF-99FE-3472F440B673}"/>
            </c:ext>
          </c:extLst>
        </c:ser>
        <c:ser>
          <c:idx val="0"/>
          <c:order val="1"/>
          <c:tx>
            <c:strRef>
              <c:f>'C:\Users\mghislain\Documents\CRBPO\Sexe des bagueurs\[Extrait.xlsx]Bilan'!$A$27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851-47BF-99FE-3472F440B6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851-47BF-99FE-3472F440B6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F</c:v>
              </c:pt>
              <c:pt idx="1">
                <c:v>H</c:v>
              </c:pt>
            </c:strLit>
          </c:cat>
          <c:val>
            <c:numRef>
              <c:f>([1]Bilan!$B$27,[1]Bilan!$E$27)</c:f>
              <c:numCache>
                <c:formatCode>General</c:formatCode>
                <c:ptCount val="2"/>
                <c:pt idx="0">
                  <c:v>15</c:v>
                </c:pt>
                <c:pt idx="1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51-47BF-99FE-3472F440B6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</a:t>
            </a:r>
            <a:r>
              <a:rPr lang="fr-FR" baseline="0"/>
              <a:t> la proportion H/F chez les généralistes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'C:\Users\mghislain\Documents\CRBPO\Sexe des bagueurs\[Extrait.xlsx]Bilan'!$B$3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[1]Bilan!$A$5:$A$27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[1]Bilan!$B$5:$B$27</c:f>
              <c:numCache>
                <c:formatCode>General</c:formatCode>
                <c:ptCount val="23"/>
                <c:pt idx="0">
                  <c:v>11</c:v>
                </c:pt>
                <c:pt idx="1">
                  <c:v>9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18</c:v>
                </c:pt>
                <c:pt idx="6">
                  <c:v>20</c:v>
                </c:pt>
                <c:pt idx="7">
                  <c:v>17</c:v>
                </c:pt>
                <c:pt idx="8">
                  <c:v>18</c:v>
                </c:pt>
                <c:pt idx="9">
                  <c:v>15</c:v>
                </c:pt>
                <c:pt idx="10">
                  <c:v>14</c:v>
                </c:pt>
                <c:pt idx="11">
                  <c:v>17</c:v>
                </c:pt>
                <c:pt idx="12">
                  <c:v>16</c:v>
                </c:pt>
                <c:pt idx="13">
                  <c:v>12</c:v>
                </c:pt>
                <c:pt idx="14">
                  <c:v>13</c:v>
                </c:pt>
                <c:pt idx="15">
                  <c:v>12</c:v>
                </c:pt>
                <c:pt idx="16">
                  <c:v>13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14</c:v>
                </c:pt>
                <c:pt idx="21">
                  <c:v>16</c:v>
                </c:pt>
                <c:pt idx="2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8-45DF-92BF-DE220F2BEEF9}"/>
            </c:ext>
          </c:extLst>
        </c:ser>
        <c:ser>
          <c:idx val="1"/>
          <c:order val="1"/>
          <c:tx>
            <c:strRef>
              <c:f>Feuil1!$E$3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9F912A-7C7E-44A3-A5D0-0E609ACFC10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AE8-45DF-92BF-DE220F2BEE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D201B5-9B73-4938-B898-180329FCD01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AE8-45DF-92BF-DE220F2BEE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67296D-887F-48C0-9B39-A7AB339F307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AE8-45DF-92BF-DE220F2BEEF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9350C0-0B08-4556-B53A-C645E5B2485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AE8-45DF-92BF-DE220F2BEEF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7868309-1E3F-495C-A8DD-2B66615BAAC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AE8-45DF-92BF-DE220F2BEEF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259BD64-D9D3-4C80-9180-AC75D5D7943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AE8-45DF-92BF-DE220F2BEEF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91EDAE3-29BF-483A-A134-69050FFFDC0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AE8-45DF-92BF-DE220F2BEEF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BBF54AD-F2EA-4246-8717-26A9FF778BA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AE8-45DF-92BF-DE220F2BEEF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D9EE5BB-B0B5-4F82-BC9A-2BF7B066E54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AE8-45DF-92BF-DE220F2BEEF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D855D9D-0943-4D4C-BB7C-F2A319C66C1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AE8-45DF-92BF-DE220F2BEEF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5B32958-A9C1-4A88-9842-3F2240C32F4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AE8-45DF-92BF-DE220F2BEEF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CA672BE-1A99-4DA9-AA68-382ED3FFBA0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AE8-45DF-92BF-DE220F2BEEF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23BF519-1280-49B8-A9FD-5DF71A3E079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AE8-45DF-92BF-DE220F2BEEF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BD00797-83BD-4953-821C-D263BBAE262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AE8-45DF-92BF-DE220F2BEEF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642C4A2-66D2-4CC0-A5FA-47423E9AA1F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AE8-45DF-92BF-DE220F2BEEF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A924C065-89BE-4271-A8DB-847F8D15DB3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AE8-45DF-92BF-DE220F2BEEF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03FD52F-375C-488D-AA0B-A0B668872E5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AE8-45DF-92BF-DE220F2BEEF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6E7529D-F2EB-4A25-9E26-AB2376E7507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AE8-45DF-92BF-DE220F2BEEF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5F9346B-1418-48ED-9383-FE168BFC698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AE8-45DF-92BF-DE220F2BEEF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B8D05629-1132-4951-960E-9575D9181C1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AE8-45DF-92BF-DE220F2BEEF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F01D98B0-87AE-4B7B-8C02-BB19E4607B9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AE8-45DF-92BF-DE220F2BEEF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7E5C38D-14DE-4131-89B0-31A8D68A168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AE8-45DF-92BF-DE220F2BEEF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97D768CC-000F-4336-AA7F-C5DAB60943D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AE8-45DF-92BF-DE220F2BE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[1]Bilan!$A$5:$A$27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[1]Bilan!$E$5:$E$27</c:f>
              <c:numCache>
                <c:formatCode>General</c:formatCode>
                <c:ptCount val="23"/>
                <c:pt idx="0">
                  <c:v>175</c:v>
                </c:pt>
                <c:pt idx="1">
                  <c:v>195</c:v>
                </c:pt>
                <c:pt idx="2">
                  <c:v>203</c:v>
                </c:pt>
                <c:pt idx="3">
                  <c:v>222</c:v>
                </c:pt>
                <c:pt idx="4">
                  <c:v>230</c:v>
                </c:pt>
                <c:pt idx="5">
                  <c:v>261</c:v>
                </c:pt>
                <c:pt idx="6">
                  <c:v>281</c:v>
                </c:pt>
                <c:pt idx="7">
                  <c:v>279</c:v>
                </c:pt>
                <c:pt idx="8">
                  <c:v>278</c:v>
                </c:pt>
                <c:pt idx="9">
                  <c:v>274</c:v>
                </c:pt>
                <c:pt idx="10">
                  <c:v>265</c:v>
                </c:pt>
                <c:pt idx="11">
                  <c:v>264</c:v>
                </c:pt>
                <c:pt idx="12">
                  <c:v>271</c:v>
                </c:pt>
                <c:pt idx="13">
                  <c:v>276</c:v>
                </c:pt>
                <c:pt idx="14">
                  <c:v>279</c:v>
                </c:pt>
                <c:pt idx="15">
                  <c:v>273</c:v>
                </c:pt>
                <c:pt idx="16">
                  <c:v>262</c:v>
                </c:pt>
                <c:pt idx="17">
                  <c:v>262</c:v>
                </c:pt>
                <c:pt idx="18">
                  <c:v>270</c:v>
                </c:pt>
                <c:pt idx="19">
                  <c:v>272</c:v>
                </c:pt>
                <c:pt idx="20">
                  <c:v>271</c:v>
                </c:pt>
                <c:pt idx="21">
                  <c:v>269</c:v>
                </c:pt>
                <c:pt idx="22">
                  <c:v>264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Feuil1!$J$5:$J$27</c15:f>
                <c15:dlblRangeCache>
                  <c:ptCount val="23"/>
                  <c:pt idx="0">
                    <c:v>6%</c:v>
                  </c:pt>
                  <c:pt idx="1">
                    <c:v>4%</c:v>
                  </c:pt>
                  <c:pt idx="2">
                    <c:v>6%</c:v>
                  </c:pt>
                  <c:pt idx="3">
                    <c:v>6%</c:v>
                  </c:pt>
                  <c:pt idx="4">
                    <c:v>5%</c:v>
                  </c:pt>
                  <c:pt idx="5">
                    <c:v>6%</c:v>
                  </c:pt>
                  <c:pt idx="6">
                    <c:v>7%</c:v>
                  </c:pt>
                  <c:pt idx="7">
                    <c:v>6%</c:v>
                  </c:pt>
                  <c:pt idx="8">
                    <c:v>6%</c:v>
                  </c:pt>
                  <c:pt idx="9">
                    <c:v>5%</c:v>
                  </c:pt>
                  <c:pt idx="10">
                    <c:v>5%</c:v>
                  </c:pt>
                  <c:pt idx="11">
                    <c:v>6%</c:v>
                  </c:pt>
                  <c:pt idx="12">
                    <c:v>6%</c:v>
                  </c:pt>
                  <c:pt idx="13">
                    <c:v>4%</c:v>
                  </c:pt>
                  <c:pt idx="14">
                    <c:v>4%</c:v>
                  </c:pt>
                  <c:pt idx="15">
                    <c:v>4%</c:v>
                  </c:pt>
                  <c:pt idx="16">
                    <c:v>5%</c:v>
                  </c:pt>
                  <c:pt idx="17">
                    <c:v>6%</c:v>
                  </c:pt>
                  <c:pt idx="18">
                    <c:v>6%</c:v>
                  </c:pt>
                  <c:pt idx="19">
                    <c:v>6%</c:v>
                  </c:pt>
                  <c:pt idx="20">
                    <c:v>5%</c:v>
                  </c:pt>
                  <c:pt idx="21">
                    <c:v>6%</c:v>
                  </c:pt>
                  <c:pt idx="22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BAE8-45DF-92BF-DE220F2BEE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1781552"/>
        <c:axId val="418238096"/>
      </c:barChart>
      <c:catAx>
        <c:axId val="19178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238096"/>
        <c:crosses val="autoZero"/>
        <c:auto val="1"/>
        <c:lblAlgn val="ctr"/>
        <c:lblOffset val="100"/>
        <c:noMultiLvlLbl val="0"/>
      </c:catAx>
      <c:valAx>
        <c:axId val="41823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78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Pourcentage de bagueuses généralistes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FRP (France)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Feuil1!$B$2:$B$24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Feuil1!$C$2:$C$24</c:f>
              <c:numCache>
                <c:formatCode>0%</c:formatCode>
                <c:ptCount val="23"/>
                <c:pt idx="0">
                  <c:v>5.9139784946236562E-2</c:v>
                </c:pt>
                <c:pt idx="1">
                  <c:v>4.4117647058823532E-2</c:v>
                </c:pt>
                <c:pt idx="2">
                  <c:v>6.0185185185185182E-2</c:v>
                </c:pt>
                <c:pt idx="3">
                  <c:v>5.5319148936170209E-2</c:v>
                </c:pt>
                <c:pt idx="4">
                  <c:v>5.3497942386831275E-2</c:v>
                </c:pt>
                <c:pt idx="5">
                  <c:v>6.4516129032258063E-2</c:v>
                </c:pt>
                <c:pt idx="6">
                  <c:v>6.6445182724252497E-2</c:v>
                </c:pt>
                <c:pt idx="7">
                  <c:v>5.7432432432432436E-2</c:v>
                </c:pt>
                <c:pt idx="8">
                  <c:v>6.0810810810810814E-2</c:v>
                </c:pt>
                <c:pt idx="9">
                  <c:v>5.1903114186851208E-2</c:v>
                </c:pt>
                <c:pt idx="10">
                  <c:v>5.0179211469534052E-2</c:v>
                </c:pt>
                <c:pt idx="11">
                  <c:v>6.0498220640569395E-2</c:v>
                </c:pt>
                <c:pt idx="12">
                  <c:v>5.5749128919860627E-2</c:v>
                </c:pt>
                <c:pt idx="13">
                  <c:v>4.1666666666666664E-2</c:v>
                </c:pt>
                <c:pt idx="14">
                  <c:v>4.4520547945205477E-2</c:v>
                </c:pt>
                <c:pt idx="15">
                  <c:v>4.2105263157894736E-2</c:v>
                </c:pt>
                <c:pt idx="16">
                  <c:v>4.7272727272727272E-2</c:v>
                </c:pt>
                <c:pt idx="17">
                  <c:v>5.7553956834532377E-2</c:v>
                </c:pt>
                <c:pt idx="18">
                  <c:v>5.5944055944055944E-2</c:v>
                </c:pt>
                <c:pt idx="19">
                  <c:v>5.5555555555555552E-2</c:v>
                </c:pt>
                <c:pt idx="20">
                  <c:v>4.912280701754386E-2</c:v>
                </c:pt>
                <c:pt idx="21">
                  <c:v>5.6140350877192984E-2</c:v>
                </c:pt>
                <c:pt idx="22">
                  <c:v>5.3763440860215055E-2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D-4CF7-A946-D85A21AC7BF1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LVR (Lettonie)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Feuil1!$B$2:$B$24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Feuil1!$D$2:$D$24</c:f>
              <c:numCache>
                <c:formatCode>0%</c:formatCode>
                <c:ptCount val="23"/>
                <c:pt idx="0">
                  <c:v>5.6603773584905662E-2</c:v>
                </c:pt>
                <c:pt idx="1">
                  <c:v>3.6363636363636362E-2</c:v>
                </c:pt>
                <c:pt idx="2">
                  <c:v>0.08</c:v>
                </c:pt>
                <c:pt idx="3">
                  <c:v>2.0833333333333332E-2</c:v>
                </c:pt>
                <c:pt idx="4">
                  <c:v>4.1666666666666664E-2</c:v>
                </c:pt>
                <c:pt idx="5">
                  <c:v>0.04</c:v>
                </c:pt>
                <c:pt idx="6">
                  <c:v>6.25E-2</c:v>
                </c:pt>
                <c:pt idx="7">
                  <c:v>2.2727272727272728E-2</c:v>
                </c:pt>
                <c:pt idx="8">
                  <c:v>2.2222222222222223E-2</c:v>
                </c:pt>
                <c:pt idx="9">
                  <c:v>4.3478260869565216E-2</c:v>
                </c:pt>
                <c:pt idx="10">
                  <c:v>2.2222222222222223E-2</c:v>
                </c:pt>
                <c:pt idx="11">
                  <c:v>2.2222222222222223E-2</c:v>
                </c:pt>
                <c:pt idx="12">
                  <c:v>3.7735849056603772E-2</c:v>
                </c:pt>
                <c:pt idx="13">
                  <c:v>0.02</c:v>
                </c:pt>
                <c:pt idx="14">
                  <c:v>2.1276595744680851E-2</c:v>
                </c:pt>
                <c:pt idx="15">
                  <c:v>0</c:v>
                </c:pt>
                <c:pt idx="16">
                  <c:v>0</c:v>
                </c:pt>
                <c:pt idx="17">
                  <c:v>3.9215686274509803E-2</c:v>
                </c:pt>
                <c:pt idx="18">
                  <c:v>0</c:v>
                </c:pt>
                <c:pt idx="19">
                  <c:v>7.407407407407407E-2</c:v>
                </c:pt>
                <c:pt idx="20">
                  <c:v>6.7796610169491525E-2</c:v>
                </c:pt>
                <c:pt idx="21">
                  <c:v>3.6363636363636362E-2</c:v>
                </c:pt>
                <c:pt idx="22">
                  <c:v>5.5555555555555552E-2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D-4CF7-A946-D85A21AC7BF1}"/>
            </c:ext>
          </c:extLst>
        </c:ser>
        <c:ser>
          <c:idx val="2"/>
          <c:order val="2"/>
          <c:tx>
            <c:strRef>
              <c:f>Feuil1!$E$1</c:f>
              <c:strCache>
                <c:ptCount val="1"/>
                <c:pt idx="0">
                  <c:v>ESA (Espagne)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Feuil1!$B$2:$B$24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Feuil1!$E$2:$E$24</c:f>
              <c:numCache>
                <c:formatCode>General</c:formatCode>
                <c:ptCount val="23"/>
                <c:pt idx="5" formatCode="0%">
                  <c:v>0.14285714285714285</c:v>
                </c:pt>
                <c:pt idx="6" formatCode="0%">
                  <c:v>0.15384615384615385</c:v>
                </c:pt>
                <c:pt idx="7" formatCode="0%">
                  <c:v>0.17857142857142858</c:v>
                </c:pt>
                <c:pt idx="8" formatCode="0%">
                  <c:v>0.13793103448275862</c:v>
                </c:pt>
                <c:pt idx="9" formatCode="0%">
                  <c:v>0.14705882352941177</c:v>
                </c:pt>
                <c:pt idx="10" formatCode="0%">
                  <c:v>0.14705882352941177</c:v>
                </c:pt>
                <c:pt idx="11" formatCode="0%">
                  <c:v>0.2</c:v>
                </c:pt>
                <c:pt idx="12" formatCode="0%">
                  <c:v>0.21428571428571427</c:v>
                </c:pt>
                <c:pt idx="13" formatCode="0%">
                  <c:v>0.18181818181818182</c:v>
                </c:pt>
                <c:pt idx="14" formatCode="0%">
                  <c:v>0.19767441860465115</c:v>
                </c:pt>
                <c:pt idx="15" formatCode="0%">
                  <c:v>0.14516129032258066</c:v>
                </c:pt>
                <c:pt idx="16" formatCode="0%">
                  <c:v>0.14864864864864866</c:v>
                </c:pt>
                <c:pt idx="17" formatCode="0%">
                  <c:v>0.15527950310559005</c:v>
                </c:pt>
                <c:pt idx="18" formatCode="0%">
                  <c:v>0.14720812182741116</c:v>
                </c:pt>
                <c:pt idx="19" formatCode="0%">
                  <c:v>0.17355371900826447</c:v>
                </c:pt>
                <c:pt idx="20" formatCode="0%">
                  <c:v>0.17712177121771217</c:v>
                </c:pt>
                <c:pt idx="21" formatCode="0%">
                  <c:v>0.19245283018867926</c:v>
                </c:pt>
                <c:pt idx="22" formatCode="0%">
                  <c:v>0.18909090909090909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D-4CF7-A946-D85A21AC7BF1}"/>
            </c:ext>
          </c:extLst>
        </c:ser>
        <c:ser>
          <c:idx val="3"/>
          <c:order val="3"/>
          <c:tx>
            <c:strRef>
              <c:f>Feuil1!$F$1</c:f>
              <c:strCache>
                <c:ptCount val="1"/>
                <c:pt idx="0">
                  <c:v>ESS (Espagne)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Feuil1!$B$2:$B$24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Feuil1!$F$2:$F$24</c:f>
              <c:numCache>
                <c:formatCode>General</c:formatCode>
                <c:ptCount val="23"/>
                <c:pt idx="13" formatCode="0%">
                  <c:v>6.9529652351738247E-2</c:v>
                </c:pt>
                <c:pt idx="14" formatCode="0%">
                  <c:v>7.7087794432548179E-2</c:v>
                </c:pt>
                <c:pt idx="15" formatCode="0%">
                  <c:v>9.3220338983050849E-2</c:v>
                </c:pt>
                <c:pt idx="16" formatCode="0%">
                  <c:v>5.7522123893805309E-2</c:v>
                </c:pt>
                <c:pt idx="17" formatCode="0%">
                  <c:v>9.9118942731277526E-2</c:v>
                </c:pt>
                <c:pt idx="18" formatCode="0%">
                  <c:v>0.11135371179039301</c:v>
                </c:pt>
                <c:pt idx="19" formatCode="0%">
                  <c:v>9.8280098280098274E-2</c:v>
                </c:pt>
                <c:pt idx="20" formatCode="0%">
                  <c:v>9.8280098280098274E-2</c:v>
                </c:pt>
                <c:pt idx="21" formatCode="0%">
                  <c:v>0.10169491525423729</c:v>
                </c:pt>
                <c:pt idx="22" formatCode="0%">
                  <c:v>0.11270983213429256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3D-4CF7-A946-D85A21AC7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763663"/>
        <c:axId val="107761583"/>
      </c:lineChart>
      <c:catAx>
        <c:axId val="10776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761583"/>
        <c:crosses val="autoZero"/>
        <c:auto val="1"/>
        <c:lblAlgn val="ctr"/>
        <c:lblOffset val="100"/>
        <c:noMultiLvlLbl val="0"/>
      </c:catAx>
      <c:valAx>
        <c:axId val="10776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76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Autorisations par la plateforme CACCHI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75-40D1-8861-3342E114B4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75-40D1-8861-3342E114B4E5}"/>
              </c:ext>
            </c:extLst>
          </c:dPt>
          <c:dLbls>
            <c:dLbl>
              <c:idx val="0"/>
              <c:layout>
                <c:manualLayout>
                  <c:x val="3.1431430446194224E-2"/>
                  <c:y val="-1.6928040244969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B11664-0F57-4EA1-9A0A-0F900009A05A}" type="CELLRAN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[PLAGECELL]</a:t>
                    </a:fld>
                    <a:r>
                      <a:rPr lang="en-US" baseline="0">
                        <a:solidFill>
                          <a:schemeClr val="accent1"/>
                        </a:solidFill>
                      </a:rPr>
                      <a:t>; </a:t>
                    </a:r>
                    <a:fld id="{14B66211-24A1-43D5-8FED-D20E61846F37}" type="VALU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775-40D1-8861-3342E114B4E5}"/>
                </c:ext>
              </c:extLst>
            </c:dLbl>
            <c:dLbl>
              <c:idx val="1"/>
              <c:layout>
                <c:manualLayout>
                  <c:x val="-5.9002887139107625E-2"/>
                  <c:y val="-0.15115667833187518"/>
                </c:manualLayout>
              </c:layout>
              <c:tx>
                <c:rich>
                  <a:bodyPr/>
                  <a:lstStyle/>
                  <a:p>
                    <a:fld id="{B571E8A4-CD87-4EDB-A585-225D19DF7E06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FABB5412-9FCE-4799-A174-B657EF270C10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06666666666665"/>
                      <c:h val="0.1947222222222222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775-40D1-8861-3342E114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Feuil1!$A$4:$B$4</c:f>
              <c:strCache>
                <c:ptCount val="2"/>
                <c:pt idx="0">
                  <c:v>F</c:v>
                </c:pt>
                <c:pt idx="1">
                  <c:v>H</c:v>
                </c:pt>
              </c:strCache>
            </c:strRef>
          </c:cat>
          <c:val>
            <c:numRef>
              <c:f>Feuil1!$A$5:$B$5</c:f>
              <c:numCache>
                <c:formatCode>General</c:formatCode>
                <c:ptCount val="2"/>
                <c:pt idx="0">
                  <c:v>37</c:v>
                </c:pt>
                <c:pt idx="1">
                  <c:v>129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Feuil1!$A$6:$B$6</c15:f>
                <c15:dlblRangeCache>
                  <c:ptCount val="2"/>
                  <c:pt idx="0">
                    <c:v>22%</c:v>
                  </c:pt>
                  <c:pt idx="1">
                    <c:v>78%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775-40D1-8861-3342E114B4E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>
                <a:effectLst/>
              </a:rPr>
              <a:t>Stage théorique d'initiation</a:t>
            </a:r>
            <a:r>
              <a:rPr lang="fr-FR" sz="1400" b="0" i="0" u="none" strike="noStrike" baseline="0"/>
              <a:t> 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Feuil1!$A$9</c:f>
              <c:strCache>
                <c:ptCount val="1"/>
                <c:pt idx="0">
                  <c:v>Stage théorique d'initiation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7-4A9B-A7B9-93828684D3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7-4A9B-A7B9-93828684D374}"/>
              </c:ext>
            </c:extLst>
          </c:dPt>
          <c:dLbls>
            <c:dLbl>
              <c:idx val="0"/>
              <c:layout>
                <c:manualLayout>
                  <c:x val="5.3207742782152234E-2"/>
                  <c:y val="-0.210581802274715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F489F6-442D-4F49-81E0-8B84AD693F0D}" type="CELLRAN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[PLAGECELL]</a:t>
                    </a:fld>
                    <a:r>
                      <a:rPr lang="en-US" baseline="0">
                        <a:solidFill>
                          <a:schemeClr val="accent1"/>
                        </a:solidFill>
                      </a:rPr>
                      <a:t>; </a:t>
                    </a:r>
                    <a:fld id="{9F9B68F4-5478-476A-B878-3BB74ED7DDA6}" type="VALU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6666666666668"/>
                      <c:h val="0.1947222222222222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247-4A9B-A7B9-93828684D374}"/>
                </c:ext>
              </c:extLst>
            </c:dLbl>
            <c:dLbl>
              <c:idx val="1"/>
              <c:layout>
                <c:manualLayout>
                  <c:x val="4.0539895013123335E-2"/>
                  <c:y val="0.14101523767862351"/>
                </c:manualLayout>
              </c:layout>
              <c:tx>
                <c:rich>
                  <a:bodyPr/>
                  <a:lstStyle/>
                  <a:p>
                    <a:fld id="{121411C9-23E1-4514-A565-89CFAE6188BD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0300CBAF-8AD6-4C77-8B50-FC8B74C02EB5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79999999999998"/>
                      <c:h val="0.1947222222222222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247-4A9B-A7B9-93828684D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Feuil1!$A$4:$B$4</c:f>
              <c:strCache>
                <c:ptCount val="2"/>
                <c:pt idx="0">
                  <c:v>F</c:v>
                </c:pt>
                <c:pt idx="1">
                  <c:v>H</c:v>
                </c:pt>
              </c:strCache>
            </c:strRef>
          </c:cat>
          <c:val>
            <c:numRef>
              <c:f>Feuil1!$A$11:$B$11</c:f>
              <c:numCache>
                <c:formatCode>General</c:formatCode>
                <c:ptCount val="2"/>
                <c:pt idx="0">
                  <c:v>237</c:v>
                </c:pt>
                <c:pt idx="1">
                  <c:v>238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Feuil1!$A$12:$B$12</c15:f>
                <c15:dlblRangeCache>
                  <c:ptCount val="2"/>
                  <c:pt idx="0">
                    <c:v>50%</c:v>
                  </c:pt>
                  <c:pt idx="1">
                    <c:v>50%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247-4A9B-A7B9-93828684D37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[Classeur2]Feuil3!Tableau croisé dynamique2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Fréquentation</a:t>
            </a:r>
            <a:r>
              <a:rPr lang="en-US" baseline="0"/>
              <a:t> H/F du SPOL mangeoire du Jardin des Plantes 2022/2023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1333442694663165E-2"/>
              <c:y val="6.402960046660834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AB768ED1-C5D3-4BD3-8FEE-7AF59174A46C}" type="CELLRANGE">
                  <a:rPr lang="en-US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baseline="0">
                    <a:solidFill>
                      <a:schemeClr val="accent1"/>
                    </a:solidFill>
                  </a:rPr>
                  <a:t>; </a:t>
                </a:r>
                <a:fld id="{DD975F3C-2042-4C4F-9DF0-C5396736067C}" type="VALUE">
                  <a:rPr lang="en-US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751859142607174E-3"/>
              <c:y val="-6.752004957713618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9658DBC7-33F4-4983-BFF1-FE42F1A4C409}" type="CELLRANGE">
                  <a:rPr lang="en-US"/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baseline="0"/>
                  <a:t>; </a:t>
                </a:r>
                <a:fld id="{F09A3878-6E15-47E4-B697-A5D7D8EB64B8}" type="VALUE">
                  <a:rPr lang="en-US" baseline="0"/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1333442694663165E-2"/>
              <c:y val="6.402960046660834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F9EAAE79-DE1C-4FF0-953E-C5E54378704A}" type="CELLRANGE">
                  <a:rPr lang="en-US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baseline="0">
                    <a:solidFill>
                      <a:schemeClr val="accent1"/>
                    </a:solidFill>
                  </a:rPr>
                  <a:t>; </a:t>
                </a:r>
                <a:fld id="{100770B0-7F65-415C-8F8A-093CC96C4147}" type="VALUE">
                  <a:rPr lang="en-US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751859142607174E-3"/>
              <c:y val="-6.752004957713618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A4ACFE0A-89E0-44BB-827A-EB5AD92F1DEB}" type="CELLRANGE">
                  <a:rPr lang="en-US" baseline="0"/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baseline="0"/>
                  <a:t>; </a:t>
                </a:r>
                <a:fld id="{73462FC5-73F1-4CE6-A8D7-0081EB0CB37D}" type="VALUE">
                  <a:rPr lang="en-US" baseline="0"/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1333442694663165E-2"/>
              <c:y val="6.402960046660834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1787DBA8-D6DD-4ED0-987F-079C3885DF4C}" type="CELLRANGE">
                  <a:rPr lang="en-US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baseline="0">
                    <a:solidFill>
                      <a:schemeClr val="accent1"/>
                    </a:solidFill>
                  </a:rPr>
                  <a:t>; </a:t>
                </a:r>
                <a:fld id="{03A8675F-B901-44C0-8C62-7F166B0D45A5}" type="VALUE">
                  <a:rPr lang="en-US" baseline="0">
                    <a:solidFill>
                      <a:schemeClr val="accent1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751859142607174E-3"/>
              <c:y val="-6.7520049577136185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9B28AB36-A969-4040-A8EE-C3FBE320D5FE}" type="CELLRANGE">
                  <a:rPr lang="en-US" baseline="0"/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baseline="0"/>
                  <a:t>; </a:t>
                </a:r>
                <a:fld id="{28D719C4-7B7C-496F-A727-98501B1EAD60}" type="VALUE">
                  <a:rPr lang="en-US" baseline="0"/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Feuil3!$B$3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0-4D08-B19E-AE884A0D62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0-4D08-B19E-AE884A0D62B8}"/>
              </c:ext>
            </c:extLst>
          </c:dPt>
          <c:dLbls>
            <c:dLbl>
              <c:idx val="0"/>
              <c:layout>
                <c:manualLayout>
                  <c:x val="4.1333442694663165E-2"/>
                  <c:y val="6.40296004666083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482946-DE8F-4D12-9E50-364F13CF4F86}" type="CELLRAN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[PLAGECELL]</a:t>
                    </a:fld>
                    <a:r>
                      <a:rPr lang="en-US" baseline="0">
                        <a:solidFill>
                          <a:schemeClr val="accent1"/>
                        </a:solidFill>
                      </a:rPr>
                      <a:t>; </a:t>
                    </a:r>
                    <a:fld id="{D9D3226B-5816-480D-B2B1-27AE73FCB2F8}" type="VALU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C80-4D08-B19E-AE884A0D62B8}"/>
                </c:ext>
              </c:extLst>
            </c:dLbl>
            <c:dLbl>
              <c:idx val="1"/>
              <c:layout>
                <c:manualLayout>
                  <c:x val="-1.751859142607174E-3"/>
                  <c:y val="-6.7520049577136185E-2"/>
                </c:manualLayout>
              </c:layout>
              <c:tx>
                <c:rich>
                  <a:bodyPr/>
                  <a:lstStyle/>
                  <a:p>
                    <a:fld id="{2EC85D72-634B-4E69-9B22-D33DF52018A8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D636616F-885D-481C-8F59-90719B196308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C80-4D08-B19E-AE884A0D62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Feuil3!$D$4:$D$5</c:f>
              <c:strCache>
                <c:ptCount val="2"/>
                <c:pt idx="0">
                  <c:v>F</c:v>
                </c:pt>
                <c:pt idx="1">
                  <c:v>H</c:v>
                </c:pt>
              </c:strCache>
            </c:strRef>
          </c:cat>
          <c:val>
            <c:numRef>
              <c:f>Feuil3!$D$4:$D$5</c:f>
              <c:numCache>
                <c:formatCode>General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Feuil3!$D$4:$D$5</c15:f>
                <c15:dlblRangeCache>
                  <c:ptCount val="2"/>
                  <c:pt idx="0">
                    <c:v>57%</c:v>
                  </c:pt>
                  <c:pt idx="1">
                    <c:v>43%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C80-4D08-B19E-AE884A0D62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87037635414362"/>
          <c:y val="0.80460240213939682"/>
          <c:w val="0.37065809538386535"/>
          <c:h val="0.13943397421597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[AG.xlsx]Feuil3!Tableau croisé dynamique4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Examinateurs/examinatrices</a:t>
            </a:r>
            <a:r>
              <a:rPr lang="fr-FR" baseline="0"/>
              <a:t> des PP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5831911636045492E-2"/>
              <c:y val="8.4091571886847471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31B1CC5B-63AD-49C9-8993-0B2B56130A9C}" type="CELLRANGE">
                  <a:rPr lang="en-US" sz="1800">
                    <a:solidFill>
                      <a:schemeClr val="accent1"/>
                    </a:solidFill>
                  </a:rPr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800" baseline="0">
                    <a:solidFill>
                      <a:schemeClr val="accent1"/>
                    </a:solidFill>
                  </a:rPr>
                  <a:t>; </a:t>
                </a:r>
                <a:fld id="{22568E90-A677-49A9-B442-CEB1EF1CFB90}" type="VALUE">
                  <a:rPr lang="en-US" sz="1800" baseline="0">
                    <a:solidFill>
                      <a:schemeClr val="accent1"/>
                    </a:solidFill>
                  </a:rPr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800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7.1772200349956253E-2"/>
              <c:y val="-4.028105861767278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9794ED79-1DD1-4D59-A3F8-CDB717623744}" type="CELLRANGE">
                  <a:rPr lang="en-US" sz="160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600" baseline="0">
                    <a:solidFill>
                      <a:schemeClr val="accent2"/>
                    </a:solidFill>
                  </a:rPr>
                  <a:t>; </a:t>
                </a:r>
                <a:fld id="{D7D0C3B9-4805-4115-96C4-BCE304D5A401}" type="VALUE">
                  <a:rPr lang="en-US" sz="16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600" baseline="0">
                  <a:solidFill>
                    <a:schemeClr val="accent2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"/>
        <c:dLbl>
          <c:idx val="0"/>
          <c:tx>
            <c:rich>
              <a:bodyPr/>
              <a:lstStyle/>
              <a:p>
                <a:endParaRPr lang="en-US"/>
              </a:p>
            </c:rich>
          </c:tx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5831911636045492E-2"/>
              <c:y val="8.4091571886847471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4BADED0C-EA68-4A1B-B51A-D314D078C0ED}" type="CELLRANGE">
                  <a:rPr lang="en-US" sz="1800" baseline="0">
                    <a:solidFill>
                      <a:schemeClr val="accent1"/>
                    </a:solidFill>
                  </a:rPr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800" baseline="0">
                    <a:solidFill>
                      <a:schemeClr val="accent1"/>
                    </a:solidFill>
                  </a:rPr>
                  <a:t>; </a:t>
                </a:r>
                <a:fld id="{78696A3D-EC9B-46D2-9300-65AEB6964625}" type="VALUE">
                  <a:rPr lang="en-US" sz="1800" baseline="0">
                    <a:solidFill>
                      <a:schemeClr val="accent1"/>
                    </a:solidFill>
                  </a:rPr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800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7.1772200349956253E-2"/>
              <c:y val="-4.028105861767278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D3414712-F77F-41FE-B594-8BA9B31A145B}" type="CELLRANGE">
                  <a:rPr lang="en-US" sz="16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600" baseline="0">
                    <a:solidFill>
                      <a:schemeClr val="accent2"/>
                    </a:solidFill>
                  </a:rPr>
                  <a:t>; </a:t>
                </a:r>
                <a:fld id="{CCC2FBD1-B78C-48A4-9C80-73CACD9DE9D5}" type="VALUE">
                  <a:rPr lang="en-US" sz="16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600" baseline="0">
                  <a:solidFill>
                    <a:schemeClr val="accent2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5831911636045492E-2"/>
              <c:y val="8.4091571886847471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fld id="{1AE8D6D5-5777-49C9-8B49-385C51678B18}" type="CELLRANGE">
                  <a:rPr lang="en-US" sz="1800" baseline="0">
                    <a:solidFill>
                      <a:schemeClr val="accent1"/>
                    </a:solidFill>
                  </a:rPr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800" baseline="0">
                    <a:solidFill>
                      <a:schemeClr val="accent1"/>
                    </a:solidFill>
                  </a:rPr>
                  <a:t>; </a:t>
                </a:r>
                <a:fld id="{0516BCB5-349A-4EE4-9337-F6853E6A6F34}" type="VALUE">
                  <a:rPr lang="en-US" sz="1800" baseline="0">
                    <a:solidFill>
                      <a:schemeClr val="accent1"/>
                    </a:solidFill>
                  </a:rPr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800" baseline="0">
                  <a:solidFill>
                    <a:schemeClr val="accent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7.1772200349956253E-2"/>
              <c:y val="-4.028105861767278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fld id="{1C4BD19E-2310-4680-9AB1-F609C1FDA2A4}" type="CELLRANGE">
                  <a:rPr lang="en-US" sz="16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[PLAGECELL]</a:t>
                </a:fld>
                <a:r>
                  <a:rPr lang="en-US" sz="1600" baseline="0">
                    <a:solidFill>
                      <a:schemeClr val="accent2"/>
                    </a:solidFill>
                  </a:rPr>
                  <a:t>; </a:t>
                </a:r>
                <a:fld id="{7FD7EEA8-8EBC-4124-9A4C-565EC74B7D2D}" type="VALUE">
                  <a:rPr lang="en-US" sz="1600" baseline="0">
                    <a:solidFill>
                      <a:schemeClr val="accent2"/>
                    </a:solidFill>
                  </a:rPr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endParaRPr lang="en-US" sz="1600" baseline="0">
                  <a:solidFill>
                    <a:schemeClr val="accent2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Feuil3!$L$5:$L$6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D-487D-B581-FFF3AD3C40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0D-487D-B581-FFF3AD3C4072}"/>
              </c:ext>
            </c:extLst>
          </c:dPt>
          <c:dLbls>
            <c:dLbl>
              <c:idx val="0"/>
              <c:layout>
                <c:manualLayout>
                  <c:x val="5.5831911636045492E-2"/>
                  <c:y val="8.40915718868474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2A9329-6CEB-4B3C-BED8-76B68FAAFC54}" type="CELLRANGE">
                      <a:rPr lang="en-US" sz="2000" baseline="0">
                        <a:solidFill>
                          <a:schemeClr val="accent1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[PLAGECELL]</a:t>
                    </a:fld>
                    <a:r>
                      <a:rPr lang="en-US" sz="2000" baseline="0">
                        <a:solidFill>
                          <a:schemeClr val="accent1"/>
                        </a:solidFill>
                      </a:rPr>
                      <a:t>; </a:t>
                    </a:r>
                    <a:fld id="{4C35AC5D-E27E-44CF-81C4-D08BBA030CCA}" type="VALUE">
                      <a:rPr lang="en-US" sz="2000" baseline="0">
                        <a:solidFill>
                          <a:schemeClr val="accent1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sz="2000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90D-487D-B581-FFF3AD3C4072}"/>
                </c:ext>
              </c:extLst>
            </c:dLbl>
            <c:dLbl>
              <c:idx val="1"/>
              <c:layout>
                <c:manualLayout>
                  <c:x val="-7.1772200349956253E-2"/>
                  <c:y val="-4.02810586176727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214FC7-5BC1-4796-9537-AE8AFAB8C87B}" type="CELLRANGE">
                      <a:rPr lang="en-US" sz="2000" baseline="0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[PLAGECELL]</a:t>
                    </a:fld>
                    <a:r>
                      <a:rPr lang="en-US" sz="2000" baseline="0">
                        <a:solidFill>
                          <a:schemeClr val="accent2"/>
                        </a:solidFill>
                      </a:rPr>
                      <a:t>; </a:t>
                    </a:r>
                    <a:fld id="{DF0A8EEB-66B3-4D81-8A6D-113D0BFEFA89}" type="VALUE">
                      <a:rPr lang="en-US" sz="2000" baseline="0">
                        <a:solidFill>
                          <a:schemeClr val="accent2"/>
                        </a:solidFill>
                      </a:rPr>
                      <a:pPr>
                        <a:defRPr sz="2000">
                          <a:solidFill>
                            <a:schemeClr val="accent2"/>
                          </a:solidFill>
                        </a:defRPr>
                      </a:pPr>
                      <a:t>[VALEUR]</a:t>
                    </a:fld>
                    <a:endParaRPr lang="en-US" sz="2000" baseline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90D-487D-B581-FFF3AD3C4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Feuil3!$L$5:$L$6</c:f>
              <c:strCache>
                <c:ptCount val="2"/>
                <c:pt idx="0">
                  <c:v>F</c:v>
                </c:pt>
                <c:pt idx="1">
                  <c:v>H</c:v>
                </c:pt>
              </c:strCache>
            </c:strRef>
          </c:cat>
          <c:val>
            <c:numRef>
              <c:f>Feuil3!$L$5:$L$6</c:f>
              <c:numCache>
                <c:formatCode>General</c:formatCode>
                <c:ptCount val="2"/>
                <c:pt idx="0">
                  <c:v>3</c:v>
                </c:pt>
                <c:pt idx="1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Feuil3!$L$5:$L$6</c15:f>
                <c15:dlblRangeCache>
                  <c:ptCount val="2"/>
                  <c:pt idx="0">
                    <c:v>10%</c:v>
                  </c:pt>
                  <c:pt idx="1">
                    <c:v>90%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90D-487D-B581-FFF3AD3C4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04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59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8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6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70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8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32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78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04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0CD6841-ED92-471F-90CF-A5FAEC1F26CE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99F407-120D-42EA-A7F9-DCE2FC1D30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9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hyperlink" Target="https://www.nature.com/articles/d41586-024-00044-5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ature.com/articles/d41586-023-03251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7EE1B-7D5C-4A1F-A492-91E1DAECC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/>
              <a:t>Bagueurs, Bagueuses... Point sur les participations Femmes/Hommes en baguage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56A9BF-20E2-447D-A735-9C65071B9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Assemblée Générale du CRBPO – 9 mars 2024</a:t>
            </a:r>
          </a:p>
          <a:p>
            <a:r>
              <a:rPr lang="fr-FR" dirty="0"/>
              <a:t>Manon Ghislain</a:t>
            </a:r>
          </a:p>
        </p:txBody>
      </p:sp>
      <p:pic>
        <p:nvPicPr>
          <p:cNvPr id="1026" name="Picture 2" descr="Bienvenue sur le site du Centre de Recherches sur la Biologie des  Populations d'Oiseaux - CRBPO">
            <a:extLst>
              <a:ext uri="{FF2B5EF4-FFF2-40B4-BE49-F238E27FC236}">
                <a16:creationId xmlns:a16="http://schemas.microsoft.com/office/drawing/2014/main" id="{F159FE77-50F6-49F4-97A3-1FE89C79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1383" y="359341"/>
            <a:ext cx="1543573" cy="9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8BACE6-32AC-4068-BA1F-0907C6891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2" b="98578" l="14439" r="50315">
                        <a14:foregroundMark x1="35283" y1="25296" x2="35283" y2="25296"/>
                        <a14:foregroundMark x1="43910" y1="97512" x2="43910" y2="97512"/>
                        <a14:foregroundMark x1="39097" y1="97216" x2="39097" y2="97216"/>
                        <a14:foregroundMark x1="34469" y1="66351" x2="34469" y2="66351"/>
                        <a14:foregroundMark x1="29471" y1="64218" x2="29471" y2="64218"/>
                        <a14:foregroundMark x1="28360" y1="64633" x2="28360" y2="64633"/>
                        <a14:foregroundMark x1="23769" y1="98637" x2="23769" y2="98637"/>
                        <a14:foregroundMark x1="16068" y1="90699" x2="16068" y2="90699"/>
                        <a14:foregroundMark x1="15587" y1="89218" x2="15587" y2="89218"/>
                        <a14:foregroundMark x1="15143" y1="86315" x2="15143" y2="86315"/>
                        <a14:foregroundMark x1="15143" y1="87500" x2="15143" y2="87500"/>
                        <a14:foregroundMark x1="15031" y1="85130" x2="15031" y2="85130"/>
                        <a14:foregroundMark x1="36209" y1="21682" x2="36209" y2="21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068" t="16071" r="45180"/>
          <a:stretch/>
        </p:blipFill>
        <p:spPr>
          <a:xfrm>
            <a:off x="235989" y="4450172"/>
            <a:ext cx="1853738" cy="2172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99A654-1372-494E-A049-2BEA49FD2E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92" b="98018" l="3275" r="99229">
                        <a14:foregroundMark x1="51734" y1="12905" x2="51734" y2="12905"/>
                        <a14:foregroundMark x1="11915" y1="93244" x2="11915" y2="93244"/>
                        <a14:foregroundMark x1="6357" y1="90615" x2="6357" y2="90615"/>
                        <a14:foregroundMark x1="3275" y1="93972" x2="3275" y2="93972"/>
                        <a14:foregroundMark x1="35581" y1="93487" x2="35581" y2="93487"/>
                        <a14:foregroundMark x1="31343" y1="97087" x2="31343" y2="97087"/>
                        <a14:foregroundMark x1="28233" y1="97816" x2="28233" y2="97816"/>
                        <a14:foregroundMark x1="5724" y1="98058" x2="5724" y2="98058"/>
                        <a14:foregroundMark x1="91057" y1="32079" x2="91057" y2="32079"/>
                        <a14:foregroundMark x1="96450" y1="26578" x2="96450" y2="26578"/>
                        <a14:foregroundMark x1="99229" y1="23908" x2="99229" y2="23908"/>
                        <a14:backgroundMark x1="30022" y1="75040" x2="30022" y2="75040"/>
                        <a14:backgroundMark x1="44386" y1="69984" x2="44386" y2="69984"/>
                        <a14:backgroundMark x1="34590" y1="85356" x2="34590" y2="85356"/>
                        <a14:backgroundMark x1="28564" y1="75040" x2="28564" y2="75040"/>
                        <a14:backgroundMark x1="35085" y1="72856" x2="35085" y2="72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318" y="5026490"/>
            <a:ext cx="2334613" cy="1588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85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0DF77-FA88-448F-8EB9-09B3B6DC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38" y="170234"/>
            <a:ext cx="11487274" cy="1356360"/>
          </a:xfrm>
        </p:spPr>
        <p:txBody>
          <a:bodyPr>
            <a:normAutofit/>
          </a:bodyPr>
          <a:lstStyle/>
          <a:p>
            <a:r>
              <a:rPr lang="fr-FR" sz="3600" dirty="0"/>
              <a:t>Solutions « Sans regrets » : Inclusivité et représentativité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3104E-F1D3-4743-8760-626CA86A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38" y="1609377"/>
            <a:ext cx="11487275" cy="3622532"/>
          </a:xfrm>
        </p:spPr>
        <p:txBody>
          <a:bodyPr/>
          <a:lstStyle/>
          <a:p>
            <a:r>
              <a:rPr lang="fr-FR" dirty="0"/>
              <a:t>Montrer aux bagueuses qu’on sait qu’elles sont là, par exemple 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L’inclusivité : « les bagueurs et les bagueuses »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Statistiques annuelles pourcentages H/F dans les bilans CRBPO pour l’AG</a:t>
            </a:r>
          </a:p>
          <a:p>
            <a:r>
              <a:rPr lang="fr-FR" dirty="0"/>
              <a:t>Améliorer la représentation des femmes dans le baguage en général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D71094A-5F94-407D-A04D-B1892D3BE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858395"/>
              </p:ext>
            </p:extLst>
          </p:nvPr>
        </p:nvGraphicFramePr>
        <p:xfrm>
          <a:off x="4034719" y="3214443"/>
          <a:ext cx="4883286" cy="303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D03FE5D-152F-47C8-A8D9-12F9188B8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604397"/>
              </p:ext>
            </p:extLst>
          </p:nvPr>
        </p:nvGraphicFramePr>
        <p:xfrm>
          <a:off x="895675" y="3303159"/>
          <a:ext cx="3594906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F728922F-548E-469D-8969-433EF53F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1724" y="4653739"/>
            <a:ext cx="2350070" cy="155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9FA9E-F190-4C07-AAFC-E707F827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434502"/>
            <a:ext cx="11272058" cy="812260"/>
          </a:xfrm>
        </p:spPr>
        <p:txBody>
          <a:bodyPr>
            <a:noAutofit/>
          </a:bodyPr>
          <a:lstStyle/>
          <a:p>
            <a:r>
              <a:rPr lang="fr-FR" sz="3200" dirty="0"/>
              <a:t>Solutions « Sans regrets » : Les règles : ce n’est pas un tabou!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7183E1-276B-422B-91F6-BA86E8095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1" y="1246762"/>
            <a:ext cx="11352179" cy="81226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“Breaking the menstruation taboo to make fieldwork more inclusive”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https://www.nature.com/articles/d41586-024-00044-5</a:t>
            </a:r>
            <a:r>
              <a:rPr lang="en-US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3AD193-5227-4BCA-AFCE-625EB02E2954}"/>
              </a:ext>
            </a:extLst>
          </p:cNvPr>
          <p:cNvSpPr txBox="1"/>
          <p:nvPr/>
        </p:nvSpPr>
        <p:spPr>
          <a:xfrm>
            <a:off x="243190" y="2140086"/>
            <a:ext cx="9630383" cy="44066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45720"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dirty="0" err="1"/>
              <a:t>Parler</a:t>
            </a:r>
            <a:r>
              <a:rPr lang="en-US" dirty="0"/>
              <a:t> sans </a:t>
            </a:r>
            <a:r>
              <a:rPr lang="en-US" dirty="0" err="1"/>
              <a:t>tabou</a:t>
            </a:r>
            <a:r>
              <a:rPr lang="en-US" dirty="0"/>
              <a:t> des </a:t>
            </a:r>
            <a:r>
              <a:rPr lang="en-US" dirty="0" err="1"/>
              <a:t>régles</a:t>
            </a:r>
            <a:r>
              <a:rPr lang="en-US" dirty="0"/>
              <a:t> et  identifier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“</a:t>
            </a:r>
            <a:r>
              <a:rPr lang="en-US" dirty="0" err="1"/>
              <a:t>référente</a:t>
            </a:r>
            <a:r>
              <a:rPr lang="en-US" dirty="0"/>
              <a:t>”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besoin</a:t>
            </a:r>
            <a:endParaRPr lang="en-US" dirty="0"/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dirty="0" err="1"/>
              <a:t>Prévoir</a:t>
            </a:r>
            <a:r>
              <a:rPr lang="en-US" dirty="0"/>
              <a:t> des protections </a:t>
            </a:r>
            <a:r>
              <a:rPr lang="en-US" dirty="0" err="1"/>
              <a:t>hygiéniques</a:t>
            </a:r>
            <a:r>
              <a:rPr lang="en-US" dirty="0"/>
              <a:t> “de secours” sur le terrain : 2 </a:t>
            </a:r>
            <a:r>
              <a:rPr lang="en-US" dirty="0" err="1"/>
              <a:t>ou</a:t>
            </a:r>
            <a:r>
              <a:rPr lang="en-US" dirty="0"/>
              <a:t> 3 serviettes/tampons dans la </a:t>
            </a:r>
            <a:r>
              <a:rPr lang="en-US" dirty="0" err="1"/>
              <a:t>trousse</a:t>
            </a:r>
            <a:r>
              <a:rPr lang="en-US" dirty="0"/>
              <a:t> de secours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dirty="0" err="1"/>
              <a:t>Permettre</a:t>
            </a:r>
            <a:r>
              <a:rPr lang="en-US" dirty="0"/>
              <a:t> de se laver les mains : un </a:t>
            </a:r>
            <a:r>
              <a:rPr lang="en-US" dirty="0" err="1"/>
              <a:t>savon</a:t>
            </a:r>
            <a:r>
              <a:rPr lang="en-US" dirty="0"/>
              <a:t> et un bidon </a:t>
            </a:r>
            <a:r>
              <a:rPr lang="en-US" dirty="0" err="1"/>
              <a:t>d’eau</a:t>
            </a:r>
            <a:r>
              <a:rPr lang="en-US" dirty="0"/>
              <a:t> (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c’est</a:t>
            </a:r>
            <a:r>
              <a:rPr lang="en-US" dirty="0"/>
              <a:t> possible), du gel hydro-</a:t>
            </a:r>
            <a:r>
              <a:rPr lang="en-US" dirty="0" err="1"/>
              <a:t>alcoolique</a:t>
            </a:r>
            <a:r>
              <a:rPr lang="en-US" dirty="0"/>
              <a:t>, </a:t>
            </a:r>
            <a:r>
              <a:rPr lang="en-US" dirty="0" err="1"/>
              <a:t>voir</a:t>
            </a:r>
            <a:r>
              <a:rPr lang="en-US" dirty="0"/>
              <a:t> des </a:t>
            </a:r>
            <a:r>
              <a:rPr lang="en-US" dirty="0" err="1"/>
              <a:t>lingettes</a:t>
            </a:r>
            <a:r>
              <a:rPr lang="en-US" dirty="0"/>
              <a:t> pour les mains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dirty="0" err="1"/>
              <a:t>Prévoir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poubelle</a:t>
            </a:r>
            <a:endParaRPr lang="en-US" dirty="0"/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dirty="0"/>
              <a:t>Identifier des </a:t>
            </a:r>
            <a:r>
              <a:rPr lang="en-US" dirty="0" err="1"/>
              <a:t>endroits</a:t>
            </a:r>
            <a:r>
              <a:rPr lang="en-US" dirty="0"/>
              <a:t>/moments pour </a:t>
            </a:r>
            <a:r>
              <a:rPr lang="en-US" dirty="0" err="1"/>
              <a:t>aller</a:t>
            </a:r>
            <a:r>
              <a:rPr lang="en-US" dirty="0"/>
              <a:t> aux toilettes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US" dirty="0"/>
              <a:t>Se </a:t>
            </a:r>
            <a:r>
              <a:rPr lang="en-US" dirty="0" err="1"/>
              <a:t>renseigner</a:t>
            </a:r>
            <a:r>
              <a:rPr lang="en-US" dirty="0"/>
              <a:t> sur les </a:t>
            </a:r>
            <a:r>
              <a:rPr lang="en-US" dirty="0" err="1"/>
              <a:t>règles</a:t>
            </a:r>
            <a:endParaRPr lang="en-US" dirty="0"/>
          </a:p>
        </p:txBody>
      </p:sp>
      <p:pic>
        <p:nvPicPr>
          <p:cNvPr id="1028" name="Picture 4" descr="STOP aux toxines dans le vagin ! 3 raisons d’éviter de ne plus utiliser de protections hygiéniques jetables">
            <a:extLst>
              <a:ext uri="{FF2B5EF4-FFF2-40B4-BE49-F238E27FC236}">
                <a16:creationId xmlns:a16="http://schemas.microsoft.com/office/drawing/2014/main" id="{55AA43FE-98BC-4428-A401-0C8B58B7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896" y="4404607"/>
            <a:ext cx="3422312" cy="22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xdays Bidon d’eau avec robinet, 25 litres, plastique sans BPA,  couvercle, poignée, réservoir, blanc/vert">
            <a:extLst>
              <a:ext uri="{FF2B5EF4-FFF2-40B4-BE49-F238E27FC236}">
                <a16:creationId xmlns:a16="http://schemas.microsoft.com/office/drawing/2014/main" id="{5EFAFBB4-C09A-4506-80B1-F025774D4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8" t="9504" r="11796" b="10780"/>
          <a:stretch/>
        </p:blipFill>
        <p:spPr bwMode="auto">
          <a:xfrm>
            <a:off x="9467408" y="1246762"/>
            <a:ext cx="2481401" cy="26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avon Surgras Hydratant au Chanvre">
            <a:extLst>
              <a:ext uri="{FF2B5EF4-FFF2-40B4-BE49-F238E27FC236}">
                <a16:creationId xmlns:a16="http://schemas.microsoft.com/office/drawing/2014/main" id="{DFAD338E-D6A1-4686-BB96-8DA4F7A8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833" l="7180" r="98962">
                        <a14:foregroundMark x1="7266" y1="45917" x2="7266" y2="45917"/>
                        <a14:foregroundMark x1="95588" y1="83500" x2="95588" y2="83500"/>
                        <a14:foregroundMark x1="96021" y1="91917" x2="96021" y2="91917"/>
                        <a14:foregroundMark x1="96021" y1="73250" x2="96021" y2="73250"/>
                        <a14:foregroundMark x1="78114" y1="52250" x2="78114" y2="52250"/>
                        <a14:foregroundMark x1="79239" y1="53583" x2="79239" y2="53583"/>
                        <a14:foregroundMark x1="82785" y1="56583" x2="82785" y2="56583"/>
                        <a14:foregroundMark x1="89619" y1="64750" x2="89619" y2="64750"/>
                        <a14:foregroundMark x1="95761" y1="71917" x2="95761" y2="71917"/>
                        <a14:foregroundMark x1="99048" y1="74667" x2="99048" y2="74667"/>
                        <a14:foregroundMark x1="97751" y1="96833" x2="97751" y2="9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8548" y="2401240"/>
            <a:ext cx="1930096" cy="2003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el Hydroalcoolique Désinfectant Pour Les Mains ELASTOPLAST">
            <a:extLst>
              <a:ext uri="{FF2B5EF4-FFF2-40B4-BE49-F238E27FC236}">
                <a16:creationId xmlns:a16="http://schemas.microsoft.com/office/drawing/2014/main" id="{CDA6DBF2-1B44-413A-9F44-6A1B1A78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67" b="94067" l="10000" r="90000">
                        <a14:foregroundMark x1="46333" y1="29333" x2="46333" y2="29333"/>
                        <a14:foregroundMark x1="45133" y1="9933" x2="45133" y2="9933"/>
                        <a14:foregroundMark x1="55533" y1="3400" x2="55533" y2="3400"/>
                        <a14:foregroundMark x1="63867" y1="31867" x2="63867" y2="31867"/>
                        <a14:foregroundMark x1="66467" y1="51667" x2="66467" y2="51667"/>
                        <a14:foregroundMark x1="65933" y1="69467" x2="65933" y2="69467"/>
                        <a14:foregroundMark x1="64400" y1="86067" x2="64400" y2="86067"/>
                        <a14:foregroundMark x1="64133" y1="90200" x2="64133" y2="90200"/>
                        <a14:foregroundMark x1="53333" y1="93067" x2="53333" y2="93067"/>
                        <a14:foregroundMark x1="44867" y1="93200" x2="44867" y2="93200"/>
                        <a14:foregroundMark x1="37733" y1="94067" x2="37733" y2="94067"/>
                        <a14:foregroundMark x1="50533" y1="94067" x2="50533" y2="94067"/>
                        <a14:foregroundMark x1="46067" y1="94067" x2="46067" y2="94067"/>
                        <a14:foregroundMark x1="42200" y1="2067" x2="42200" y2="2067"/>
                        <a14:foregroundMark x1="41933" y1="4867" x2="41933" y2="4867"/>
                        <a14:foregroundMark x1="41933" y1="9200" x2="41933" y2="9200"/>
                        <a14:foregroundMark x1="42067" y1="14067" x2="42067" y2="14067"/>
                        <a14:foregroundMark x1="42200" y1="16600" x2="42200" y2="1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235" y="2947816"/>
            <a:ext cx="1537855" cy="15378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Dicône De Femme Dhomme De Toilette Vecteurs libres de droits et plus  d'images vectorielles de Logo - Logo, Salle de bains et toilettes, Toilettes  publiques - iStock">
            <a:extLst>
              <a:ext uri="{FF2B5EF4-FFF2-40B4-BE49-F238E27FC236}">
                <a16:creationId xmlns:a16="http://schemas.microsoft.com/office/drawing/2014/main" id="{98608139-F8E1-4CDE-9337-7621BDF8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816" y="5178830"/>
            <a:ext cx="1571105" cy="1571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4ACFD-7998-47DC-BC4D-477A703E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attention!</a:t>
            </a:r>
            <a:br>
              <a:rPr lang="fr-FR" dirty="0"/>
            </a:br>
            <a:r>
              <a:rPr lang="fr-FR" dirty="0"/>
              <a:t>N’hésitez pas à donner votre avis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D0877C-222E-4083-B995-647897796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31" y="2052183"/>
            <a:ext cx="537605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47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B1D09-83DD-43D4-AB75-E005DDDD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3" y="2209800"/>
            <a:ext cx="1108953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année, on a gardé toutes les personnes dont le nom apparaissait une fois dans la colonne BAGUEUR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fiables depuis 2000 (d’après OD)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Genre n’est pas stocké dans la base de données 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Déduction d’après le prénom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Pour les prénoms mixtes, déduction d’après nos connaissances des personnes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Méthode pas parfaite, mais une bonne estimation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702899F-461D-49EE-8B2C-1E1970D0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05" y="551411"/>
            <a:ext cx="10547665" cy="1355725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connaitre le pourcentage d’hommes et de femmes chez les bagueurs/bagueuses?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C9E9E519-CF4D-4C09-A46F-3BCF71E4DFB3}"/>
              </a:ext>
            </a:extLst>
          </p:cNvPr>
          <p:cNvSpPr/>
          <p:nvPr/>
        </p:nvSpPr>
        <p:spPr>
          <a:xfrm>
            <a:off x="7418046" y="4891993"/>
            <a:ext cx="1555423" cy="154070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Buffon Standard Light" panose="00000400000000000000" pitchFamily="2" charset="0"/>
              </a:rPr>
              <a:t>Différence entre sexe et genre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Buffon Standard Light" panose="00000400000000000000" pitchFamily="2" charset="0"/>
              </a:rPr>
              <a:t>Simplification Homme/Femme pour les besoins des statistiques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latin typeface="Buffon Standard Light" panose="00000400000000000000" pitchFamily="2" charset="0"/>
              </a:rPr>
              <a:t>Future BDD?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3C578F-6C58-4E3F-919B-08AFABEAF9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97899" l="9997" r="89976">
                        <a14:foregroundMark x1="41822" y1="97899" x2="41822" y2="97899"/>
                        <a14:foregroundMark x1="44678" y1="92323" x2="44678" y2="92323"/>
                        <a14:foregroundMark x1="54190" y1="96081" x2="54190" y2="96081"/>
                        <a14:backgroundMark x1="37618" y1="43919" x2="37618" y2="43919"/>
                        <a14:backgroundMark x1="34465" y1="55717" x2="34465" y2="55717"/>
                        <a14:backgroundMark x1="23848" y1="60364" x2="23848" y2="60364"/>
                        <a14:backgroundMark x1="15710" y1="54141" x2="15710" y2="54141"/>
                        <a14:backgroundMark x1="21288" y1="68848" x2="21288" y2="68848"/>
                        <a14:backgroundMark x1="35597" y1="84364" x2="35597" y2="84364"/>
                        <a14:backgroundMark x1="40717" y1="81010" x2="40717" y2="81010"/>
                        <a14:backgroundMark x1="35354" y1="67960" x2="35354" y2="67960"/>
                        <a14:backgroundMark x1="36836" y1="60000" x2="36836" y2="60000"/>
                        <a14:backgroundMark x1="40474" y1="64566" x2="40474" y2="64566"/>
                        <a14:backgroundMark x1="37321" y1="95434" x2="37321" y2="95434"/>
                        <a14:backgroundMark x1="40232" y1="90141" x2="40232" y2="90141"/>
                        <a14:backgroundMark x1="53813" y1="76889" x2="53813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469" y="4308953"/>
            <a:ext cx="3461619" cy="23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8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6FAAB-CD64-4587-BAA5-D955909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3" y="424288"/>
            <a:ext cx="7834746" cy="1356360"/>
          </a:xfrm>
        </p:spPr>
        <p:txBody>
          <a:bodyPr/>
          <a:lstStyle/>
          <a:p>
            <a:r>
              <a:rPr lang="fr-FR" dirty="0"/>
              <a:t>Quel est le pourcentage de bagueurs et de bagueuses?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2CF579C-2775-4528-AA28-799D58486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0562"/>
              </p:ext>
            </p:extLst>
          </p:nvPr>
        </p:nvGraphicFramePr>
        <p:xfrm>
          <a:off x="232843" y="2138969"/>
          <a:ext cx="7187565" cy="449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1808128-7113-4CB8-8C7B-4249C0983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601212"/>
              </p:ext>
            </p:extLst>
          </p:nvPr>
        </p:nvGraphicFramePr>
        <p:xfrm>
          <a:off x="7737416" y="879851"/>
          <a:ext cx="3954780" cy="280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87BB484-4B6B-4088-9F9D-D8D084784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43552"/>
              </p:ext>
            </p:extLst>
          </p:nvPr>
        </p:nvGraphicFramePr>
        <p:xfrm>
          <a:off x="7582245" y="3682106"/>
          <a:ext cx="4046220" cy="280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637849E5-868F-4699-9D99-75A50366A02C}"/>
              </a:ext>
            </a:extLst>
          </p:cNvPr>
          <p:cNvSpPr/>
          <p:nvPr/>
        </p:nvSpPr>
        <p:spPr>
          <a:xfrm>
            <a:off x="10797702" y="1293779"/>
            <a:ext cx="537826" cy="544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387AF6E-1E04-4248-A398-5755B63B9A88}"/>
              </a:ext>
            </a:extLst>
          </p:cNvPr>
          <p:cNvSpPr/>
          <p:nvPr/>
        </p:nvSpPr>
        <p:spPr>
          <a:xfrm>
            <a:off x="1767192" y="5210783"/>
            <a:ext cx="537826" cy="5447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C743749-0DAB-4830-8825-FFEDDC159A90}"/>
              </a:ext>
            </a:extLst>
          </p:cNvPr>
          <p:cNvCxnSpPr>
            <a:cxnSpLocks/>
          </p:cNvCxnSpPr>
          <p:nvPr/>
        </p:nvCxnSpPr>
        <p:spPr>
          <a:xfrm flipV="1">
            <a:off x="7669915" y="538619"/>
            <a:ext cx="0" cy="58907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58082-911F-4EB7-84C1-2ED7C7FD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34" y="149910"/>
            <a:ext cx="11367861" cy="1356360"/>
          </a:xfrm>
        </p:spPr>
        <p:txBody>
          <a:bodyPr/>
          <a:lstStyle/>
          <a:p>
            <a:r>
              <a:rPr lang="fr-FR" dirty="0"/>
              <a:t>Comment ce pourcentage évolue dans le temps?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1F8FF88-E6E4-4ADC-B6E4-8F432D2FA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343670"/>
              </p:ext>
            </p:extLst>
          </p:nvPr>
        </p:nvGraphicFramePr>
        <p:xfrm>
          <a:off x="243191" y="1129381"/>
          <a:ext cx="11712103" cy="436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92BF4B0-CEDF-49E8-8541-DD11BEEF913D}"/>
              </a:ext>
            </a:extLst>
          </p:cNvPr>
          <p:cNvSpPr txBox="1"/>
          <p:nvPr/>
        </p:nvSpPr>
        <p:spPr>
          <a:xfrm>
            <a:off x="-172667" y="5608559"/>
            <a:ext cx="6476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1"/>
                </a:solidFill>
              </a:rPr>
              <a:t>Sur la période 2000-2022 : 9% de femmes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accent1"/>
                </a:solidFill>
              </a:rPr>
              <a:t>Chaque année : entre 4% et 7% de femmes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A56F99-3CEA-464E-BCC3-CCE270ABF30E}"/>
              </a:ext>
            </a:extLst>
          </p:cNvPr>
          <p:cNvSpPr txBox="1"/>
          <p:nvPr/>
        </p:nvSpPr>
        <p:spPr>
          <a:xfrm>
            <a:off x="7033099" y="5602157"/>
            <a:ext cx="4807096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0000" anchor="ctr">
            <a:spAutoFit/>
          </a:bodyPr>
          <a:lstStyle/>
          <a:p>
            <a:pPr lvl="1" algn="ctr"/>
            <a:r>
              <a:rPr lang="fr-FR" sz="2400" dirty="0">
                <a:solidFill>
                  <a:schemeClr val="accent1"/>
                </a:solidFill>
              </a:rPr>
              <a:t>Les bagueuses restent actives moins d’années que les bagueurs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42F5456-1E95-465E-86F0-ACE89BD67373}"/>
              </a:ext>
            </a:extLst>
          </p:cNvPr>
          <p:cNvSpPr/>
          <p:nvPr/>
        </p:nvSpPr>
        <p:spPr>
          <a:xfrm>
            <a:off x="6215974" y="5885234"/>
            <a:ext cx="690664" cy="330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5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367E2-DFCE-43FF-AC48-D8320062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58" y="152400"/>
            <a:ext cx="9875520" cy="1356360"/>
          </a:xfrm>
        </p:spPr>
        <p:txBody>
          <a:bodyPr/>
          <a:lstStyle/>
          <a:p>
            <a:r>
              <a:rPr lang="fr-FR" dirty="0"/>
              <a:t>Et dans les autres pays?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5094C-5397-42DA-8529-056B0ADE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942" y="5951912"/>
            <a:ext cx="9872871" cy="559724"/>
          </a:xfrm>
        </p:spPr>
        <p:txBody>
          <a:bodyPr/>
          <a:lstStyle/>
          <a:p>
            <a:pPr marL="45720" indent="0">
              <a:buNone/>
            </a:pPr>
            <a:r>
              <a:rPr lang="fr-FR" i="1" dirty="0" err="1"/>
              <a:t>Arantza</a:t>
            </a:r>
            <a:r>
              <a:rPr lang="fr-FR" i="1" dirty="0"/>
              <a:t> Leal </a:t>
            </a:r>
            <a:r>
              <a:rPr lang="fr-FR" i="1" dirty="0" err="1"/>
              <a:t>Nebot</a:t>
            </a:r>
            <a:r>
              <a:rPr lang="fr-FR" i="1" dirty="0"/>
              <a:t>, EURING </a:t>
            </a:r>
            <a:r>
              <a:rPr lang="fr-FR" i="1" dirty="0" err="1"/>
              <a:t>gender</a:t>
            </a:r>
            <a:r>
              <a:rPr lang="fr-FR" i="1" dirty="0"/>
              <a:t> </a:t>
            </a:r>
            <a:r>
              <a:rPr lang="fr-FR" i="1" dirty="0" err="1"/>
              <a:t>survey</a:t>
            </a:r>
            <a:r>
              <a:rPr lang="fr-FR" i="1" dirty="0"/>
              <a:t>, 2023</a:t>
            </a:r>
          </a:p>
          <a:p>
            <a:pPr marL="45720" indent="0">
              <a:buNone/>
            </a:pPr>
            <a:endParaRPr lang="fr-FR" i="1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09D38BB-E6BE-424F-B450-68B80A55B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57789"/>
              </p:ext>
            </p:extLst>
          </p:nvPr>
        </p:nvGraphicFramePr>
        <p:xfrm>
          <a:off x="2202873" y="1246909"/>
          <a:ext cx="8038407" cy="461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14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1C82E-22E4-4E43-A023-644B183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85" y="252023"/>
            <a:ext cx="9875520" cy="1356360"/>
          </a:xfrm>
        </p:spPr>
        <p:txBody>
          <a:bodyPr/>
          <a:lstStyle/>
          <a:p>
            <a:r>
              <a:rPr lang="fr-FR" dirty="0"/>
              <a:t>Et dans d’autres domaines?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BBC86-FA21-41F9-AF69-119858A4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6" y="1824644"/>
            <a:ext cx="11373318" cy="4038600"/>
          </a:xfrm>
        </p:spPr>
        <p:txBody>
          <a:bodyPr/>
          <a:lstStyle/>
          <a:p>
            <a:pPr marL="45720" indent="0">
              <a:buNone/>
            </a:pPr>
            <a:r>
              <a:rPr lang="fr-FR" dirty="0"/>
              <a:t>Captures Chauves-souris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83B993-7CE2-4F3A-AFDF-A7F44E43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45" y="2221273"/>
            <a:ext cx="3848433" cy="3977985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5B50EA3-A72D-4F04-9379-0FACD1DC0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069239"/>
              </p:ext>
            </p:extLst>
          </p:nvPr>
        </p:nvGraphicFramePr>
        <p:xfrm>
          <a:off x="183964" y="2748481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4C0162A-0952-43E0-8296-15E4D9553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146547"/>
              </p:ext>
            </p:extLst>
          </p:nvPr>
        </p:nvGraphicFramePr>
        <p:xfrm>
          <a:off x="3261058" y="2748481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E95030-703B-4C44-BEA8-A5532251366F}"/>
              </a:ext>
            </a:extLst>
          </p:cNvPr>
          <p:cNvCxnSpPr/>
          <p:nvPr/>
        </p:nvCxnSpPr>
        <p:spPr>
          <a:xfrm flipV="1">
            <a:off x="7356764" y="1824644"/>
            <a:ext cx="0" cy="4590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83BCD3D-8ACC-45D7-A865-6DC1FEA94A09}"/>
              </a:ext>
            </a:extLst>
          </p:cNvPr>
          <p:cNvSpPr txBox="1"/>
          <p:nvPr/>
        </p:nvSpPr>
        <p:spPr>
          <a:xfrm>
            <a:off x="7437983" y="1824241"/>
            <a:ext cx="6097044" cy="39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"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fr-FR" dirty="0"/>
              <a:t> Permis de chasse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98A4D7-A67E-427B-9054-5A1872DF9CFB}"/>
              </a:ext>
            </a:extLst>
          </p:cNvPr>
          <p:cNvSpPr txBox="1"/>
          <p:nvPr/>
        </p:nvSpPr>
        <p:spPr>
          <a:xfrm>
            <a:off x="3321585" y="5707942"/>
            <a:ext cx="4116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fr-FR" sz="1200" i="1" dirty="0">
                <a:solidFill>
                  <a:schemeClr val="accent1"/>
                </a:solidFill>
              </a:rPr>
              <a:t>Julie </a:t>
            </a:r>
            <a:r>
              <a:rPr lang="fr-FR" sz="1200" i="1" dirty="0" err="1">
                <a:solidFill>
                  <a:schemeClr val="accent1"/>
                </a:solidFill>
              </a:rPr>
              <a:t>Marmet</a:t>
            </a:r>
            <a:r>
              <a:rPr lang="fr-FR" sz="1200" i="1" dirty="0">
                <a:solidFill>
                  <a:schemeClr val="accent1"/>
                </a:solidFill>
              </a:rPr>
              <a:t>, Coordinatrice de la plateforme CACCHI,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1F669C-645F-4A47-977A-9ACCED7BD07F}"/>
              </a:ext>
            </a:extLst>
          </p:cNvPr>
          <p:cNvSpPr txBox="1"/>
          <p:nvPr/>
        </p:nvSpPr>
        <p:spPr>
          <a:xfrm>
            <a:off x="8075602" y="6199258"/>
            <a:ext cx="4116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fr-FR" sz="1200" i="1" dirty="0">
                <a:solidFill>
                  <a:schemeClr val="accent1"/>
                </a:solidFill>
              </a:rPr>
              <a:t>FNC, La chasse en France aujourd’hui</a:t>
            </a:r>
          </a:p>
          <a:p>
            <a:pPr marL="45720" indent="0">
              <a:buNone/>
            </a:pPr>
            <a:r>
              <a:rPr lang="fr-FR" sz="1200" i="1" dirty="0">
                <a:solidFill>
                  <a:schemeClr val="accent1"/>
                </a:solidFill>
              </a:rPr>
              <a:t>et demain, plus qu’une pratique..., Dossier de presse 2023</a:t>
            </a:r>
          </a:p>
        </p:txBody>
      </p:sp>
    </p:spTree>
    <p:extLst>
      <p:ext uri="{BB962C8B-B14F-4D97-AF65-F5344CB8AC3E}">
        <p14:creationId xmlns:p14="http://schemas.microsoft.com/office/powerpoint/2010/main" val="27613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7C832-7EED-4778-8994-57404880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qu’on fait de ces chiffres?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037CBC-7D32-422C-B209-9B7E5B88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06" y="2057400"/>
            <a:ext cx="10544783" cy="4038600"/>
          </a:xfrm>
        </p:spPr>
        <p:txBody>
          <a:bodyPr/>
          <a:lstStyle/>
          <a:p>
            <a:r>
              <a:rPr lang="fr-FR" dirty="0"/>
              <a:t>Est-ce que c’est important de savoir qu’il y a moins de femmes que d’hommes?</a:t>
            </a:r>
          </a:p>
          <a:p>
            <a:r>
              <a:rPr lang="fr-FR" dirty="0"/>
              <a:t>Est-ce que c’est vraiment un problème qu’il y ait moins de femmes que d’hommes?</a:t>
            </a:r>
          </a:p>
          <a:p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Plus de femmes = Plus de personnes certifiées pour le baguage! (manques identifiés)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Ça dépend! Quelles sont les causes de cette différence?</a:t>
            </a:r>
          </a:p>
          <a:p>
            <a:pPr marL="45720" indent="0">
              <a:buNone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504DF-9AEE-481A-8C09-70BFC8619A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8" b="99640" l="10000" r="90000">
                        <a14:foregroundMark x1="50320" y1="84823" x2="50320" y2="84823"/>
                        <a14:foregroundMark x1="51960" y1="89982" x2="51960" y2="89982"/>
                        <a14:foregroundMark x1="48640" y1="93701" x2="48640" y2="93701"/>
                        <a14:foregroundMark x1="61160" y1="99640" x2="61160" y2="99640"/>
                        <a14:foregroundMark x1="72080" y1="95801" x2="72080" y2="95801"/>
                        <a14:foregroundMark x1="44800" y1="58428" x2="44800" y2="58428"/>
                        <a14:backgroundMark x1="57520" y1="71146" x2="57520" y2="71146"/>
                        <a14:backgroundMark x1="68120" y1="99760" x2="68120" y2="99760"/>
                        <a14:backgroundMark x1="62880" y1="99340" x2="62880" y2="99340"/>
                        <a14:backgroundMark x1="58440" y1="98500" x2="58440" y2="98500"/>
                        <a14:backgroundMark x1="59680" y1="91722" x2="59680" y2="91722"/>
                        <a14:backgroundMark x1="56400" y1="90762" x2="56400" y2="90762"/>
                        <a14:backgroundMark x1="57200" y1="86443" x2="57200" y2="86443"/>
                        <a14:backgroundMark x1="61880" y1="90222" x2="61880" y2="9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4360848"/>
            <a:ext cx="3417518" cy="227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7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FD7BE989-81C4-4017-8B1E-DACAF91E32BF}"/>
              </a:ext>
            </a:extLst>
          </p:cNvPr>
          <p:cNvSpPr/>
          <p:nvPr/>
        </p:nvSpPr>
        <p:spPr>
          <a:xfrm>
            <a:off x="275622" y="1982265"/>
            <a:ext cx="4541677" cy="466600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C197-B5A1-4E13-8984-BF7AB2DC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25001"/>
            <a:ext cx="9875520" cy="1356360"/>
          </a:xfrm>
        </p:spPr>
        <p:txBody>
          <a:bodyPr/>
          <a:lstStyle/>
          <a:p>
            <a:r>
              <a:rPr lang="fr-FR" dirty="0"/>
              <a:t>Hypothèses : pourquoi il y a moins de bagueuses que de bagueurs?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61137-C881-4654-B7CC-C3163EB3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6" y="2057400"/>
            <a:ext cx="11644008" cy="4038600"/>
          </a:xfrm>
        </p:spPr>
        <p:txBody>
          <a:bodyPr numCol="5"/>
          <a:lstStyle/>
          <a:p>
            <a:pPr marL="45720" indent="0">
              <a:buNone/>
            </a:pPr>
            <a:r>
              <a:rPr lang="fr-FR" dirty="0"/>
              <a:t>Hypothèse 1 : Moins d’intérêt?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/>
              <a:t>Hypothèse 2 : Formation trop lourde?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/>
              <a:t>Hypothèse 3 : Ambiance?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/>
              <a:t>Hypothèse 4 : Absence de modèles femmes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/>
              <a:t>Hypothèse 5 : Autres choses?</a:t>
            </a:r>
          </a:p>
          <a:p>
            <a:pPr marL="45720" indent="0" algn="ctr">
              <a:buNone/>
            </a:pPr>
            <a:r>
              <a:rPr lang="fr-FR" sz="16600" dirty="0"/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70CB00-0747-4423-8828-421E1670B1E2}"/>
              </a:ext>
            </a:extLst>
          </p:cNvPr>
          <p:cNvSpPr txBox="1"/>
          <p:nvPr/>
        </p:nvSpPr>
        <p:spPr>
          <a:xfrm>
            <a:off x="5049628" y="2751014"/>
            <a:ext cx="2062264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Harding"/>
              </a:rPr>
              <a:t>“Toxic workplaces are the main reason women leave academic jobs</a:t>
            </a:r>
          </a:p>
          <a:p>
            <a:pPr algn="l"/>
            <a:r>
              <a:rPr lang="en-US" i="0" dirty="0">
                <a:solidFill>
                  <a:srgbClr val="222222"/>
                </a:solidFill>
                <a:effectLst/>
                <a:latin typeface="Harding"/>
              </a:rPr>
              <a:t>Women feel driven out by problems with workplace culture more often than by lack of work–life balance.</a:t>
            </a:r>
            <a:r>
              <a:rPr lang="en-US" b="1" i="0" dirty="0">
                <a:solidFill>
                  <a:srgbClr val="222222"/>
                </a:solidFill>
                <a:effectLst/>
                <a:latin typeface="Harding"/>
              </a:rPr>
              <a:t>”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DEF27D-AA44-4B03-B0B3-C5C89889FDAF}"/>
              </a:ext>
            </a:extLst>
          </p:cNvPr>
          <p:cNvSpPr txBox="1"/>
          <p:nvPr/>
        </p:nvSpPr>
        <p:spPr>
          <a:xfrm>
            <a:off x="5049628" y="5948318"/>
            <a:ext cx="21449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2"/>
              </a:rPr>
              <a:t>https://www.nature.com/articles/d41586-023-03251-8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E87E26-84E3-4D24-82B7-6F19C75F64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841" y="3209835"/>
            <a:ext cx="2213035" cy="2221680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5D73486-A9D5-404A-96D7-7319F27D4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57608"/>
              </p:ext>
            </p:extLst>
          </p:nvPr>
        </p:nvGraphicFramePr>
        <p:xfrm>
          <a:off x="275624" y="2751015"/>
          <a:ext cx="2292478" cy="363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2" name="Image 41">
            <a:extLst>
              <a:ext uri="{FF2B5EF4-FFF2-40B4-BE49-F238E27FC236}">
                <a16:creationId xmlns:a16="http://schemas.microsoft.com/office/drawing/2014/main" id="{F5F4ECFF-E855-4954-B2D9-5E4E678A93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51" y="3387516"/>
            <a:ext cx="1865868" cy="1866316"/>
          </a:xfrm>
          <a:prstGeom prst="rect">
            <a:avLst/>
          </a:prstGeom>
        </p:spPr>
      </p:pic>
      <p:sp>
        <p:nvSpPr>
          <p:cNvPr id="15" name="Organigramme : Procédé 14">
            <a:extLst>
              <a:ext uri="{FF2B5EF4-FFF2-40B4-BE49-F238E27FC236}">
                <a16:creationId xmlns:a16="http://schemas.microsoft.com/office/drawing/2014/main" id="{10AFCBB1-68B9-4B0C-8DA5-F736B250B7F8}"/>
              </a:ext>
            </a:extLst>
          </p:cNvPr>
          <p:cNvSpPr/>
          <p:nvPr/>
        </p:nvSpPr>
        <p:spPr>
          <a:xfrm>
            <a:off x="4935161" y="1982265"/>
            <a:ext cx="4407066" cy="4666009"/>
          </a:xfrm>
          <a:prstGeom prst="flowChartProcess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62F98A1-9E99-4D3E-BDE7-8981773FC786}"/>
              </a:ext>
            </a:extLst>
          </p:cNvPr>
          <p:cNvCxnSpPr/>
          <p:nvPr/>
        </p:nvCxnSpPr>
        <p:spPr>
          <a:xfrm flipV="1">
            <a:off x="2617980" y="2057400"/>
            <a:ext cx="0" cy="4590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658BE7-231B-420D-A03F-35EEC785025D}"/>
              </a:ext>
            </a:extLst>
          </p:cNvPr>
          <p:cNvCxnSpPr/>
          <p:nvPr/>
        </p:nvCxnSpPr>
        <p:spPr>
          <a:xfrm flipV="1">
            <a:off x="4879571" y="2057400"/>
            <a:ext cx="0" cy="4590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42E0511-60DA-47D6-9AA6-24BBD9BEF6F8}"/>
              </a:ext>
            </a:extLst>
          </p:cNvPr>
          <p:cNvCxnSpPr/>
          <p:nvPr/>
        </p:nvCxnSpPr>
        <p:spPr>
          <a:xfrm flipV="1">
            <a:off x="7256841" y="2057400"/>
            <a:ext cx="0" cy="4590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5186E6-537A-4F02-910C-EBA4F579B0E0}"/>
              </a:ext>
            </a:extLst>
          </p:cNvPr>
          <p:cNvCxnSpPr/>
          <p:nvPr/>
        </p:nvCxnSpPr>
        <p:spPr>
          <a:xfrm flipV="1">
            <a:off x="9410008" y="2057400"/>
            <a:ext cx="0" cy="4590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Graphic spid="11" grpId="0">
        <p:bldAsOne/>
      </p:bldGraphic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91252-89F9-44E8-93F1-2E9F9A55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19" y="259054"/>
            <a:ext cx="9875520" cy="1356360"/>
          </a:xfrm>
        </p:spPr>
        <p:txBody>
          <a:bodyPr/>
          <a:lstStyle/>
          <a:p>
            <a:r>
              <a:rPr lang="fr-FR" dirty="0"/>
              <a:t>Besoin d’identifier les causes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D59E6-90E0-485D-9C08-ACA0F4F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40" y="1409700"/>
            <a:ext cx="10989425" cy="506625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Statistiques sur les pourcentages hommes/femmes chez les aides-bagueurs/bagueuses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Tableau partagé en ligne, à remplir sur la base du volontariat pour chaque station</a:t>
            </a:r>
          </a:p>
          <a:p>
            <a:r>
              <a:rPr lang="fr-FR" dirty="0"/>
              <a:t>Enquête auprès des bagueurs/bagueuses et aides-bagueurs/bagueuses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Quel est votre ressentit? Détectez vous des problèmes, des freins lors de votre formation?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Quelles solutions pourraient améliorer les choses?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Enquête européenne? (</a:t>
            </a:r>
            <a:r>
              <a:rPr lang="fr-FR" dirty="0" err="1"/>
              <a:t>Euring</a:t>
            </a:r>
            <a:r>
              <a:rPr lang="fr-FR" dirty="0"/>
              <a:t>?)</a:t>
            </a:r>
          </a:p>
          <a:p>
            <a:r>
              <a:rPr lang="fr-FR" dirty="0"/>
              <a:t>Mettre en place des solutions adaptées en fonction des problèmes décelés</a:t>
            </a:r>
          </a:p>
          <a:p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Chronophage, nécessite une réflexion de groupe : </a:t>
            </a:r>
          </a:p>
          <a:p>
            <a:pPr marL="45720" indent="0">
              <a:buNone/>
            </a:pPr>
            <a:r>
              <a:rPr lang="fr-FR" dirty="0"/>
              <a:t>          Mobilisons nous!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/>
              <a:t>Et en attendant…..?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54FED7-4139-4F95-9416-023FFA41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781" y="4495068"/>
            <a:ext cx="3173195" cy="17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1457</TotalTime>
  <Words>755</Words>
  <Application>Microsoft Office PowerPoint</Application>
  <PresentationFormat>Grand écran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Buffon Standard Light</vt:lpstr>
      <vt:lpstr>Corbel</vt:lpstr>
      <vt:lpstr>Harding</vt:lpstr>
      <vt:lpstr>Symbol</vt:lpstr>
      <vt:lpstr>Wingdings</vt:lpstr>
      <vt:lpstr>Base</vt:lpstr>
      <vt:lpstr>Bagueurs, Bagueuses... Point sur les participations Femmes/Hommes en baguage</vt:lpstr>
      <vt:lpstr>Comment connaitre le pourcentage d’hommes et de femmes chez les bagueurs/bagueuses?</vt:lpstr>
      <vt:lpstr>Quel est le pourcentage de bagueurs et de bagueuses?</vt:lpstr>
      <vt:lpstr>Comment ce pourcentage évolue dans le temps?</vt:lpstr>
      <vt:lpstr>Et dans les autres pays?</vt:lpstr>
      <vt:lpstr>Et dans d’autres domaines?</vt:lpstr>
      <vt:lpstr>Qu’est-ce qu’on fait de ces chiffres?</vt:lpstr>
      <vt:lpstr>Hypothèses : pourquoi il y a moins de bagueuses que de bagueurs?</vt:lpstr>
      <vt:lpstr>Besoin d’identifier les causes</vt:lpstr>
      <vt:lpstr>Solutions « Sans regrets » : Inclusivité et représentativité</vt:lpstr>
      <vt:lpstr>Solutions « Sans regrets » : Les règles : ce n’est pas un tabou!</vt:lpstr>
      <vt:lpstr>Merci de votre attention! N’hésitez pas à donner votre avis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GHISLAIN</dc:creator>
  <cp:lastModifiedBy>Manon Ghislain</cp:lastModifiedBy>
  <cp:revision>62</cp:revision>
  <dcterms:created xsi:type="dcterms:W3CDTF">2024-02-11T14:37:15Z</dcterms:created>
  <dcterms:modified xsi:type="dcterms:W3CDTF">2024-03-22T13:52:31Z</dcterms:modified>
</cp:coreProperties>
</file>