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3"/>
  </p:notesMasterIdLst>
  <p:sldIdLst>
    <p:sldId id="256" r:id="rId3"/>
    <p:sldId id="267" r:id="rId4"/>
    <p:sldId id="298" r:id="rId5"/>
    <p:sldId id="294" r:id="rId6"/>
    <p:sldId id="319" r:id="rId7"/>
    <p:sldId id="328" r:id="rId8"/>
    <p:sldId id="322" r:id="rId9"/>
    <p:sldId id="324" r:id="rId10"/>
    <p:sldId id="299" r:id="rId11"/>
    <p:sldId id="281" r:id="rId12"/>
    <p:sldId id="280" r:id="rId13"/>
    <p:sldId id="323" r:id="rId14"/>
    <p:sldId id="329" r:id="rId15"/>
    <p:sldId id="277" r:id="rId16"/>
    <p:sldId id="314" r:id="rId17"/>
    <p:sldId id="278" r:id="rId18"/>
    <p:sldId id="271" r:id="rId19"/>
    <p:sldId id="320" r:id="rId20"/>
    <p:sldId id="330" r:id="rId21"/>
    <p:sldId id="313" r:id="rId2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FFFF00"/>
    <a:srgbClr val="00FFFF"/>
    <a:srgbClr val="FFCC66"/>
    <a:srgbClr val="FF0000"/>
    <a:srgbClr val="0DF5F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25" autoAdjust="0"/>
  </p:normalViewPr>
  <p:slideViewPr>
    <p:cSldViewPr>
      <p:cViewPr varScale="1">
        <p:scale>
          <a:sx n="156" d="100"/>
          <a:sy n="156" d="100"/>
        </p:scale>
        <p:origin x="19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hPercent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08333333333343E-2"/>
          <c:y val="0.10175438596491229"/>
          <c:w val="0.78437500000000004"/>
          <c:h val="0.80350877192982451"/>
        </c:manualLayout>
      </c:layout>
      <c:pie3DChart>
        <c:varyColors val="1"/>
        <c:ser>
          <c:idx val="0"/>
          <c:order val="0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FFFF"/>
            </a:solidFill>
            <a:ln w="10448">
              <a:solidFill>
                <a:srgbClr val="FFCC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00FF"/>
              </a:solidFill>
              <a:ln w="10448">
                <a:solidFill>
                  <a:srgbClr val="FFCC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10448">
                <a:solidFill>
                  <a:srgbClr val="FFCC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0448">
                <a:solidFill>
                  <a:srgbClr val="FFCC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1.0416666666666677E-3"/>
                  <c:y val="0.53355297495989307"/>
                </c:manualLayout>
              </c:layout>
              <c:spPr>
                <a:noFill/>
                <a:ln w="20897">
                  <a:noFill/>
                </a:ln>
              </c:spPr>
              <c:txPr>
                <a:bodyPr/>
                <a:lstStyle/>
                <a:p>
                  <a:pPr>
                    <a:defRPr sz="1794" b="1" i="0" u="none" strike="noStrike" baseline="0">
                      <a:solidFill>
                        <a:srgbClr val="FFFF00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675445678188919"/>
                  <c:y val="4.4814340588988479E-3"/>
                </c:manualLayout>
              </c:layout>
              <c:spPr>
                <a:noFill/>
                <a:ln w="20897">
                  <a:noFill/>
                </a:ln>
              </c:spPr>
              <c:txPr>
                <a:bodyPr/>
                <a:lstStyle/>
                <a:p>
                  <a:pPr>
                    <a:defRPr sz="1794" b="1" i="0" u="none" strike="noStrike" baseline="0">
                      <a:solidFill>
                        <a:srgbClr val="FFFF00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8253280280598"/>
                      <c:h val="0.1363636363636363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8766853808789056"/>
                  <c:y val="4.0973111395646605E-2"/>
                </c:manualLayout>
              </c:layout>
              <c:spPr>
                <a:noFill/>
                <a:ln w="20897">
                  <a:noFill/>
                </a:ln>
              </c:spPr>
              <c:txPr>
                <a:bodyPr/>
                <a:lstStyle/>
                <a:p>
                  <a:pPr>
                    <a:defRPr sz="1794" b="1" i="0" u="none" strike="noStrike" baseline="0">
                      <a:solidFill>
                        <a:srgbClr val="FFFF00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87470833674946"/>
                      <c:h val="0.13636363636363635"/>
                    </c:manualLayout>
                  </c15:layout>
                </c:ext>
              </c:extLst>
            </c:dLbl>
            <c:spPr>
              <a:noFill/>
              <a:ln w="2089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4" b="1" i="0" u="none" strike="noStrike" baseline="0">
                    <a:solidFill>
                      <a:srgbClr val="FFFF00"/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0448">
                  <a:solidFill>
                    <a:srgbClr val="FFFF0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Généraliste</c:v>
                </c:pt>
                <c:pt idx="1">
                  <c:v>Spécialiste</c:v>
                </c:pt>
                <c:pt idx="2">
                  <c:v>Resp. de PP</c:v>
                </c:pt>
                <c:pt idx="3">
                  <c:v>Centre de soins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427</c:v>
                </c:pt>
                <c:pt idx="1">
                  <c:v>227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16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36489607390301"/>
          <c:y val="7.1161048689138556E-2"/>
          <c:w val="0.59973921924467122"/>
          <c:h val="0.70037453183520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Bagueur généraliste</c:v>
                </c:pt>
              </c:strCache>
            </c:strRef>
          </c:tx>
          <c:spPr>
            <a:solidFill>
              <a:srgbClr val="00FFFF">
                <a:alpha val="82000"/>
              </a:srgbClr>
            </a:solidFill>
            <a:ln w="10916">
              <a:solidFill>
                <a:srgbClr val="FFCC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rgbClr val="66FF33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334</c:v>
                </c:pt>
                <c:pt idx="1">
                  <c:v>330</c:v>
                </c:pt>
                <c:pt idx="2">
                  <c:v>320</c:v>
                </c:pt>
                <c:pt idx="3">
                  <c:v>337</c:v>
                </c:pt>
                <c:pt idx="4">
                  <c:v>326</c:v>
                </c:pt>
                <c:pt idx="5">
                  <c:v>330</c:v>
                </c:pt>
                <c:pt idx="6">
                  <c:v>335</c:v>
                </c:pt>
                <c:pt idx="7">
                  <c:v>209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Bagueur spécialiste</c:v>
                </c:pt>
              </c:strCache>
            </c:strRef>
          </c:tx>
          <c:spPr>
            <a:solidFill>
              <a:srgbClr val="FFC000">
                <a:alpha val="76000"/>
              </a:srgbClr>
            </a:solidFill>
            <a:ln w="10916">
              <a:solidFill>
                <a:srgbClr val="FFFF00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116</c:v>
                </c:pt>
                <c:pt idx="1">
                  <c:v>114</c:v>
                </c:pt>
                <c:pt idx="2">
                  <c:v>117</c:v>
                </c:pt>
                <c:pt idx="3">
                  <c:v>142</c:v>
                </c:pt>
                <c:pt idx="4">
                  <c:v>135</c:v>
                </c:pt>
                <c:pt idx="5">
                  <c:v>109</c:v>
                </c:pt>
                <c:pt idx="6">
                  <c:v>170</c:v>
                </c:pt>
                <c:pt idx="7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0"/>
        <c:axId val="602101968"/>
        <c:axId val="602102752"/>
      </c:barChart>
      <c:catAx>
        <c:axId val="6021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0916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1874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602102752"/>
        <c:crosses val="autoZero"/>
        <c:auto val="1"/>
        <c:lblAlgn val="ctr"/>
        <c:lblOffset val="100"/>
        <c:noMultiLvlLbl val="0"/>
      </c:catAx>
      <c:valAx>
        <c:axId val="602102752"/>
        <c:scaling>
          <c:orientation val="minMax"/>
        </c:scaling>
        <c:delete val="0"/>
        <c:axPos val="l"/>
        <c:majorGridlines>
          <c:spPr>
            <a:ln w="10916">
              <a:solidFill>
                <a:srgbClr val="FFFF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44" b="1" i="0" u="none" strike="noStrike" baseline="0">
                    <a:solidFill>
                      <a:srgbClr val="FFFF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fr-FR"/>
                  <a:t>Nb de personnes</a:t>
                </a:r>
              </a:p>
            </c:rich>
          </c:tx>
          <c:layout>
            <c:manualLayout>
              <c:xMode val="edge"/>
              <c:yMode val="edge"/>
              <c:x val="4.2725395366188364E-2"/>
              <c:y val="0.21348328470893327"/>
            </c:manualLayout>
          </c:layout>
          <c:overlay val="0"/>
          <c:spPr>
            <a:noFill/>
            <a:ln w="21834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0916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874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602101968"/>
        <c:crosses val="autoZero"/>
        <c:crossBetween val="between"/>
      </c:valAx>
      <c:spPr>
        <a:noFill/>
        <a:ln w="12700">
          <a:solidFill>
            <a:srgbClr val="FFFF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20274407137136"/>
          <c:y val="0.8100965913462771"/>
          <c:w val="0.20718550053681031"/>
          <c:h val="0.16613670522455051"/>
        </c:manualLayout>
      </c:layout>
      <c:overlay val="0"/>
      <c:spPr>
        <a:noFill/>
        <a:ln w="10916">
          <a:noFill/>
          <a:prstDash val="solid"/>
        </a:ln>
      </c:spPr>
      <c:txPr>
        <a:bodyPr/>
        <a:lstStyle/>
        <a:p>
          <a:pPr>
            <a:defRPr sz="1264" b="1" i="0" u="none" strike="noStrike" baseline="0">
              <a:solidFill>
                <a:srgbClr val="FFFF00"/>
              </a:solidFill>
              <a:latin typeface="Comic Sans MS"/>
              <a:ea typeface="Comic Sans MS"/>
              <a:cs typeface="Comic Sans M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7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>
                <a:alpha val="81000"/>
              </a:srgb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8</c:v>
                </c:pt>
                <c:pt idx="1">
                  <c:v>19</c:v>
                </c:pt>
                <c:pt idx="2">
                  <c:v>27</c:v>
                </c:pt>
                <c:pt idx="3">
                  <c:v>18</c:v>
                </c:pt>
                <c:pt idx="4">
                  <c:v>30</c:v>
                </c:pt>
                <c:pt idx="5">
                  <c:v>23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7353944"/>
        <c:axId val="17354336"/>
      </c:barChart>
      <c:catAx>
        <c:axId val="17353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54336"/>
        <c:crosses val="autoZero"/>
        <c:auto val="1"/>
        <c:lblAlgn val="ctr"/>
        <c:lblOffset val="100"/>
        <c:noMultiLvlLbl val="0"/>
      </c:catAx>
      <c:valAx>
        <c:axId val="173543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00"/>
          </a:solidFill>
          <a:prstDash val="solid"/>
        </a:ln>
      </c:spPr>
    </c:sideWall>
    <c:backWall>
      <c:thickness val="0"/>
      <c:spPr>
        <a:noFill/>
        <a:ln w="12700">
          <a:solidFill>
            <a:srgbClr val="FFFF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858560794044671"/>
          <c:y val="6.3872255489021978E-2"/>
          <c:w val="0.7990074441687347"/>
          <c:h val="0.69660678642714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Taux</c:v>
                </c:pt>
              </c:strCache>
            </c:strRef>
          </c:tx>
          <c:spPr>
            <a:solidFill>
              <a:srgbClr val="00FFFF"/>
            </a:solidFill>
            <a:ln w="12271">
              <a:solidFill>
                <a:srgbClr val="FFCC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0.12878000000000001</c:v>
                </c:pt>
                <c:pt idx="1">
                  <c:v>0.14029</c:v>
                </c:pt>
                <c:pt idx="2">
                  <c:v>0.14359</c:v>
                </c:pt>
                <c:pt idx="3">
                  <c:v>0.15104000000000001</c:v>
                </c:pt>
                <c:pt idx="4">
                  <c:v>0.17266999999999999</c:v>
                </c:pt>
                <c:pt idx="5">
                  <c:v>0.20846000000000001</c:v>
                </c:pt>
                <c:pt idx="6">
                  <c:v>0.22009999999999999</c:v>
                </c:pt>
                <c:pt idx="7">
                  <c:v>0.20474999999999999</c:v>
                </c:pt>
                <c:pt idx="8">
                  <c:v>0.21537000000000001</c:v>
                </c:pt>
                <c:pt idx="9">
                  <c:v>0.20515</c:v>
                </c:pt>
                <c:pt idx="10">
                  <c:v>0.21526000000000001</c:v>
                </c:pt>
                <c:pt idx="11">
                  <c:v>0.20960000000000001</c:v>
                </c:pt>
                <c:pt idx="12">
                  <c:v>0.24190999999999999</c:v>
                </c:pt>
                <c:pt idx="13">
                  <c:v>0.23876</c:v>
                </c:pt>
                <c:pt idx="14">
                  <c:v>0.2487</c:v>
                </c:pt>
                <c:pt idx="15">
                  <c:v>0.32140000000000002</c:v>
                </c:pt>
                <c:pt idx="16">
                  <c:v>0.29742000000000002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0"/>
        <c:shape val="box"/>
        <c:axId val="582672576"/>
        <c:axId val="582673360"/>
        <c:axId val="0"/>
      </c:bar3DChart>
      <c:catAx>
        <c:axId val="582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271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2105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58267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673360"/>
        <c:scaling>
          <c:orientation val="minMax"/>
        </c:scaling>
        <c:delete val="0"/>
        <c:axPos val="l"/>
        <c:majorGridlines>
          <c:spPr>
            <a:ln w="12271">
              <a:solidFill>
                <a:srgbClr val="FFFF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20" b="1" i="0" u="none" strike="noStrike" baseline="0">
                    <a:solidFill>
                      <a:srgbClr val="FFFF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fr-FR"/>
                  <a:t>Taux de contrôle</a:t>
                </a:r>
              </a:p>
            </c:rich>
          </c:tx>
          <c:layout>
            <c:manualLayout>
              <c:xMode val="edge"/>
              <c:yMode val="edge"/>
              <c:x val="6.203487018557674E-2"/>
              <c:y val="0.19361290066014475"/>
            </c:manualLayout>
          </c:layout>
          <c:overlay val="0"/>
          <c:spPr>
            <a:noFill/>
            <a:ln w="24542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271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2105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58267257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2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56682027649791"/>
          <c:y val="7.8799249530956905E-2"/>
          <c:w val="0.59447004608294685"/>
          <c:h val="0.64352720450281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Baguage</c:v>
                </c:pt>
              </c:strCache>
            </c:strRef>
          </c:tx>
          <c:spPr>
            <a:solidFill>
              <a:srgbClr val="00FFFF"/>
            </a:solidFill>
            <a:ln w="12696">
              <a:solidFill>
                <a:srgbClr val="FFCC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107819</c:v>
                </c:pt>
                <c:pt idx="1">
                  <c:v>121594</c:v>
                </c:pt>
                <c:pt idx="2">
                  <c:v>152392</c:v>
                </c:pt>
                <c:pt idx="3">
                  <c:v>206860</c:v>
                </c:pt>
                <c:pt idx="4">
                  <c:v>215838</c:v>
                </c:pt>
                <c:pt idx="5">
                  <c:v>249247</c:v>
                </c:pt>
                <c:pt idx="6">
                  <c:v>239046</c:v>
                </c:pt>
                <c:pt idx="7">
                  <c:v>276542</c:v>
                </c:pt>
                <c:pt idx="8">
                  <c:v>299837</c:v>
                </c:pt>
                <c:pt idx="9">
                  <c:v>315446</c:v>
                </c:pt>
                <c:pt idx="10">
                  <c:v>329992</c:v>
                </c:pt>
                <c:pt idx="11">
                  <c:v>342306</c:v>
                </c:pt>
                <c:pt idx="12">
                  <c:v>322097</c:v>
                </c:pt>
                <c:pt idx="13">
                  <c:v>285046</c:v>
                </c:pt>
                <c:pt idx="14">
                  <c:v>356254</c:v>
                </c:pt>
                <c:pt idx="15">
                  <c:v>385603</c:v>
                </c:pt>
                <c:pt idx="16">
                  <c:v>280662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24646032"/>
        <c:axId val="2246464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Contrôle</c:v>
                </c:pt>
              </c:strCache>
            </c:strRef>
          </c:tx>
          <c:spPr>
            <a:solidFill>
              <a:srgbClr val="FF0000"/>
            </a:solidFill>
            <a:ln w="12696">
              <a:solidFill>
                <a:srgbClr val="FFFF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13885</c:v>
                </c:pt>
                <c:pt idx="1">
                  <c:v>17059</c:v>
                </c:pt>
                <c:pt idx="2">
                  <c:v>21882</c:v>
                </c:pt>
                <c:pt idx="3">
                  <c:v>31244</c:v>
                </c:pt>
                <c:pt idx="4">
                  <c:v>37268</c:v>
                </c:pt>
                <c:pt idx="5">
                  <c:v>51959</c:v>
                </c:pt>
                <c:pt idx="6">
                  <c:v>52614</c:v>
                </c:pt>
                <c:pt idx="7">
                  <c:v>56623</c:v>
                </c:pt>
                <c:pt idx="8">
                  <c:v>64576</c:v>
                </c:pt>
                <c:pt idx="9">
                  <c:v>64713</c:v>
                </c:pt>
                <c:pt idx="10">
                  <c:v>71033</c:v>
                </c:pt>
                <c:pt idx="11">
                  <c:v>71748</c:v>
                </c:pt>
                <c:pt idx="12">
                  <c:v>77917</c:v>
                </c:pt>
                <c:pt idx="13">
                  <c:v>68058</c:v>
                </c:pt>
                <c:pt idx="14">
                  <c:v>88601</c:v>
                </c:pt>
                <c:pt idx="15">
                  <c:v>123933</c:v>
                </c:pt>
                <c:pt idx="16">
                  <c:v>83474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539280"/>
        <c:axId val="824540848"/>
      </c:barChart>
      <c:catAx>
        <c:axId val="22464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6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2000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224646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646424"/>
        <c:scaling>
          <c:orientation val="minMax"/>
        </c:scaling>
        <c:delete val="0"/>
        <c:axPos val="l"/>
        <c:majorGridlines>
          <c:spPr>
            <a:ln w="12696">
              <a:solidFill>
                <a:srgbClr val="FFFF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305" b="1" i="0" u="none" strike="noStrike" baseline="0">
                    <a:solidFill>
                      <a:srgbClr val="FFFF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fr-FR"/>
                  <a:t>Nb de données</a:t>
                </a:r>
              </a:p>
            </c:rich>
          </c:tx>
          <c:layout>
            <c:manualLayout>
              <c:xMode val="edge"/>
              <c:yMode val="edge"/>
              <c:x val="0"/>
              <c:y val="0.1838645905830229"/>
            </c:manualLayout>
          </c:layout>
          <c:overlay val="0"/>
          <c:spPr>
            <a:noFill/>
            <a:ln w="25392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696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FFFF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224646032"/>
        <c:crosses val="autoZero"/>
        <c:crossBetween val="between"/>
      </c:valAx>
      <c:catAx>
        <c:axId val="82453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4540848"/>
        <c:crosses val="autoZero"/>
        <c:auto val="1"/>
        <c:lblAlgn val="ctr"/>
        <c:lblOffset val="100"/>
        <c:noMultiLvlLbl val="0"/>
      </c:catAx>
      <c:valAx>
        <c:axId val="82454084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2696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824539280"/>
        <c:crosses val="max"/>
        <c:crossBetween val="between"/>
      </c:valAx>
      <c:spPr>
        <a:noFill/>
        <a:ln w="12696">
          <a:solidFill>
            <a:srgbClr val="FFFF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402431486863704"/>
          <c:y val="5.0158981427148299E-3"/>
          <c:w val="0.3951612893952331"/>
          <c:h val="8.4446567229356298E-2"/>
        </c:manualLayout>
      </c:layout>
      <c:overlay val="0"/>
      <c:spPr>
        <a:noFill/>
        <a:ln w="12696">
          <a:noFill/>
          <a:prstDash val="solid"/>
        </a:ln>
      </c:spPr>
      <c:txPr>
        <a:bodyPr/>
        <a:lstStyle/>
        <a:p>
          <a:pPr>
            <a:defRPr sz="2020" b="1" i="0" u="none" strike="noStrike" baseline="0">
              <a:solidFill>
                <a:srgbClr val="FFFF00"/>
              </a:solidFill>
              <a:latin typeface="Comic Sans MS"/>
              <a:ea typeface="Comic Sans MS"/>
              <a:cs typeface="Comic Sans M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1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8409800833607"/>
          <c:y val="7.8799249530956905E-2"/>
          <c:w val="0.78663188011540863"/>
          <c:h val="0.64352720450281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FFFF"/>
            </a:solidFill>
            <a:ln w="12696">
              <a:solidFill>
                <a:srgbClr val="FFCC00"/>
              </a:solidFill>
              <a:prstDash val="solid"/>
            </a:ln>
          </c:spPr>
          <c:invertIfNegative val="0"/>
          <c:cat>
            <c:strRef>
              <c:f>Sheet1!$A$2:$A$20</c:f>
              <c:strCache>
                <c:ptCount val="19"/>
                <c:pt idx="0">
                  <c:v>PHENO</c:v>
                </c:pt>
                <c:pt idx="1">
                  <c:v>SEJOUR</c:v>
                </c:pt>
                <c:pt idx="2">
                  <c:v>PROG PERS</c:v>
                </c:pt>
                <c:pt idx="3">
                  <c:v>MANGEOIRE</c:v>
                </c:pt>
                <c:pt idx="4">
                  <c:v>VOIE</c:v>
                </c:pt>
                <c:pt idx="5">
                  <c:v>ACROLA</c:v>
                </c:pt>
                <c:pt idx="6">
                  <c:v>STOC</c:v>
                </c:pt>
                <c:pt idx="7">
                  <c:v>SPOL</c:v>
                </c:pt>
                <c:pt idx="8">
                  <c:v>Hors thème</c:v>
                </c:pt>
                <c:pt idx="9">
                  <c:v>STAGE</c:v>
                </c:pt>
                <c:pt idx="10">
                  <c:v>PASDOM</c:v>
                </c:pt>
                <c:pt idx="11">
                  <c:v>AXE 2</c:v>
                </c:pt>
                <c:pt idx="12">
                  <c:v>SMAC-1</c:v>
                </c:pt>
                <c:pt idx="13">
                  <c:v>STOC ROZO</c:v>
                </c:pt>
                <c:pt idx="14">
                  <c:v>GIBIER</c:v>
                </c:pt>
                <c:pt idx="15">
                  <c:v>HALTE</c:v>
                </c:pt>
                <c:pt idx="16">
                  <c:v>SOINS</c:v>
                </c:pt>
                <c:pt idx="17">
                  <c:v>EFFRAIE</c:v>
                </c:pt>
                <c:pt idx="18">
                  <c:v>BRUANT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110061</c:v>
                </c:pt>
                <c:pt idx="1">
                  <c:v>74556</c:v>
                </c:pt>
                <c:pt idx="2">
                  <c:v>81675</c:v>
                </c:pt>
                <c:pt idx="3">
                  <c:v>33472</c:v>
                </c:pt>
                <c:pt idx="4">
                  <c:v>26402</c:v>
                </c:pt>
                <c:pt idx="5">
                  <c:v>28617</c:v>
                </c:pt>
                <c:pt idx="6">
                  <c:v>23584</c:v>
                </c:pt>
                <c:pt idx="7">
                  <c:v>20051</c:v>
                </c:pt>
                <c:pt idx="8">
                  <c:v>16967</c:v>
                </c:pt>
                <c:pt idx="9">
                  <c:v>12400</c:v>
                </c:pt>
                <c:pt idx="10">
                  <c:v>2626</c:v>
                </c:pt>
                <c:pt idx="11">
                  <c:v>7099</c:v>
                </c:pt>
                <c:pt idx="12">
                  <c:v>2056</c:v>
                </c:pt>
                <c:pt idx="13">
                  <c:v>2433</c:v>
                </c:pt>
                <c:pt idx="14">
                  <c:v>362</c:v>
                </c:pt>
                <c:pt idx="15">
                  <c:v>4629</c:v>
                </c:pt>
                <c:pt idx="16">
                  <c:v>2168</c:v>
                </c:pt>
                <c:pt idx="17">
                  <c:v>116</c:v>
                </c:pt>
                <c:pt idx="18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 w="12696">
              <a:solidFill>
                <a:srgbClr val="FFFF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PHENO</c:v>
                </c:pt>
                <c:pt idx="1">
                  <c:v>SEJOUR</c:v>
                </c:pt>
                <c:pt idx="2">
                  <c:v>PROG PERS</c:v>
                </c:pt>
                <c:pt idx="3">
                  <c:v>MANGEOIRE</c:v>
                </c:pt>
                <c:pt idx="4">
                  <c:v>VOIE</c:v>
                </c:pt>
                <c:pt idx="5">
                  <c:v>ACROLA</c:v>
                </c:pt>
                <c:pt idx="6">
                  <c:v>STOC</c:v>
                </c:pt>
                <c:pt idx="7">
                  <c:v>SPOL</c:v>
                </c:pt>
                <c:pt idx="8">
                  <c:v>Hors thème</c:v>
                </c:pt>
                <c:pt idx="9">
                  <c:v>STAGE</c:v>
                </c:pt>
                <c:pt idx="10">
                  <c:v>PASDOM</c:v>
                </c:pt>
                <c:pt idx="11">
                  <c:v>AXE 2</c:v>
                </c:pt>
                <c:pt idx="12">
                  <c:v>SMAC-1</c:v>
                </c:pt>
                <c:pt idx="13">
                  <c:v>STOC ROZO</c:v>
                </c:pt>
                <c:pt idx="14">
                  <c:v>GIBIER</c:v>
                </c:pt>
                <c:pt idx="15">
                  <c:v>HALTE</c:v>
                </c:pt>
                <c:pt idx="16">
                  <c:v>SOINS</c:v>
                </c:pt>
                <c:pt idx="17">
                  <c:v>EFFRAIE</c:v>
                </c:pt>
                <c:pt idx="18">
                  <c:v>BRUANT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121565</c:v>
                </c:pt>
                <c:pt idx="1">
                  <c:v>107976</c:v>
                </c:pt>
                <c:pt idx="2">
                  <c:v>96577</c:v>
                </c:pt>
                <c:pt idx="3">
                  <c:v>51273</c:v>
                </c:pt>
                <c:pt idx="4">
                  <c:v>33016</c:v>
                </c:pt>
                <c:pt idx="5">
                  <c:v>24383</c:v>
                </c:pt>
                <c:pt idx="6">
                  <c:v>22547</c:v>
                </c:pt>
                <c:pt idx="7">
                  <c:v>19720</c:v>
                </c:pt>
                <c:pt idx="8">
                  <c:v>13185</c:v>
                </c:pt>
                <c:pt idx="9">
                  <c:v>6445</c:v>
                </c:pt>
                <c:pt idx="10">
                  <c:v>7605</c:v>
                </c:pt>
                <c:pt idx="11">
                  <c:v>415</c:v>
                </c:pt>
                <c:pt idx="12">
                  <c:v>2852</c:v>
                </c:pt>
                <c:pt idx="13">
                  <c:v>1743</c:v>
                </c:pt>
                <c:pt idx="14">
                  <c:v>2377</c:v>
                </c:pt>
                <c:pt idx="16">
                  <c:v>1702</c:v>
                </c:pt>
                <c:pt idx="17">
                  <c:v>285</c:v>
                </c:pt>
                <c:pt idx="18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PHENO</c:v>
                </c:pt>
                <c:pt idx="1">
                  <c:v>SEJOUR</c:v>
                </c:pt>
                <c:pt idx="2">
                  <c:v>PROG PERS</c:v>
                </c:pt>
                <c:pt idx="3">
                  <c:v>MANGEOIRE</c:v>
                </c:pt>
                <c:pt idx="4">
                  <c:v>VOIE</c:v>
                </c:pt>
                <c:pt idx="5">
                  <c:v>ACROLA</c:v>
                </c:pt>
                <c:pt idx="6">
                  <c:v>STOC</c:v>
                </c:pt>
                <c:pt idx="7">
                  <c:v>SPOL</c:v>
                </c:pt>
                <c:pt idx="8">
                  <c:v>Hors thème</c:v>
                </c:pt>
                <c:pt idx="9">
                  <c:v>STAGE</c:v>
                </c:pt>
                <c:pt idx="10">
                  <c:v>PASDOM</c:v>
                </c:pt>
                <c:pt idx="11">
                  <c:v>AXE 2</c:v>
                </c:pt>
                <c:pt idx="12">
                  <c:v>SMAC-1</c:v>
                </c:pt>
                <c:pt idx="13">
                  <c:v>STOC ROZO</c:v>
                </c:pt>
                <c:pt idx="14">
                  <c:v>GIBIER</c:v>
                </c:pt>
                <c:pt idx="15">
                  <c:v>HALTE</c:v>
                </c:pt>
                <c:pt idx="16">
                  <c:v>SOINS</c:v>
                </c:pt>
                <c:pt idx="17">
                  <c:v>EFFRAIE</c:v>
                </c:pt>
                <c:pt idx="18">
                  <c:v>BRUANT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84680</c:v>
                </c:pt>
                <c:pt idx="1">
                  <c:v>70616</c:v>
                </c:pt>
                <c:pt idx="2">
                  <c:v>58183</c:v>
                </c:pt>
                <c:pt idx="3">
                  <c:v>41582</c:v>
                </c:pt>
                <c:pt idx="4">
                  <c:v>30474</c:v>
                </c:pt>
                <c:pt idx="5">
                  <c:v>18613</c:v>
                </c:pt>
                <c:pt idx="6">
                  <c:v>17021</c:v>
                </c:pt>
                <c:pt idx="7">
                  <c:v>15852</c:v>
                </c:pt>
                <c:pt idx="8">
                  <c:v>11517</c:v>
                </c:pt>
                <c:pt idx="9">
                  <c:v>5420</c:v>
                </c:pt>
                <c:pt idx="10">
                  <c:v>7698</c:v>
                </c:pt>
                <c:pt idx="11">
                  <c:v>95</c:v>
                </c:pt>
                <c:pt idx="12">
                  <c:v>2433</c:v>
                </c:pt>
                <c:pt idx="13">
                  <c:v>1209</c:v>
                </c:pt>
                <c:pt idx="14">
                  <c:v>2256</c:v>
                </c:pt>
                <c:pt idx="16">
                  <c:v>527</c:v>
                </c:pt>
                <c:pt idx="17">
                  <c:v>297</c:v>
                </c:pt>
                <c:pt idx="18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824541632"/>
        <c:axId val="824540456"/>
      </c:barChart>
      <c:catAx>
        <c:axId val="82454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6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824540456"/>
        <c:crosses val="autoZero"/>
        <c:auto val="1"/>
        <c:lblAlgn val="ctr"/>
        <c:lblOffset val="100"/>
        <c:noMultiLvlLbl val="0"/>
      </c:catAx>
      <c:valAx>
        <c:axId val="824540456"/>
        <c:scaling>
          <c:orientation val="minMax"/>
        </c:scaling>
        <c:delete val="0"/>
        <c:axPos val="l"/>
        <c:majorGridlines>
          <c:spPr>
            <a:ln w="12696">
              <a:solidFill>
                <a:srgbClr val="FFFF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305" b="1" i="0" u="none" strike="noStrike" baseline="0">
                    <a:solidFill>
                      <a:srgbClr val="FFFF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fr-FR"/>
                  <a:t>Nb de données</a:t>
                </a:r>
              </a:p>
            </c:rich>
          </c:tx>
          <c:layout>
            <c:manualLayout>
              <c:xMode val="edge"/>
              <c:yMode val="edge"/>
              <c:x val="0"/>
              <c:y val="0.1838645905830229"/>
            </c:manualLayout>
          </c:layout>
          <c:overlay val="0"/>
          <c:spPr>
            <a:noFill/>
            <a:ln w="25392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696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FFFF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824541632"/>
        <c:crosses val="autoZero"/>
        <c:crossBetween val="between"/>
      </c:valAx>
      <c:spPr>
        <a:noFill/>
        <a:ln w="12696">
          <a:solidFill>
            <a:srgbClr val="FFFF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446386211947754"/>
          <c:y val="0.10041628101427694"/>
          <c:w val="0.50952498564559878"/>
          <c:h val="0.23078995023407423"/>
        </c:manualLayout>
      </c:layout>
      <c:overlay val="0"/>
      <c:spPr>
        <a:noFill/>
        <a:ln w="12696">
          <a:noFill/>
          <a:prstDash val="solid"/>
        </a:ln>
      </c:spPr>
      <c:txPr>
        <a:bodyPr/>
        <a:lstStyle/>
        <a:p>
          <a:pPr>
            <a:defRPr sz="2020" b="1" i="0" u="none" strike="noStrike" baseline="0">
              <a:solidFill>
                <a:srgbClr val="FFFF00"/>
              </a:solidFill>
              <a:latin typeface="Comic Sans MS"/>
              <a:ea typeface="Comic Sans MS"/>
              <a:cs typeface="Comic Sans M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1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2299134734241"/>
          <c:y val="5.8232931726907834E-2"/>
          <c:w val="0.71446229913473358"/>
          <c:h val="0.817269076305220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Nb d'orphelines</c:v>
                </c:pt>
              </c:strCache>
            </c:strRef>
          </c:tx>
          <c:spPr>
            <a:solidFill>
              <a:srgbClr val="00FFFF"/>
            </a:solidFill>
            <a:ln w="14565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Sheet1!$A$2:$A$39</c:f>
              <c:strCache>
                <c:ptCount val="38"/>
                <c:pt idx="0">
                  <c:v>MRA</c:v>
                </c:pt>
                <c:pt idx="1">
                  <c:v>TUA</c:v>
                </c:pt>
                <c:pt idx="2">
                  <c:v>RUP</c:v>
                </c:pt>
                <c:pt idx="3">
                  <c:v>RSB</c:v>
                </c:pt>
                <c:pt idx="4">
                  <c:v>ILT</c:v>
                </c:pt>
                <c:pt idx="5">
                  <c:v>NAW</c:v>
                </c:pt>
                <c:pt idx="6">
                  <c:v>IAB</c:v>
                </c:pt>
                <c:pt idx="7">
                  <c:v>LVR</c:v>
                </c:pt>
                <c:pt idx="8">
                  <c:v>FRS</c:v>
                </c:pt>
                <c:pt idx="9">
                  <c:v>BYM</c:v>
                </c:pt>
                <c:pt idx="10">
                  <c:v>ESA</c:v>
                </c:pt>
                <c:pt idx="11">
                  <c:v>ESI</c:v>
                </c:pt>
                <c:pt idx="12">
                  <c:v>LIK</c:v>
                </c:pt>
                <c:pt idx="13">
                  <c:v>BLB</c:v>
                </c:pt>
                <c:pt idx="14">
                  <c:v>DEW</c:v>
                </c:pt>
                <c:pt idx="15">
                  <c:v>DEH</c:v>
                </c:pt>
                <c:pt idx="16">
                  <c:v>POL</c:v>
                </c:pt>
                <c:pt idx="17">
                  <c:v>HES</c:v>
                </c:pt>
                <c:pt idx="18">
                  <c:v>DER</c:v>
                </c:pt>
                <c:pt idx="19">
                  <c:v>CZP</c:v>
                </c:pt>
                <c:pt idx="20">
                  <c:v>FRP</c:v>
                </c:pt>
                <c:pt idx="21">
                  <c:v>SFH</c:v>
                </c:pt>
                <c:pt idx="22">
                  <c:v>CIJ</c:v>
                </c:pt>
                <c:pt idx="23">
                  <c:v>PLG</c:v>
                </c:pt>
                <c:pt idx="24">
                  <c:v>NLA</c:v>
                </c:pt>
                <c:pt idx="25">
                  <c:v>HGB</c:v>
                </c:pt>
                <c:pt idx="26">
                  <c:v>SVS</c:v>
                </c:pt>
                <c:pt idx="27">
                  <c:v>ETM</c:v>
                </c:pt>
                <c:pt idx="28">
                  <c:v>GBT</c:v>
                </c:pt>
                <c:pt idx="29">
                  <c:v>NOS</c:v>
                </c:pt>
                <c:pt idx="30">
                  <c:v>DKC</c:v>
                </c:pt>
                <c:pt idx="31">
                  <c:v>RUM</c:v>
                </c:pt>
                <c:pt idx="32">
                  <c:v>HRZ</c:v>
                </c:pt>
                <c:pt idx="33">
                  <c:v>SLL</c:v>
                </c:pt>
                <c:pt idx="34">
                  <c:v>ISR</c:v>
                </c:pt>
                <c:pt idx="35">
                  <c:v>SKB</c:v>
                </c:pt>
                <c:pt idx="36">
                  <c:v>DKK</c:v>
                </c:pt>
                <c:pt idx="37">
                  <c:v>UKK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218</c:v>
                </c:pt>
                <c:pt idx="7">
                  <c:v>19</c:v>
                </c:pt>
                <c:pt idx="8">
                  <c:v>350</c:v>
                </c:pt>
                <c:pt idx="9">
                  <c:v>24</c:v>
                </c:pt>
                <c:pt idx="10">
                  <c:v>21</c:v>
                </c:pt>
                <c:pt idx="11">
                  <c:v>147</c:v>
                </c:pt>
                <c:pt idx="12">
                  <c:v>32</c:v>
                </c:pt>
                <c:pt idx="13">
                  <c:v>574</c:v>
                </c:pt>
                <c:pt idx="14">
                  <c:v>100</c:v>
                </c:pt>
                <c:pt idx="15">
                  <c:v>100</c:v>
                </c:pt>
                <c:pt idx="16">
                  <c:v>11</c:v>
                </c:pt>
                <c:pt idx="17">
                  <c:v>99</c:v>
                </c:pt>
                <c:pt idx="18">
                  <c:v>114</c:v>
                </c:pt>
                <c:pt idx="19">
                  <c:v>29</c:v>
                </c:pt>
                <c:pt idx="20">
                  <c:v>15370</c:v>
                </c:pt>
                <c:pt idx="21">
                  <c:v>31</c:v>
                </c:pt>
                <c:pt idx="22">
                  <c:v>20</c:v>
                </c:pt>
                <c:pt idx="23">
                  <c:v>37</c:v>
                </c:pt>
                <c:pt idx="24">
                  <c:v>69</c:v>
                </c:pt>
                <c:pt idx="25">
                  <c:v>3</c:v>
                </c:pt>
                <c:pt idx="26">
                  <c:v>15</c:v>
                </c:pt>
                <c:pt idx="27">
                  <c:v>1</c:v>
                </c:pt>
                <c:pt idx="28">
                  <c:v>39</c:v>
                </c:pt>
                <c:pt idx="29">
                  <c:v>5</c:v>
                </c:pt>
                <c:pt idx="30">
                  <c:v>5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87598584"/>
        <c:axId val="87597800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Taux</c:v>
                </c:pt>
              </c:strCache>
            </c:strRef>
          </c:tx>
          <c:spPr>
            <a:ln w="43695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Sheet1!$A$2:$A$39</c:f>
              <c:strCache>
                <c:ptCount val="38"/>
                <c:pt idx="0">
                  <c:v>MRA</c:v>
                </c:pt>
                <c:pt idx="1">
                  <c:v>TUA</c:v>
                </c:pt>
                <c:pt idx="2">
                  <c:v>RUP</c:v>
                </c:pt>
                <c:pt idx="3">
                  <c:v>RSB</c:v>
                </c:pt>
                <c:pt idx="4">
                  <c:v>ILT</c:v>
                </c:pt>
                <c:pt idx="5">
                  <c:v>NAW</c:v>
                </c:pt>
                <c:pt idx="6">
                  <c:v>IAB</c:v>
                </c:pt>
                <c:pt idx="7">
                  <c:v>LVR</c:v>
                </c:pt>
                <c:pt idx="8">
                  <c:v>FRS</c:v>
                </c:pt>
                <c:pt idx="9">
                  <c:v>BYM</c:v>
                </c:pt>
                <c:pt idx="10">
                  <c:v>ESA</c:v>
                </c:pt>
                <c:pt idx="11">
                  <c:v>ESI</c:v>
                </c:pt>
                <c:pt idx="12">
                  <c:v>LIK</c:v>
                </c:pt>
                <c:pt idx="13">
                  <c:v>BLB</c:v>
                </c:pt>
                <c:pt idx="14">
                  <c:v>DEW</c:v>
                </c:pt>
                <c:pt idx="15">
                  <c:v>DEH</c:v>
                </c:pt>
                <c:pt idx="16">
                  <c:v>POL</c:v>
                </c:pt>
                <c:pt idx="17">
                  <c:v>HES</c:v>
                </c:pt>
                <c:pt idx="18">
                  <c:v>DER</c:v>
                </c:pt>
                <c:pt idx="19">
                  <c:v>CZP</c:v>
                </c:pt>
                <c:pt idx="20">
                  <c:v>FRP</c:v>
                </c:pt>
                <c:pt idx="21">
                  <c:v>SFH</c:v>
                </c:pt>
                <c:pt idx="22">
                  <c:v>CIJ</c:v>
                </c:pt>
                <c:pt idx="23">
                  <c:v>PLG</c:v>
                </c:pt>
                <c:pt idx="24">
                  <c:v>NLA</c:v>
                </c:pt>
                <c:pt idx="25">
                  <c:v>HGB</c:v>
                </c:pt>
                <c:pt idx="26">
                  <c:v>SVS</c:v>
                </c:pt>
                <c:pt idx="27">
                  <c:v>ETM</c:v>
                </c:pt>
                <c:pt idx="28">
                  <c:v>GBT</c:v>
                </c:pt>
                <c:pt idx="29">
                  <c:v>NOS</c:v>
                </c:pt>
                <c:pt idx="30">
                  <c:v>DKC</c:v>
                </c:pt>
                <c:pt idx="31">
                  <c:v>RUM</c:v>
                </c:pt>
                <c:pt idx="32">
                  <c:v>HRZ</c:v>
                </c:pt>
                <c:pt idx="33">
                  <c:v>SLL</c:v>
                </c:pt>
                <c:pt idx="34">
                  <c:v>ISR</c:v>
                </c:pt>
                <c:pt idx="35">
                  <c:v>SKB</c:v>
                </c:pt>
                <c:pt idx="36">
                  <c:v>DKK</c:v>
                </c:pt>
                <c:pt idx="37">
                  <c:v>UKK</c:v>
                </c:pt>
              </c:strCache>
            </c:str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1</c:v>
                </c:pt>
                <c:pt idx="1">
                  <c:v>0.8</c:v>
                </c:pt>
                <c:pt idx="2">
                  <c:v>0.75</c:v>
                </c:pt>
                <c:pt idx="3">
                  <c:v>0.33333000000000002</c:v>
                </c:pt>
                <c:pt idx="4">
                  <c:v>0.25</c:v>
                </c:pt>
                <c:pt idx="5">
                  <c:v>0.21428</c:v>
                </c:pt>
                <c:pt idx="6">
                  <c:v>0.20921000000000001</c:v>
                </c:pt>
                <c:pt idx="7">
                  <c:v>0.20879</c:v>
                </c:pt>
                <c:pt idx="8">
                  <c:v>0.16586999999999999</c:v>
                </c:pt>
                <c:pt idx="9">
                  <c:v>0.15483</c:v>
                </c:pt>
                <c:pt idx="10">
                  <c:v>0.1265</c:v>
                </c:pt>
                <c:pt idx="11">
                  <c:v>0.11386</c:v>
                </c:pt>
                <c:pt idx="12">
                  <c:v>7.4759999999999993E-2</c:v>
                </c:pt>
                <c:pt idx="13">
                  <c:v>6.0679999999999998E-2</c:v>
                </c:pt>
                <c:pt idx="14">
                  <c:v>5.9310000000000002E-2</c:v>
                </c:pt>
                <c:pt idx="15">
                  <c:v>5.0959999999999998E-2</c:v>
                </c:pt>
                <c:pt idx="16">
                  <c:v>5.0689999999999999E-2</c:v>
                </c:pt>
                <c:pt idx="17">
                  <c:v>5.015E-2</c:v>
                </c:pt>
                <c:pt idx="18">
                  <c:v>4.2999999999999997E-2</c:v>
                </c:pt>
                <c:pt idx="19">
                  <c:v>3.431E-2</c:v>
                </c:pt>
                <c:pt idx="20">
                  <c:v>2.963E-2</c:v>
                </c:pt>
                <c:pt idx="21">
                  <c:v>2.596E-2</c:v>
                </c:pt>
                <c:pt idx="22">
                  <c:v>1.7129999999999999E-2</c:v>
                </c:pt>
                <c:pt idx="23">
                  <c:v>1.6750000000000001E-2</c:v>
                </c:pt>
                <c:pt idx="24">
                  <c:v>1.567E-2</c:v>
                </c:pt>
                <c:pt idx="25">
                  <c:v>1.2710000000000001E-2</c:v>
                </c:pt>
                <c:pt idx="26">
                  <c:v>8.4200000000000004E-3</c:v>
                </c:pt>
                <c:pt idx="27">
                  <c:v>5.8399999999999997E-3</c:v>
                </c:pt>
                <c:pt idx="28">
                  <c:v>5.3E-3</c:v>
                </c:pt>
                <c:pt idx="29">
                  <c:v>4.7000000000000002E-3</c:v>
                </c:pt>
                <c:pt idx="30">
                  <c:v>3.1700000000000001E-3</c:v>
                </c:pt>
                <c:pt idx="31">
                  <c:v>2.32E-3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99760"/>
        <c:axId val="87598976"/>
      </c:lineChart>
      <c:catAx>
        <c:axId val="8759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565">
            <a:solidFill>
              <a:srgbClr val="FFFF00"/>
            </a:solidFill>
            <a:prstDash val="solid"/>
          </a:ln>
        </c:spPr>
        <c:txPr>
          <a:bodyPr rot="-5400000" vert="horz"/>
          <a:lstStyle/>
          <a:p>
            <a:pPr>
              <a:defRPr sz="137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7597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7597800"/>
        <c:scaling>
          <c:orientation val="minMax"/>
          <c:max val="1800"/>
        </c:scaling>
        <c:delete val="0"/>
        <c:axPos val="l"/>
        <c:title>
          <c:tx>
            <c:rich>
              <a:bodyPr/>
              <a:lstStyle/>
              <a:p>
                <a:pPr>
                  <a:defRPr sz="2049" b="1" i="0" u="none" strike="noStrike" baseline="0">
                    <a:solidFill>
                      <a:srgbClr val="99CC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Nb d'orpheline</a:t>
                </a:r>
              </a:p>
            </c:rich>
          </c:tx>
          <c:layout>
            <c:manualLayout>
              <c:xMode val="edge"/>
              <c:yMode val="edge"/>
              <c:x val="1.3597093997747202E-2"/>
              <c:y val="0.28714865187306132"/>
            </c:manualLayout>
          </c:layout>
          <c:overlay val="0"/>
          <c:spPr>
            <a:noFill/>
            <a:ln w="2913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565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605" b="1" i="0" u="none" strike="noStrike" baseline="0">
                <a:solidFill>
                  <a:srgbClr val="66FFFF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7598584"/>
        <c:crosses val="autoZero"/>
        <c:crossBetween val="between"/>
      </c:valAx>
      <c:catAx>
        <c:axId val="8759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598976"/>
        <c:crosses val="autoZero"/>
        <c:auto val="0"/>
        <c:lblAlgn val="ctr"/>
        <c:lblOffset val="100"/>
        <c:noMultiLvlLbl val="0"/>
      </c:catAx>
      <c:valAx>
        <c:axId val="87598976"/>
        <c:scaling>
          <c:orientation val="minMax"/>
          <c:max val="0.60000000000000064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2064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Taux</a:t>
                </a:r>
              </a:p>
            </c:rich>
          </c:tx>
          <c:layout>
            <c:manualLayout>
              <c:xMode val="edge"/>
              <c:yMode val="edge"/>
              <c:x val="0.93325076665211515"/>
              <c:y val="0.39959845928349863"/>
            </c:manualLayout>
          </c:layout>
          <c:overlay val="0"/>
          <c:spPr>
            <a:noFill/>
            <a:ln w="29130">
              <a:noFill/>
            </a:ln>
          </c:spPr>
        </c:title>
        <c:numFmt formatCode="0%" sourceLinked="0"/>
        <c:majorTickMark val="in"/>
        <c:minorTickMark val="none"/>
        <c:tickLblPos val="nextTo"/>
        <c:spPr>
          <a:ln w="14565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83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7599760"/>
        <c:crosses val="max"/>
        <c:crossBetween val="between"/>
      </c:valAx>
      <c:spPr>
        <a:noFill/>
        <a:ln w="14565">
          <a:solidFill>
            <a:srgbClr val="FFFF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03955500618049"/>
          <c:y val="5.8232931726907834E-2"/>
          <c:w val="0.70704573547590155"/>
          <c:h val="0.769076305220886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Nombre d'orpheline</c:v>
                </c:pt>
              </c:strCache>
            </c:strRef>
          </c:tx>
          <c:spPr>
            <a:solidFill>
              <a:srgbClr val="00FFFF"/>
            </a:solidFill>
            <a:ln w="13302">
              <a:solidFill>
                <a:srgbClr val="FFFF00"/>
              </a:solidFill>
              <a:prstDash val="solid"/>
            </a:ln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588</c:v>
                </c:pt>
                <c:pt idx="1">
                  <c:v>458</c:v>
                </c:pt>
                <c:pt idx="2">
                  <c:v>701</c:v>
                </c:pt>
                <c:pt idx="3">
                  <c:v>1261</c:v>
                </c:pt>
                <c:pt idx="4">
                  <c:v>1296</c:v>
                </c:pt>
                <c:pt idx="5">
                  <c:v>1285</c:v>
                </c:pt>
                <c:pt idx="6">
                  <c:v>1387</c:v>
                </c:pt>
                <c:pt idx="7">
                  <c:v>1289</c:v>
                </c:pt>
                <c:pt idx="8">
                  <c:v>1396</c:v>
                </c:pt>
                <c:pt idx="9">
                  <c:v>1260</c:v>
                </c:pt>
                <c:pt idx="10">
                  <c:v>1182</c:v>
                </c:pt>
                <c:pt idx="11">
                  <c:v>1349</c:v>
                </c:pt>
                <c:pt idx="12">
                  <c:v>1387</c:v>
                </c:pt>
                <c:pt idx="13">
                  <c:v>916</c:v>
                </c:pt>
                <c:pt idx="14">
                  <c:v>1044</c:v>
                </c:pt>
                <c:pt idx="15">
                  <c:v>1047</c:v>
                </c:pt>
                <c:pt idx="16">
                  <c:v>1049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744866360"/>
        <c:axId val="744867144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Taux</c:v>
                </c:pt>
              </c:strCache>
            </c:strRef>
          </c:tx>
          <c:spPr>
            <a:ln w="3990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4.249E-2</c:v>
                </c:pt>
                <c:pt idx="1">
                  <c:v>2.6769999999999999E-2</c:v>
                </c:pt>
                <c:pt idx="2">
                  <c:v>3.0700000000000002E-2</c:v>
                </c:pt>
                <c:pt idx="3">
                  <c:v>4.1070000000000002E-2</c:v>
                </c:pt>
                <c:pt idx="4">
                  <c:v>3.669E-2</c:v>
                </c:pt>
                <c:pt idx="5">
                  <c:v>3.1329999999999997E-2</c:v>
                </c:pt>
                <c:pt idx="6">
                  <c:v>3.252E-2</c:v>
                </c:pt>
                <c:pt idx="7">
                  <c:v>2.6290000000000001E-2</c:v>
                </c:pt>
                <c:pt idx="8">
                  <c:v>2.5989999999999999E-2</c:v>
                </c:pt>
                <c:pt idx="9">
                  <c:v>2.317E-2</c:v>
                </c:pt>
                <c:pt idx="10">
                  <c:v>2.0830000000000001E-2</c:v>
                </c:pt>
                <c:pt idx="11">
                  <c:v>2.4420000000000001E-2</c:v>
                </c:pt>
                <c:pt idx="12">
                  <c:v>2.4049999999999998E-2</c:v>
                </c:pt>
                <c:pt idx="13">
                  <c:v>1.7479999999999999E-2</c:v>
                </c:pt>
                <c:pt idx="14">
                  <c:v>1.6979999999999999E-2</c:v>
                </c:pt>
                <c:pt idx="15">
                  <c:v>1.576E-2</c:v>
                </c:pt>
                <c:pt idx="16">
                  <c:v>2.3009999999999999E-2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863616"/>
        <c:axId val="744865184"/>
      </c:lineChart>
      <c:catAx>
        <c:axId val="74486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3302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1685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448671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448671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54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Nb d'orpheline</a:t>
                </a:r>
              </a:p>
            </c:rich>
          </c:tx>
          <c:layout>
            <c:manualLayout>
              <c:xMode val="edge"/>
              <c:yMode val="edge"/>
              <c:x val="1.3597092309770003E-2"/>
              <c:y val="0.26305211848518933"/>
            </c:manualLayout>
          </c:layout>
          <c:overlay val="0"/>
          <c:spPr>
            <a:noFill/>
            <a:ln w="2659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3302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685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44866360"/>
        <c:crosses val="autoZero"/>
        <c:crossBetween val="between"/>
      </c:valAx>
      <c:catAx>
        <c:axId val="74486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4865184"/>
        <c:crosses val="autoZero"/>
        <c:auto val="0"/>
        <c:lblAlgn val="ctr"/>
        <c:lblOffset val="100"/>
        <c:noMultiLvlLbl val="0"/>
      </c:catAx>
      <c:valAx>
        <c:axId val="74486518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886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Taux</a:t>
                </a:r>
              </a:p>
            </c:rich>
          </c:tx>
          <c:layout>
            <c:manualLayout>
              <c:xMode val="edge"/>
              <c:yMode val="edge"/>
              <c:x val="0.9332507765388387"/>
              <c:y val="0.37550195114499574"/>
            </c:manualLayout>
          </c:layout>
          <c:overlay val="0"/>
          <c:spPr>
            <a:noFill/>
            <a:ln w="26599">
              <a:noFill/>
            </a:ln>
          </c:spPr>
        </c:title>
        <c:numFmt formatCode="0.0%" sourceLinked="0"/>
        <c:majorTickMark val="in"/>
        <c:minorTickMark val="none"/>
        <c:tickLblPos val="nextTo"/>
        <c:spPr>
          <a:ln w="13302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685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44863616"/>
        <c:crosses val="max"/>
        <c:crossBetween val="between"/>
      </c:valAx>
      <c:spPr>
        <a:noFill/>
        <a:ln w="13302">
          <a:solidFill>
            <a:srgbClr val="FFFF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D9FDDC-2EF4-443E-B6F4-1237044774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072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1DA112-9457-4BA1-A78A-8DD69F18ABB7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CE1F8-0520-4844-AC1A-1C0D7CD3AC44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CE1F8-0520-4844-AC1A-1C0D7CD3AC44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2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B1A14B-F1D4-4510-8985-9B88A98F8A2D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5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A716A6-C9F9-41C1-94B0-C4B559B0BD1D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9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E41CB-48A3-4FC8-A14F-C73F69FE8218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1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3FDACB-3BE6-49B1-B919-04B8911D10E9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B1A14B-F1D4-4510-8985-9B88A98F8A2D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7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forcement en grande quantité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FDDC-2EF4-443E-B6F4-123704477491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300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DD740D-1713-4735-9D4C-5A1C40DBBFE7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0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25C7AD-3CA3-4410-BB10-35666ECE7767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F8DA46-A4D3-4FE0-8E36-DCFE1FE17285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6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0921D4-AF57-414E-A5A2-5265645D1BD1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3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FDDC-2EF4-443E-B6F4-12370447749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397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F1762D-E4AD-4410-98D8-9DAE8BDC43F8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7F04F-91F6-4ACA-B4FA-49962A05D5C6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CE1F8-0520-4844-AC1A-1C0D7CD3AC44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NHN nega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143000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71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FD20-7C69-4A4E-B296-ACB5DA4DFF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315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188913"/>
            <a:ext cx="1947862" cy="59070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6750" y="188913"/>
            <a:ext cx="5691188" cy="5907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6CC65-E9BF-4987-910F-BE8752AF8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214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750" y="18891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E96A0-11E3-45B8-9D29-8140144FDC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422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lstStyle>
            <a:lvl1pPr>
              <a:defRPr sz="4800" b="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190D3-6188-4739-8A12-AE0CC557BC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612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BB49D-414B-49AE-B189-8ACCDD8AF3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123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CA0C4-FC8A-4C65-B619-6CB230FAA4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675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14C03-DE12-479C-B05D-B42FF059F5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349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95796-9723-4F34-BB5E-A8077E0DAB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375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42F2F-657C-432B-B724-DAE8A4AFF1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98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1F18B-3090-45EE-8F8B-F5E9F138EC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495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29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A3680-39C8-4B44-B9C1-76B945A33F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325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391EE-B5C9-451E-A718-6A1A0C4200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866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65F1E-5801-4D64-9F47-1998F5163A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09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F29FF-1221-4D9F-A77A-6C5B24D175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10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DE78-DDA8-4256-8B90-76F86DDB40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539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39CA0-7FEC-4188-9CB6-E9068FBA7C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30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37950-F4AB-4D17-B820-DB4F8DBBFD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549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9792D-5103-49BC-9A1F-776EA20C16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18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77A8-2323-48A2-80B1-76883FA63B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47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1E59E-EEC4-4AF2-B99C-0F5F5894D9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753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7A4A8-4614-47AC-BF79-467ECAAFC0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574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00"/>
                </a:solidFill>
              </a:defRPr>
            </a:lvl1pPr>
          </a:lstStyle>
          <a:p>
            <a:fld id="{92FBAD2E-7177-45FA-8820-D8D7F54D9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CDDB2150-0BFE-466D-BE08-5E9A842669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400" dirty="0" smtClean="0"/>
              <a:t>Base de données :</a:t>
            </a:r>
            <a:br>
              <a:rPr lang="fr-FR" sz="4400" dirty="0" smtClean="0"/>
            </a:br>
            <a:r>
              <a:rPr lang="fr-FR" sz="4400" dirty="0" smtClean="0"/>
              <a:t>Bilan 2015</a:t>
            </a:r>
            <a:br>
              <a:rPr lang="fr-FR" sz="4400" dirty="0" smtClean="0"/>
            </a:br>
            <a:r>
              <a:rPr lang="fr-FR" sz="4400" dirty="0" smtClean="0"/>
              <a:t>Chantier 2017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Taux de contrôle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7400086"/>
              </p:ext>
            </p:extLst>
          </p:nvPr>
        </p:nvGraphicFramePr>
        <p:xfrm>
          <a:off x="419100" y="1065213"/>
          <a:ext cx="7935913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Données brutes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313258"/>
              </p:ext>
            </p:extLst>
          </p:nvPr>
        </p:nvGraphicFramePr>
        <p:xfrm>
          <a:off x="265113" y="1065213"/>
          <a:ext cx="8789987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Données par programme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015149"/>
              </p:ext>
            </p:extLst>
          </p:nvPr>
        </p:nvGraphicFramePr>
        <p:xfrm>
          <a:off x="265113" y="1065213"/>
          <a:ext cx="8789987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0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4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Données par programme :</a:t>
            </a:r>
            <a:br>
              <a:rPr lang="fr-FR" dirty="0" smtClean="0"/>
            </a:br>
            <a:r>
              <a:rPr lang="fr-FR" sz="3600" dirty="0" smtClean="0"/>
              <a:t>Comparaison avec l’AG 201</a:t>
            </a:r>
            <a:r>
              <a:rPr lang="fr-FR" dirty="0" smtClean="0"/>
              <a:t>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788939" y="1673914"/>
            <a:ext cx="4040188" cy="639762"/>
          </a:xfrm>
        </p:spPr>
        <p:txBody>
          <a:bodyPr/>
          <a:lstStyle/>
          <a:p>
            <a:pPr algn="ctr"/>
            <a:r>
              <a:rPr lang="fr-FR" dirty="0" smtClean="0"/>
              <a:t>D’après la base au 08/03/2017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237795"/>
              </p:ext>
            </p:extLst>
          </p:nvPr>
        </p:nvGraphicFramePr>
        <p:xfrm>
          <a:off x="4860032" y="2543662"/>
          <a:ext cx="40401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121565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107976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 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96577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MANGEOIRE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179512" y="1700808"/>
            <a:ext cx="4041775" cy="639762"/>
          </a:xfrm>
        </p:spPr>
        <p:txBody>
          <a:bodyPr/>
          <a:lstStyle/>
          <a:p>
            <a:pPr algn="ctr"/>
            <a:r>
              <a:rPr lang="fr-FR" dirty="0" smtClean="0"/>
              <a:t>D’après la base au 10/03/2016</a:t>
            </a:r>
            <a:endParaRPr lang="fr-FR" dirty="0"/>
          </a:p>
        </p:txBody>
      </p:sp>
      <p:graphicFrame>
        <p:nvGraphicFramePr>
          <p:cNvPr id="12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3476894"/>
              </p:ext>
            </p:extLst>
          </p:nvPr>
        </p:nvGraphicFramePr>
        <p:xfrm>
          <a:off x="394519" y="2557109"/>
          <a:ext cx="40401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99494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99732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65952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73901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 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46383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38162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MANGEOIRE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24585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27161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9833330"/>
              </p:ext>
            </p:extLst>
          </p:nvPr>
        </p:nvGraphicFramePr>
        <p:xfrm>
          <a:off x="2762749" y="4743996"/>
          <a:ext cx="51216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204669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 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MANGEOIRE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216894" y="509385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21833 (21.9%)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6894" y="544987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34075 (46.1%)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16893" y="582299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58415 (153%)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16893" y="6210595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24112 (88.8%)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69908" y="509385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10567 (10.6%)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90930" y="54483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8604 (13.1%)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69906" y="583859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35292 (76.1%)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0929" y="6228864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8887 (36.2%)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Suivi des orphelines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284538"/>
            <a:ext cx="7129462" cy="2354262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Des contrôles ou des reprises pour lesquelles il n'existent pas d'informations de baguage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Taux d'orphelines de 2000 à aujourd'hui (2017)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975331"/>
              </p:ext>
            </p:extLst>
          </p:nvPr>
        </p:nvGraphicFramePr>
        <p:xfrm>
          <a:off x="-23813" y="1124744"/>
          <a:ext cx="9371013" cy="569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146823" y="1866309"/>
            <a:ext cx="968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15 370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 rot="2038052">
            <a:off x="3691817" y="2809118"/>
            <a:ext cx="1368425" cy="360363"/>
          </a:xfrm>
          <a:prstGeom prst="rightArrow">
            <a:avLst>
              <a:gd name="adj1" fmla="val 50000"/>
              <a:gd name="adj2" fmla="val 949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146823" y="2323761"/>
            <a:ext cx="1731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Tous : 3.09%</a:t>
            </a:r>
            <a:endParaRPr lang="fr-FR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FRP : 2.96%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24128" y="3984674"/>
            <a:ext cx="1771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2015 = 3.15%</a:t>
            </a:r>
            <a:endParaRPr lang="fr-FR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2016 = 2.96%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81924" grpId="0"/>
      <p:bldP spid="81925" grpId="0" animBg="1"/>
      <p:bldP spid="8192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Nombre d'orphelines FRP</a:t>
            </a:r>
          </a:p>
        </p:txBody>
      </p:sp>
      <p:graphicFrame>
        <p:nvGraphicFramePr>
          <p:cNvPr id="6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818587"/>
              </p:ext>
            </p:extLst>
          </p:nvPr>
        </p:nvGraphicFramePr>
        <p:xfrm>
          <a:off x="120650" y="1138238"/>
          <a:ext cx="8613775" cy="549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Pré-bilan sur le baguage en 2016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La date limite d’envoi des données avait été fixée au 15 janvier.</a:t>
            </a:r>
          </a:p>
          <a:p>
            <a:pPr eaLnBrk="1" hangingPunct="1">
              <a:defRPr/>
            </a:pPr>
            <a:r>
              <a:rPr lang="fr-FR" dirty="0" smtClean="0"/>
              <a:t>Cette contrainte a été cette fois moins bien suivie que les années précédentes …</a:t>
            </a:r>
            <a:r>
              <a:rPr lang="fr-FR" dirty="0" smtClean="0">
                <a:sym typeface="Wingdings" pitchFamily="2" charset="2"/>
              </a:rPr>
              <a:t>!</a:t>
            </a:r>
          </a:p>
          <a:p>
            <a:pPr eaLnBrk="1" hangingPunct="1">
              <a:defRPr/>
            </a:pPr>
            <a:endParaRPr lang="fr-FR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dirty="0" smtClean="0">
                <a:sym typeface="Wingdings" pitchFamily="2" charset="2"/>
              </a:rPr>
              <a:t>Puisqu’à mi-mars 280 000 données sont intégrées à la base de données  (325 000 en 2015)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Chantier 2017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Chantier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318" y="1228316"/>
            <a:ext cx="8472137" cy="216026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Continuer le développement du logiciel de saisie </a:t>
            </a:r>
            <a:r>
              <a:rPr lang="fr-FR" dirty="0" err="1" smtClean="0"/>
              <a:t>GestBag</a:t>
            </a:r>
            <a:endParaRPr lang="fr-FR" dirty="0" smtClean="0"/>
          </a:p>
          <a:p>
            <a:pPr marL="457200" lvl="1" indent="0" eaLnBrk="1" hangingPunct="1">
              <a:buNone/>
              <a:defRPr/>
            </a:pPr>
            <a:r>
              <a:rPr lang="fr-FR" dirty="0" smtClean="0"/>
              <a:t>Aucun test n’a été réalisé en 2016 sur la version bagueurs avec des testeurs </a:t>
            </a:r>
            <a:r>
              <a:rPr lang="fr-FR" dirty="0" smtClean="0">
                <a:sym typeface="Wingdings" panose="05000000000000000000" pitchFamily="2" charset="2"/>
              </a:rPr>
              <a:t>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dirty="0" smtClean="0">
                <a:sym typeface="Wingdings" panose="05000000000000000000" pitchFamily="2" charset="2"/>
              </a:rPr>
              <a:t> Le nouveau moteur de BDD </a:t>
            </a:r>
            <a:r>
              <a:rPr lang="fr-FR" sz="2000" dirty="0" err="1" smtClean="0">
                <a:sym typeface="Wingdings" panose="05000000000000000000" pitchFamily="2" charset="2"/>
              </a:rPr>
              <a:t>buggait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La mise en place de CRBPO-Data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Une refonte complète de la détection d’erreurs à la saisie</a:t>
            </a:r>
            <a:endParaRPr lang="fr-FR" sz="2000" dirty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Revoir la gestion des communes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Relancer les phases de test (plutôt à l’automne)</a:t>
            </a:r>
            <a:endParaRPr lang="fr-FR" sz="1600" dirty="0"/>
          </a:p>
          <a:p>
            <a:pPr marL="0" indent="0" eaLnBrk="1" hangingPunct="1">
              <a:buNone/>
              <a:defRPr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7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Bilan 2015</a:t>
            </a:r>
          </a:p>
          <a:p>
            <a:pPr lvl="1" eaLnBrk="1" hangingPunct="1">
              <a:defRPr/>
            </a:pPr>
            <a:r>
              <a:rPr lang="fr-FR" dirty="0" smtClean="0"/>
              <a:t>Activités de gestion de la base</a:t>
            </a:r>
          </a:p>
          <a:p>
            <a:pPr lvl="1" eaLnBrk="1" hangingPunct="1">
              <a:defRPr/>
            </a:pPr>
            <a:r>
              <a:rPr lang="fr-FR" dirty="0" smtClean="0"/>
              <a:t>Les bagueurs</a:t>
            </a:r>
          </a:p>
          <a:p>
            <a:pPr lvl="1" eaLnBrk="1" hangingPunct="1">
              <a:defRPr/>
            </a:pPr>
            <a:r>
              <a:rPr lang="fr-FR" dirty="0" smtClean="0"/>
              <a:t>La qualification</a:t>
            </a:r>
          </a:p>
          <a:p>
            <a:pPr lvl="1" eaLnBrk="1" hangingPunct="1">
              <a:defRPr/>
            </a:pPr>
            <a:r>
              <a:rPr lang="fr-FR" dirty="0" smtClean="0"/>
              <a:t>Le baguage en 2015</a:t>
            </a:r>
          </a:p>
          <a:p>
            <a:pPr lvl="2" eaLnBrk="1" hangingPunct="1">
              <a:defRPr/>
            </a:pPr>
            <a:r>
              <a:rPr lang="fr-FR" dirty="0" smtClean="0"/>
              <a:t>Bilan générale</a:t>
            </a:r>
          </a:p>
          <a:p>
            <a:pPr lvl="2" eaLnBrk="1" hangingPunct="1">
              <a:defRPr/>
            </a:pPr>
            <a:r>
              <a:rPr lang="fr-FR" dirty="0" smtClean="0"/>
              <a:t>Par thème</a:t>
            </a:r>
          </a:p>
          <a:p>
            <a:pPr lvl="1" eaLnBrk="1" hangingPunct="1">
              <a:defRPr/>
            </a:pPr>
            <a:r>
              <a:rPr lang="fr-FR" dirty="0" smtClean="0"/>
              <a:t>Les non-renseignés (Orphelines)</a:t>
            </a:r>
          </a:p>
          <a:p>
            <a:pPr eaLnBrk="1" hangingPunct="1">
              <a:defRPr/>
            </a:pPr>
            <a:r>
              <a:rPr lang="fr-FR" dirty="0" smtClean="0"/>
              <a:t>Pré-bilan sur le baguage en 2016</a:t>
            </a:r>
          </a:p>
          <a:p>
            <a:pPr eaLnBrk="1" hangingPunct="1">
              <a:defRPr/>
            </a:pPr>
            <a:r>
              <a:rPr lang="fr-FR" dirty="0" smtClean="0"/>
              <a:t>Chantier 2017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 votre tour de parler !</a:t>
            </a:r>
            <a:br>
              <a:rPr lang="fr-FR" dirty="0" smtClean="0"/>
            </a:br>
            <a:r>
              <a:rPr lang="fr-FR" dirty="0" smtClean="0"/>
              <a:t>	Des reproches</a:t>
            </a:r>
            <a:br>
              <a:rPr lang="fr-FR" dirty="0" smtClean="0"/>
            </a:br>
            <a:r>
              <a:rPr lang="fr-FR" dirty="0" smtClean="0"/>
              <a:t>Des questions</a:t>
            </a:r>
            <a:br>
              <a:rPr lang="fr-FR" dirty="0" smtClean="0"/>
            </a:br>
            <a:r>
              <a:rPr lang="fr-FR" dirty="0" smtClean="0"/>
              <a:t>Des requêtes</a:t>
            </a:r>
            <a:br>
              <a:rPr lang="fr-FR" dirty="0" smtClean="0"/>
            </a:b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Les bagueurs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Nombre de Bagueurs*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05402"/>
              </p:ext>
            </p:extLst>
          </p:nvPr>
        </p:nvGraphicFramePr>
        <p:xfrm>
          <a:off x="666750" y="1354138"/>
          <a:ext cx="8123238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795963" y="6021388"/>
            <a:ext cx="3005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Soit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679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personnes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324285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tel dans la base de données (sans forcément d’autorisation valide)</a:t>
            </a:r>
            <a:endParaRPr lang="fr-FR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1187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Evolution du nombre de bagueurs validés pour la saison</a:t>
            </a: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597534"/>
              </p:ext>
            </p:extLst>
          </p:nvPr>
        </p:nvGraphicFramePr>
        <p:xfrm>
          <a:off x="-180528" y="1556792"/>
          <a:ext cx="902367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020272" y="191683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:</a:t>
            </a:r>
          </a:p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 permis validé sur 427 bagueurs (78%)</a:t>
            </a:r>
          </a:p>
        </p:txBody>
      </p:sp>
    </p:spTree>
    <p:extLst>
      <p:ext uri="{BB962C8B-B14F-4D97-AF65-F5344CB8AC3E}">
        <p14:creationId xmlns:p14="http://schemas.microsoft.com/office/powerpoint/2010/main" val="28339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Baguage dans l’illégalité (nombre de bagueurs)</a:t>
            </a:r>
            <a:endParaRPr lang="fr-FR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17808029"/>
              </p:ext>
            </p:extLst>
          </p:nvPr>
        </p:nvGraphicFramePr>
        <p:xfrm>
          <a:off x="644033" y="1628800"/>
          <a:ext cx="77724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57507" y="5921177"/>
            <a:ext cx="759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sont des valeurs optimistes car beaucoup de bagueurs reçoivent leur permis après que les baguages aient été effectués !</a:t>
            </a:r>
          </a:p>
        </p:txBody>
      </p:sp>
    </p:spTree>
    <p:extLst>
      <p:ext uri="{BB962C8B-B14F-4D97-AF65-F5344CB8AC3E}">
        <p14:creationId xmlns:p14="http://schemas.microsoft.com/office/powerpoint/2010/main" val="38778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Qualification 2016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775"/>
            <a:ext cx="7990656" cy="44672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</a:t>
            </a:r>
            <a:r>
              <a:rPr lang="fr-FR" dirty="0" smtClean="0"/>
              <a:t> stages (dont 1 avec 2 sessions) soit 18 participants</a:t>
            </a:r>
          </a:p>
          <a:p>
            <a:pPr marL="0" indent="0">
              <a:buNone/>
            </a:pPr>
            <a:r>
              <a:rPr lang="fr-FR" dirty="0" smtClean="0"/>
              <a:t>Mise en place d’une épreuve « </a:t>
            </a:r>
            <a:r>
              <a:rPr lang="fr-FR" dirty="0" err="1" smtClean="0"/>
              <a:t>Ornitho</a:t>
            </a:r>
            <a:r>
              <a:rPr lang="fr-FR" dirty="0" smtClean="0"/>
              <a:t> » </a:t>
            </a:r>
            <a:r>
              <a:rPr lang="fr-FR" sz="2000" dirty="0" smtClean="0"/>
              <a:t>(20 photos)</a:t>
            </a:r>
            <a:endParaRPr lang="fr-FR" dirty="0" smtClean="0"/>
          </a:p>
          <a:p>
            <a:pPr lvl="1"/>
            <a:r>
              <a:rPr lang="fr-FR" dirty="0" smtClean="0"/>
              <a:t>Au premier tour</a:t>
            </a:r>
          </a:p>
          <a:p>
            <a:pPr lvl="2"/>
            <a:r>
              <a:rPr lang="fr-FR" dirty="0" smtClean="0"/>
              <a:t>5 directement qualifiés</a:t>
            </a:r>
          </a:p>
          <a:p>
            <a:pPr lvl="2"/>
            <a:r>
              <a:rPr lang="fr-FR" dirty="0" smtClean="0"/>
              <a:t>11 nécessitent un rattrapage </a:t>
            </a:r>
          </a:p>
          <a:p>
            <a:pPr lvl="3"/>
            <a:r>
              <a:rPr lang="fr-FR" dirty="0" smtClean="0"/>
              <a:t>8 pour l’identification (</a:t>
            </a:r>
            <a:r>
              <a:rPr lang="fr-FR" dirty="0" err="1" smtClean="0"/>
              <a:t>ornitho</a:t>
            </a:r>
            <a:r>
              <a:rPr lang="fr-FR" dirty="0" smtClean="0"/>
              <a:t> ou baguage)</a:t>
            </a:r>
          </a:p>
          <a:p>
            <a:pPr lvl="3"/>
            <a:r>
              <a:rPr lang="fr-FR" dirty="0" smtClean="0"/>
              <a:t>5 pour la saisie de données</a:t>
            </a:r>
          </a:p>
          <a:p>
            <a:pPr lvl="2"/>
            <a:r>
              <a:rPr lang="fr-FR" dirty="0" smtClean="0"/>
              <a:t>2 échecs </a:t>
            </a:r>
          </a:p>
          <a:p>
            <a:pPr lvl="1"/>
            <a:r>
              <a:rPr lang="fr-FR" dirty="0" smtClean="0"/>
              <a:t>Au second tour </a:t>
            </a:r>
          </a:p>
          <a:p>
            <a:pPr lvl="2"/>
            <a:r>
              <a:rPr lang="fr-FR" dirty="0" smtClean="0"/>
              <a:t>7 qualifiés</a:t>
            </a:r>
          </a:p>
          <a:p>
            <a:pPr lvl="2"/>
            <a:r>
              <a:rPr lang="fr-FR" dirty="0" smtClean="0"/>
              <a:t>3 en attente</a:t>
            </a:r>
          </a:p>
          <a:p>
            <a:pPr lvl="2"/>
            <a:r>
              <a:rPr lang="fr-FR" dirty="0" smtClean="0"/>
              <a:t>1 échec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Qualification 2016</a:t>
            </a:r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376" y="90163"/>
            <a:ext cx="9903043" cy="67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420" y="0"/>
            <a:ext cx="10170956" cy="67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30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baguage en 2015 (16)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eum">
  <a:themeElements>
    <a:clrScheme name="Museu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useum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se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e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e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Itinéraire d'une bague gâtée</Template>
  <TotalTime>8275</TotalTime>
  <Words>439</Words>
  <Application>Microsoft Office PowerPoint</Application>
  <PresentationFormat>Affichage à l'écran (4:3)</PresentationFormat>
  <Paragraphs>134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Museum</vt:lpstr>
      <vt:lpstr>Conception personnalisée</vt:lpstr>
      <vt:lpstr>Base de données : Bilan 2015 Chantier 2017</vt:lpstr>
      <vt:lpstr>Présentation PowerPoint</vt:lpstr>
      <vt:lpstr>Les bagueurs</vt:lpstr>
      <vt:lpstr>Nombre de Bagueurs*</vt:lpstr>
      <vt:lpstr>Evolution du nombre de bagueurs validés pour la saison</vt:lpstr>
      <vt:lpstr>Baguage dans l’illégalité (nombre de bagueurs)</vt:lpstr>
      <vt:lpstr>Qualification 2016</vt:lpstr>
      <vt:lpstr>Qualification 2016</vt:lpstr>
      <vt:lpstr>Le baguage en 2015 (16)</vt:lpstr>
      <vt:lpstr>Taux de contrôle</vt:lpstr>
      <vt:lpstr>Données brutes</vt:lpstr>
      <vt:lpstr>Données par programme</vt:lpstr>
      <vt:lpstr>Données par programme : Comparaison avec l’AG 2016</vt:lpstr>
      <vt:lpstr>Suivi des orphelines</vt:lpstr>
      <vt:lpstr>Taux d'orphelines de 2000 à aujourd'hui (2017)</vt:lpstr>
      <vt:lpstr>Nombre d'orphelines FRP</vt:lpstr>
      <vt:lpstr>Pré-bilan sur le baguage en 2016</vt:lpstr>
      <vt:lpstr>Chantier 2017</vt:lpstr>
      <vt:lpstr>Chantier 2017</vt:lpstr>
      <vt:lpstr>A votre tour de parler !  Des reproches Des questions Des requêtes …</vt:lpstr>
    </vt:vector>
  </TitlesOfParts>
  <Company>CRBPO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de données : Bilan 2007 Chantier 2008</dc:title>
  <dc:creator>Dehorter Olivier</dc:creator>
  <cp:lastModifiedBy>Olivier DEHORTER</cp:lastModifiedBy>
  <cp:revision>489</cp:revision>
  <dcterms:created xsi:type="dcterms:W3CDTF">2008-01-16T07:54:01Z</dcterms:created>
  <dcterms:modified xsi:type="dcterms:W3CDTF">2017-03-13T08:01:45Z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