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</p:sldMasterIdLst>
  <p:notesMasterIdLst>
    <p:notesMasterId r:id="rId25"/>
  </p:notesMasterIdLst>
  <p:sldIdLst>
    <p:sldId id="256" r:id="rId3"/>
    <p:sldId id="267" r:id="rId4"/>
    <p:sldId id="298" r:id="rId5"/>
    <p:sldId id="294" r:id="rId6"/>
    <p:sldId id="319" r:id="rId7"/>
    <p:sldId id="328" r:id="rId8"/>
    <p:sldId id="322" r:id="rId9"/>
    <p:sldId id="324" r:id="rId10"/>
    <p:sldId id="299" r:id="rId11"/>
    <p:sldId id="281" r:id="rId12"/>
    <p:sldId id="280" r:id="rId13"/>
    <p:sldId id="323" r:id="rId14"/>
    <p:sldId id="277" r:id="rId15"/>
    <p:sldId id="314" r:id="rId16"/>
    <p:sldId id="331" r:id="rId17"/>
    <p:sldId id="278" r:id="rId18"/>
    <p:sldId id="271" r:id="rId19"/>
    <p:sldId id="320" r:id="rId20"/>
    <p:sldId id="333" r:id="rId21"/>
    <p:sldId id="332" r:id="rId22"/>
    <p:sldId id="330" r:id="rId23"/>
    <p:sldId id="313" r:id="rId24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00FF00"/>
    <a:srgbClr val="FFFF00"/>
    <a:srgbClr val="00FFFF"/>
    <a:srgbClr val="FFCC66"/>
    <a:srgbClr val="FF0000"/>
    <a:srgbClr val="0DF5FB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3" autoAdjust="0"/>
    <p:restoredTop sz="94625" autoAdjust="0"/>
  </p:normalViewPr>
  <p:slideViewPr>
    <p:cSldViewPr>
      <p:cViewPr varScale="1">
        <p:scale>
          <a:sx n="156" d="100"/>
          <a:sy n="156" d="100"/>
        </p:scale>
        <p:origin x="960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3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7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8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5"/>
      <c:hPercent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7708333333333343E-2"/>
          <c:y val="0.10175438596491229"/>
          <c:w val="0.78437500000000004"/>
          <c:h val="0.80350877192982451"/>
        </c:manualLayout>
      </c:layout>
      <c:pie3DChart>
        <c:varyColors val="1"/>
        <c:ser>
          <c:idx val="0"/>
          <c:order val="0"/>
          <c:tx>
            <c:strRef>
              <c:f>Sheet1!$K$1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00FFFF"/>
            </a:solidFill>
            <a:ln w="10448">
              <a:solidFill>
                <a:srgbClr val="FFCC00"/>
              </a:solidFill>
              <a:prstDash val="solid"/>
            </a:ln>
          </c:spPr>
          <c:dPt>
            <c:idx val="0"/>
            <c:bubble3D val="0"/>
          </c:dPt>
          <c:dPt>
            <c:idx val="1"/>
            <c:bubble3D val="0"/>
            <c:spPr>
              <a:solidFill>
                <a:srgbClr val="FF00FF"/>
              </a:solidFill>
              <a:ln w="10448">
                <a:solidFill>
                  <a:srgbClr val="FFCC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00FF00"/>
              </a:solidFill>
              <a:ln w="10448">
                <a:solidFill>
                  <a:srgbClr val="FFCC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FF0000"/>
              </a:solidFill>
              <a:ln w="10448">
                <a:solidFill>
                  <a:srgbClr val="FFCC00"/>
                </a:solidFill>
                <a:prstDash val="solid"/>
              </a:ln>
            </c:spPr>
          </c:dPt>
          <c:dLbls>
            <c:dLbl>
              <c:idx val="1"/>
              <c:layout>
                <c:manualLayout>
                  <c:x val="1.0416666666666677E-3"/>
                  <c:y val="0.53355297495989307"/>
                </c:manualLayout>
              </c:layout>
              <c:spPr>
                <a:noFill/>
                <a:ln w="20897">
                  <a:noFill/>
                </a:ln>
              </c:spPr>
              <c:txPr>
                <a:bodyPr/>
                <a:lstStyle/>
                <a:p>
                  <a:pPr>
                    <a:defRPr sz="1794" b="1" i="0" u="none" strike="noStrike" baseline="0">
                      <a:solidFill>
                        <a:srgbClr val="FFFF00"/>
                      </a:solidFill>
                      <a:latin typeface="Comic Sans MS"/>
                      <a:ea typeface="Comic Sans MS"/>
                      <a:cs typeface="Comic Sans MS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13675445678188919"/>
                  <c:y val="4.4814340588988479E-3"/>
                </c:manualLayout>
              </c:layout>
              <c:spPr>
                <a:noFill/>
                <a:ln w="20897">
                  <a:noFill/>
                </a:ln>
              </c:spPr>
              <c:txPr>
                <a:bodyPr/>
                <a:lstStyle/>
                <a:p>
                  <a:pPr>
                    <a:defRPr sz="1794" b="1" i="0" u="none" strike="noStrike" baseline="0">
                      <a:solidFill>
                        <a:srgbClr val="FFFF00"/>
                      </a:solidFill>
                      <a:latin typeface="Comic Sans MS"/>
                      <a:ea typeface="Comic Sans MS"/>
                      <a:cs typeface="Comic Sans MS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288253280280598"/>
                      <c:h val="0.13636363636363635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0.28766853808789056"/>
                  <c:y val="4.0973111395646605E-2"/>
                </c:manualLayout>
              </c:layout>
              <c:spPr>
                <a:noFill/>
                <a:ln w="20897">
                  <a:noFill/>
                </a:ln>
              </c:spPr>
              <c:txPr>
                <a:bodyPr/>
                <a:lstStyle/>
                <a:p>
                  <a:pPr>
                    <a:defRPr sz="1794" b="1" i="0" u="none" strike="noStrike" baseline="0">
                      <a:solidFill>
                        <a:srgbClr val="FFFF00"/>
                      </a:solidFill>
                      <a:latin typeface="Comic Sans MS"/>
                      <a:ea typeface="Comic Sans MS"/>
                      <a:cs typeface="Comic Sans MS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7287470833674946"/>
                      <c:h val="0.13636363636363635"/>
                    </c:manualLayout>
                  </c15:layout>
                </c:ext>
              </c:extLst>
            </c:dLbl>
            <c:spPr>
              <a:noFill/>
              <a:ln w="2089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794" b="1" i="0" u="none" strike="noStrike" baseline="0">
                    <a:solidFill>
                      <a:srgbClr val="FFFF00"/>
                    </a:solidFill>
                    <a:latin typeface="Comic Sans MS"/>
                    <a:ea typeface="Comic Sans MS"/>
                    <a:cs typeface="Comic Sans M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10448">
                  <a:solidFill>
                    <a:srgbClr val="FFFF00"/>
                  </a:solidFill>
                  <a:prstDash val="solid"/>
                </a:ln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Généraliste</c:v>
                </c:pt>
                <c:pt idx="1">
                  <c:v>Spécialiste</c:v>
                </c:pt>
                <c:pt idx="2">
                  <c:v>Resp. de PP</c:v>
                </c:pt>
                <c:pt idx="3">
                  <c:v>Centre de soins</c:v>
                </c:pt>
              </c:strCache>
            </c:strRef>
          </c:cat>
          <c:val>
            <c:numRef>
              <c:f>Sheet1!$K$2:$K$5</c:f>
              <c:numCache>
                <c:formatCode>General</c:formatCode>
                <c:ptCount val="4"/>
                <c:pt idx="0">
                  <c:v>421</c:v>
                </c:pt>
                <c:pt idx="1">
                  <c:v>229</c:v>
                </c:pt>
                <c:pt idx="2">
                  <c:v>25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  <c:spPr>
        <a:noFill/>
        <a:ln w="25383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016" b="1" i="0" u="none" strike="noStrike" baseline="0">
          <a:solidFill>
            <a:schemeClr val="tx1"/>
          </a:solidFill>
          <a:latin typeface="Comic Sans MS"/>
          <a:ea typeface="Comic Sans MS"/>
          <a:cs typeface="Comic Sans MS"/>
        </a:defRPr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436489607390301"/>
          <c:y val="7.1161048689138556E-2"/>
          <c:w val="0.59973921924467122"/>
          <c:h val="0.700374531835205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Bagueur généraliste</c:v>
                </c:pt>
              </c:strCache>
            </c:strRef>
          </c:tx>
          <c:spPr>
            <a:solidFill>
              <a:srgbClr val="00FFFF">
                <a:alpha val="82000"/>
              </a:srgbClr>
            </a:solidFill>
            <a:ln w="10916">
              <a:solidFill>
                <a:srgbClr val="FFCC00"/>
              </a:solidFill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b="0">
                    <a:solidFill>
                      <a:srgbClr val="66FF33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Sheet1!$B$1:$J$1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Sheet1!$B$2:$J$2</c:f>
              <c:numCache>
                <c:formatCode>General</c:formatCode>
                <c:ptCount val="9"/>
                <c:pt idx="0">
                  <c:v>325</c:v>
                </c:pt>
                <c:pt idx="1">
                  <c:v>331</c:v>
                </c:pt>
                <c:pt idx="2">
                  <c:v>323</c:v>
                </c:pt>
                <c:pt idx="3">
                  <c:v>339</c:v>
                </c:pt>
                <c:pt idx="4">
                  <c:v>332</c:v>
                </c:pt>
                <c:pt idx="5">
                  <c:v>335</c:v>
                </c:pt>
                <c:pt idx="6">
                  <c:v>341</c:v>
                </c:pt>
                <c:pt idx="7">
                  <c:v>336</c:v>
                </c:pt>
                <c:pt idx="8">
                  <c:v>200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Bagueur spécialiste</c:v>
                </c:pt>
              </c:strCache>
            </c:strRef>
          </c:tx>
          <c:spPr>
            <a:solidFill>
              <a:srgbClr val="FFC000">
                <a:alpha val="76000"/>
              </a:srgbClr>
            </a:solidFill>
            <a:ln w="10916">
              <a:solidFill>
                <a:srgbClr val="FFFF00"/>
              </a:solidFill>
              <a:prstDash val="solid"/>
            </a:ln>
          </c:spPr>
          <c:invertIfNegative val="0"/>
          <c:cat>
            <c:numRef>
              <c:f>Sheet1!$B$1:$J$1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Sheet1!$B$3:$J$3</c:f>
              <c:numCache>
                <c:formatCode>General</c:formatCode>
                <c:ptCount val="9"/>
                <c:pt idx="0">
                  <c:v>124</c:v>
                </c:pt>
                <c:pt idx="1">
                  <c:v>130</c:v>
                </c:pt>
                <c:pt idx="2">
                  <c:v>144</c:v>
                </c:pt>
                <c:pt idx="3">
                  <c:v>145</c:v>
                </c:pt>
                <c:pt idx="4">
                  <c:v>143</c:v>
                </c:pt>
                <c:pt idx="5">
                  <c:v>142</c:v>
                </c:pt>
                <c:pt idx="6">
                  <c:v>174</c:v>
                </c:pt>
                <c:pt idx="7">
                  <c:v>151</c:v>
                </c:pt>
                <c:pt idx="8">
                  <c:v>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-20"/>
        <c:axId val="154918280"/>
        <c:axId val="154922200"/>
      </c:barChart>
      <c:catAx>
        <c:axId val="154918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10916">
            <a:solidFill>
              <a:srgbClr val="FFFF00"/>
            </a:solidFill>
            <a:prstDash val="solid"/>
          </a:ln>
        </c:spPr>
        <c:txPr>
          <a:bodyPr rot="-2700000" vert="horz"/>
          <a:lstStyle/>
          <a:p>
            <a:pPr>
              <a:defRPr sz="1874" b="1" i="0" u="none" strike="noStrike" baseline="0">
                <a:solidFill>
                  <a:srgbClr val="FFFF00"/>
                </a:solidFill>
                <a:latin typeface="Comic Sans MS"/>
                <a:ea typeface="Comic Sans MS"/>
                <a:cs typeface="Comic Sans MS"/>
              </a:defRPr>
            </a:pPr>
            <a:endParaRPr lang="fr-FR"/>
          </a:p>
        </c:txPr>
        <c:crossAx val="154922200"/>
        <c:crosses val="autoZero"/>
        <c:auto val="1"/>
        <c:lblAlgn val="ctr"/>
        <c:lblOffset val="100"/>
        <c:noMultiLvlLbl val="0"/>
      </c:catAx>
      <c:valAx>
        <c:axId val="154922200"/>
        <c:scaling>
          <c:orientation val="minMax"/>
        </c:scaling>
        <c:delete val="0"/>
        <c:axPos val="l"/>
        <c:majorGridlines>
          <c:spPr>
            <a:ln w="10916">
              <a:solidFill>
                <a:srgbClr val="FFFF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744" b="1" i="0" u="none" strike="noStrike" baseline="0">
                    <a:solidFill>
                      <a:srgbClr val="FFFF00"/>
                    </a:solidFill>
                    <a:latin typeface="Comic Sans MS"/>
                    <a:ea typeface="Comic Sans MS"/>
                    <a:cs typeface="Comic Sans MS"/>
                  </a:defRPr>
                </a:pPr>
                <a:r>
                  <a:rPr lang="fr-FR"/>
                  <a:t>Nb de personnes</a:t>
                </a:r>
              </a:p>
            </c:rich>
          </c:tx>
          <c:layout>
            <c:manualLayout>
              <c:xMode val="edge"/>
              <c:yMode val="edge"/>
              <c:x val="4.2725395366188364E-2"/>
              <c:y val="0.21348328470893327"/>
            </c:manualLayout>
          </c:layout>
          <c:overlay val="0"/>
          <c:spPr>
            <a:noFill/>
            <a:ln w="21834">
              <a:noFill/>
            </a:ln>
          </c:spPr>
        </c:title>
        <c:numFmt formatCode="#,##0" sourceLinked="0"/>
        <c:majorTickMark val="out"/>
        <c:minorTickMark val="none"/>
        <c:tickLblPos val="nextTo"/>
        <c:spPr>
          <a:ln w="10916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874" b="1" i="0" u="none" strike="noStrike" baseline="0">
                <a:solidFill>
                  <a:srgbClr val="FFFF00"/>
                </a:solidFill>
                <a:latin typeface="Comic Sans MS"/>
                <a:ea typeface="Comic Sans MS"/>
                <a:cs typeface="Comic Sans MS"/>
              </a:defRPr>
            </a:pPr>
            <a:endParaRPr lang="fr-FR"/>
          </a:p>
        </c:txPr>
        <c:crossAx val="154918280"/>
        <c:crosses val="autoZero"/>
        <c:crossBetween val="between"/>
      </c:valAx>
      <c:spPr>
        <a:noFill/>
        <a:ln w="12700">
          <a:solidFill>
            <a:srgbClr val="FFFF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8220274407137136"/>
          <c:y val="0.8100965913462771"/>
          <c:w val="0.20718550053681031"/>
          <c:h val="0.16613670522455051"/>
        </c:manualLayout>
      </c:layout>
      <c:overlay val="0"/>
      <c:spPr>
        <a:noFill/>
        <a:ln w="10916">
          <a:noFill/>
          <a:prstDash val="solid"/>
        </a:ln>
      </c:spPr>
      <c:txPr>
        <a:bodyPr/>
        <a:lstStyle/>
        <a:p>
          <a:pPr>
            <a:defRPr sz="1264" b="1" i="0" u="none" strike="noStrike" baseline="0">
              <a:solidFill>
                <a:srgbClr val="FFFF00"/>
              </a:solidFill>
              <a:latin typeface="Comic Sans MS"/>
              <a:ea typeface="Comic Sans MS"/>
              <a:cs typeface="Comic Sans M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77" b="1" i="0" u="none" strike="noStrike" baseline="0">
          <a:solidFill>
            <a:schemeClr val="tx1"/>
          </a:solidFill>
          <a:latin typeface="Comic Sans MS"/>
          <a:ea typeface="Comic Sans MS"/>
          <a:cs typeface="Comic Sans MS"/>
        </a:defRPr>
      </a:pPr>
      <a:endParaRPr lang="fr-F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rgbClr val="FFC000">
                <a:alpha val="81000"/>
              </a:srgbClr>
            </a:solidFill>
            <a:ln>
              <a:solidFill>
                <a:srgbClr val="0070C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Feuil1!$A$2:$A$9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Feuil1!$B$2:$B$9</c:f>
              <c:numCache>
                <c:formatCode>General</c:formatCode>
                <c:ptCount val="8"/>
                <c:pt idx="0">
                  <c:v>7</c:v>
                </c:pt>
                <c:pt idx="1">
                  <c:v>15</c:v>
                </c:pt>
                <c:pt idx="2">
                  <c:v>20</c:v>
                </c:pt>
                <c:pt idx="3">
                  <c:v>17</c:v>
                </c:pt>
                <c:pt idx="4">
                  <c:v>23</c:v>
                </c:pt>
                <c:pt idx="5">
                  <c:v>17</c:v>
                </c:pt>
                <c:pt idx="6">
                  <c:v>16</c:v>
                </c:pt>
                <c:pt idx="7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"/>
        <c:axId val="188816008"/>
        <c:axId val="188817968"/>
      </c:barChart>
      <c:catAx>
        <c:axId val="1888160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88817968"/>
        <c:crosses val="autoZero"/>
        <c:auto val="1"/>
        <c:lblAlgn val="ctr"/>
        <c:lblOffset val="100"/>
        <c:noMultiLvlLbl val="0"/>
      </c:catAx>
      <c:valAx>
        <c:axId val="188817968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88816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61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rgbClr val="FFFF00"/>
          </a:solidFill>
          <a:prstDash val="solid"/>
        </a:ln>
      </c:spPr>
    </c:sideWall>
    <c:backWall>
      <c:thickness val="0"/>
      <c:spPr>
        <a:noFill/>
        <a:ln w="12700">
          <a:solidFill>
            <a:srgbClr val="FFFF0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8858560794044671"/>
          <c:y val="6.3872255489021978E-2"/>
          <c:w val="0.7990074441687347"/>
          <c:h val="0.696606786427145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Taux</c:v>
                </c:pt>
              </c:strCache>
            </c:strRef>
          </c:tx>
          <c:spPr>
            <a:solidFill>
              <a:srgbClr val="00FFFF"/>
            </a:solidFill>
            <a:ln w="12271">
              <a:solidFill>
                <a:srgbClr val="FFCC00"/>
              </a:solidFill>
              <a:prstDash val="solid"/>
            </a:ln>
          </c:spPr>
          <c:invertIfNegative val="0"/>
          <c:cat>
            <c:numRef>
              <c:f>Sheet1!$A$2:$A$19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numCache>
            </c:numRef>
          </c:cat>
          <c:val>
            <c:numRef>
              <c:f>Sheet1!$B$2:$B$19</c:f>
              <c:numCache>
                <c:formatCode>General</c:formatCode>
                <c:ptCount val="18"/>
                <c:pt idx="0">
                  <c:v>0.14641000000000001</c:v>
                </c:pt>
                <c:pt idx="1">
                  <c:v>0.15295</c:v>
                </c:pt>
                <c:pt idx="2">
                  <c:v>0.15694</c:v>
                </c:pt>
                <c:pt idx="3">
                  <c:v>0.16117000000000001</c:v>
                </c:pt>
                <c:pt idx="4">
                  <c:v>0.18381</c:v>
                </c:pt>
                <c:pt idx="5">
                  <c:v>0.22126000000000001</c:v>
                </c:pt>
                <c:pt idx="6">
                  <c:v>0.22653000000000001</c:v>
                </c:pt>
                <c:pt idx="7">
                  <c:v>0.21081</c:v>
                </c:pt>
                <c:pt idx="8">
                  <c:v>0.22256999999999999</c:v>
                </c:pt>
                <c:pt idx="9">
                  <c:v>0.21251</c:v>
                </c:pt>
                <c:pt idx="10">
                  <c:v>0.22744</c:v>
                </c:pt>
                <c:pt idx="11">
                  <c:v>0.22375999999999999</c:v>
                </c:pt>
                <c:pt idx="12">
                  <c:v>0.25052999999999997</c:v>
                </c:pt>
                <c:pt idx="13">
                  <c:v>0.25369000000000003</c:v>
                </c:pt>
                <c:pt idx="14">
                  <c:v>0.26140999999999998</c:v>
                </c:pt>
                <c:pt idx="15">
                  <c:v>0.32929000000000003</c:v>
                </c:pt>
                <c:pt idx="16">
                  <c:v>0.35570000000000002</c:v>
                </c:pt>
                <c:pt idx="17">
                  <c:v>0.2681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gapDepth val="0"/>
        <c:shape val="box"/>
        <c:axId val="189763752"/>
        <c:axId val="189766888"/>
        <c:axId val="0"/>
      </c:bar3DChart>
      <c:catAx>
        <c:axId val="189763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12271">
            <a:solidFill>
              <a:srgbClr val="FFFF00"/>
            </a:solidFill>
            <a:prstDash val="solid"/>
          </a:ln>
        </c:spPr>
        <c:txPr>
          <a:bodyPr rot="-2700000" vert="horz"/>
          <a:lstStyle/>
          <a:p>
            <a:pPr>
              <a:defRPr sz="2105" b="1" i="0" u="none" strike="noStrike" baseline="0">
                <a:solidFill>
                  <a:srgbClr val="FFFF00"/>
                </a:solidFill>
                <a:latin typeface="Comic Sans MS"/>
                <a:ea typeface="Comic Sans MS"/>
                <a:cs typeface="Comic Sans MS"/>
              </a:defRPr>
            </a:pPr>
            <a:endParaRPr lang="fr-FR"/>
          </a:p>
        </c:txPr>
        <c:crossAx val="1897668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89766888"/>
        <c:scaling>
          <c:orientation val="minMax"/>
        </c:scaling>
        <c:delete val="0"/>
        <c:axPos val="l"/>
        <c:majorGridlines>
          <c:spPr>
            <a:ln w="12271">
              <a:solidFill>
                <a:srgbClr val="FFFF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920" b="1" i="0" u="none" strike="noStrike" baseline="0">
                    <a:solidFill>
                      <a:srgbClr val="FFFF00"/>
                    </a:solidFill>
                    <a:latin typeface="Comic Sans MS"/>
                    <a:ea typeface="Comic Sans MS"/>
                    <a:cs typeface="Comic Sans MS"/>
                  </a:defRPr>
                </a:pPr>
                <a:r>
                  <a:rPr lang="fr-FR"/>
                  <a:t>Taux de contrôle</a:t>
                </a:r>
              </a:p>
            </c:rich>
          </c:tx>
          <c:layout>
            <c:manualLayout>
              <c:xMode val="edge"/>
              <c:yMode val="edge"/>
              <c:x val="6.203487018557674E-2"/>
              <c:y val="0.19361290066014475"/>
            </c:manualLayout>
          </c:layout>
          <c:overlay val="0"/>
          <c:spPr>
            <a:noFill/>
            <a:ln w="24542">
              <a:noFill/>
            </a:ln>
          </c:spPr>
        </c:title>
        <c:numFmt formatCode="0%" sourceLinked="0"/>
        <c:majorTickMark val="out"/>
        <c:minorTickMark val="none"/>
        <c:tickLblPos val="nextTo"/>
        <c:spPr>
          <a:ln w="12271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2105" b="1" i="0" u="none" strike="noStrike" baseline="0">
                <a:solidFill>
                  <a:srgbClr val="FFFF00"/>
                </a:solidFill>
                <a:latin typeface="Comic Sans MS"/>
                <a:ea typeface="Comic Sans MS"/>
                <a:cs typeface="Comic Sans MS"/>
              </a:defRPr>
            </a:pPr>
            <a:endParaRPr lang="fr-FR"/>
          </a:p>
        </c:txPr>
        <c:crossAx val="189763752"/>
        <c:crosses val="autoZero"/>
        <c:crossBetween val="between"/>
      </c:valAx>
      <c:spPr>
        <a:noFill/>
        <a:ln w="25394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102" b="1" i="0" u="none" strike="noStrike" baseline="0">
          <a:solidFill>
            <a:schemeClr val="tx1"/>
          </a:solidFill>
          <a:latin typeface="Comic Sans MS"/>
          <a:ea typeface="Comic Sans MS"/>
          <a:cs typeface="Comic Sans MS"/>
        </a:defRPr>
      </a:pPr>
      <a:endParaRPr lang="fr-F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3156682027649791"/>
          <c:y val="7.8799249530956905E-2"/>
          <c:w val="0.59447004608294685"/>
          <c:h val="0.643527204502814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Baguage</c:v>
                </c:pt>
              </c:strCache>
            </c:strRef>
          </c:tx>
          <c:spPr>
            <a:solidFill>
              <a:srgbClr val="00FFFF"/>
            </a:solidFill>
            <a:ln w="12696">
              <a:solidFill>
                <a:srgbClr val="FFCC00"/>
              </a:solidFill>
              <a:prstDash val="solid"/>
            </a:ln>
          </c:spPr>
          <c:invertIfNegative val="0"/>
          <c:cat>
            <c:numRef>
              <c:f>Sheet1!$A$2:$A$19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numCache>
            </c:numRef>
          </c:cat>
          <c:val>
            <c:numRef>
              <c:f>Sheet1!$B$2:$B$19</c:f>
              <c:numCache>
                <c:formatCode>General</c:formatCode>
                <c:ptCount val="18"/>
                <c:pt idx="0">
                  <c:v>107956</c:v>
                </c:pt>
                <c:pt idx="1">
                  <c:v>121873</c:v>
                </c:pt>
                <c:pt idx="2">
                  <c:v>152656</c:v>
                </c:pt>
                <c:pt idx="3">
                  <c:v>206999</c:v>
                </c:pt>
                <c:pt idx="4">
                  <c:v>215789</c:v>
                </c:pt>
                <c:pt idx="5">
                  <c:v>246786</c:v>
                </c:pt>
                <c:pt idx="6">
                  <c:v>239390</c:v>
                </c:pt>
                <c:pt idx="7">
                  <c:v>276805</c:v>
                </c:pt>
                <c:pt idx="8">
                  <c:v>300717</c:v>
                </c:pt>
                <c:pt idx="9">
                  <c:v>315873</c:v>
                </c:pt>
                <c:pt idx="10">
                  <c:v>330331</c:v>
                </c:pt>
                <c:pt idx="11">
                  <c:v>342633</c:v>
                </c:pt>
                <c:pt idx="12">
                  <c:v>322385</c:v>
                </c:pt>
                <c:pt idx="13">
                  <c:v>285321</c:v>
                </c:pt>
                <c:pt idx="14">
                  <c:v>357069</c:v>
                </c:pt>
                <c:pt idx="15">
                  <c:v>387488</c:v>
                </c:pt>
                <c:pt idx="16">
                  <c:v>335197</c:v>
                </c:pt>
                <c:pt idx="17">
                  <c:v>309417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0"/>
        <c:axId val="155100048"/>
        <c:axId val="155096520"/>
      </c:barChart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Contrôle</c:v>
                </c:pt>
              </c:strCache>
            </c:strRef>
          </c:tx>
          <c:spPr>
            <a:solidFill>
              <a:srgbClr val="FF0000"/>
            </a:solidFill>
            <a:ln w="12696">
              <a:solidFill>
                <a:srgbClr val="FFFF00"/>
              </a:solidFill>
              <a:prstDash val="solid"/>
            </a:ln>
          </c:spPr>
          <c:invertIfNegative val="0"/>
          <c:cat>
            <c:numRef>
              <c:f>Sheet1!$A$2:$A$19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numCache>
            </c:numRef>
          </c:cat>
          <c:val>
            <c:numRef>
              <c:f>Sheet1!$C$2:$C$19</c:f>
              <c:numCache>
                <c:formatCode>General</c:formatCode>
                <c:ptCount val="18"/>
                <c:pt idx="0">
                  <c:v>15806</c:v>
                </c:pt>
                <c:pt idx="1">
                  <c:v>18641</c:v>
                </c:pt>
                <c:pt idx="2">
                  <c:v>23958</c:v>
                </c:pt>
                <c:pt idx="3">
                  <c:v>33363</c:v>
                </c:pt>
                <c:pt idx="4">
                  <c:v>39664</c:v>
                </c:pt>
                <c:pt idx="5">
                  <c:v>54604</c:v>
                </c:pt>
                <c:pt idx="6">
                  <c:v>54230</c:v>
                </c:pt>
                <c:pt idx="7">
                  <c:v>58353</c:v>
                </c:pt>
                <c:pt idx="8">
                  <c:v>66930</c:v>
                </c:pt>
                <c:pt idx="9">
                  <c:v>67126</c:v>
                </c:pt>
                <c:pt idx="10">
                  <c:v>75131</c:v>
                </c:pt>
                <c:pt idx="11">
                  <c:v>76668</c:v>
                </c:pt>
                <c:pt idx="12">
                  <c:v>80767</c:v>
                </c:pt>
                <c:pt idx="13">
                  <c:v>72383</c:v>
                </c:pt>
                <c:pt idx="14">
                  <c:v>93341</c:v>
                </c:pt>
                <c:pt idx="15">
                  <c:v>127594</c:v>
                </c:pt>
                <c:pt idx="16">
                  <c:v>119229</c:v>
                </c:pt>
                <c:pt idx="17">
                  <c:v>82956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5096128"/>
        <c:axId val="155100440"/>
      </c:barChart>
      <c:catAx>
        <c:axId val="155100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2696">
            <a:solidFill>
              <a:srgbClr val="FFFF00"/>
            </a:solidFill>
            <a:prstDash val="solid"/>
          </a:ln>
        </c:spPr>
        <c:txPr>
          <a:bodyPr rot="-2700000" vert="horz"/>
          <a:lstStyle/>
          <a:p>
            <a:pPr>
              <a:defRPr sz="2000" b="1" i="0" u="none" strike="noStrike" baseline="0">
                <a:solidFill>
                  <a:srgbClr val="FFFF00"/>
                </a:solidFill>
                <a:latin typeface="Comic Sans MS"/>
                <a:ea typeface="Comic Sans MS"/>
                <a:cs typeface="Comic Sans MS"/>
              </a:defRPr>
            </a:pPr>
            <a:endParaRPr lang="fr-FR"/>
          </a:p>
        </c:txPr>
        <c:crossAx val="1550965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55096520"/>
        <c:scaling>
          <c:orientation val="minMax"/>
        </c:scaling>
        <c:delete val="0"/>
        <c:axPos val="l"/>
        <c:majorGridlines>
          <c:spPr>
            <a:ln w="12696">
              <a:solidFill>
                <a:srgbClr val="FFFF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305" b="1" i="0" u="none" strike="noStrike" baseline="0">
                    <a:solidFill>
                      <a:srgbClr val="FFFF00"/>
                    </a:solidFill>
                    <a:latin typeface="Comic Sans MS"/>
                    <a:ea typeface="Comic Sans MS"/>
                    <a:cs typeface="Comic Sans MS"/>
                  </a:defRPr>
                </a:pPr>
                <a:r>
                  <a:rPr lang="fr-FR"/>
                  <a:t>Nb de données</a:t>
                </a:r>
              </a:p>
            </c:rich>
          </c:tx>
          <c:layout>
            <c:manualLayout>
              <c:xMode val="edge"/>
              <c:yMode val="edge"/>
              <c:x val="0"/>
              <c:y val="0.1838645905830229"/>
            </c:manualLayout>
          </c:layout>
          <c:overlay val="0"/>
          <c:spPr>
            <a:noFill/>
            <a:ln w="25392">
              <a:noFill/>
            </a:ln>
          </c:spPr>
        </c:title>
        <c:numFmt formatCode="#,##0" sourceLinked="0"/>
        <c:majorTickMark val="out"/>
        <c:minorTickMark val="none"/>
        <c:tickLblPos val="nextTo"/>
        <c:spPr>
          <a:ln w="12696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600" b="1" i="0" u="none" strike="noStrike" baseline="0">
                <a:solidFill>
                  <a:srgbClr val="00FFFF"/>
                </a:solidFill>
                <a:latin typeface="Comic Sans MS"/>
                <a:ea typeface="Comic Sans MS"/>
                <a:cs typeface="Comic Sans MS"/>
              </a:defRPr>
            </a:pPr>
            <a:endParaRPr lang="fr-FR"/>
          </a:p>
        </c:txPr>
        <c:crossAx val="155100048"/>
        <c:crosses val="autoZero"/>
        <c:crossBetween val="between"/>
      </c:valAx>
      <c:catAx>
        <c:axId val="1550961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55100440"/>
        <c:crosses val="autoZero"/>
        <c:auto val="1"/>
        <c:lblAlgn val="ctr"/>
        <c:lblOffset val="100"/>
        <c:noMultiLvlLbl val="0"/>
      </c:catAx>
      <c:valAx>
        <c:axId val="155100440"/>
        <c:scaling>
          <c:orientation val="minMax"/>
        </c:scaling>
        <c:delete val="0"/>
        <c:axPos val="r"/>
        <c:numFmt formatCode="#,##0" sourceLinked="0"/>
        <c:majorTickMark val="out"/>
        <c:minorTickMark val="none"/>
        <c:tickLblPos val="nextTo"/>
        <c:spPr>
          <a:ln w="12696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500" b="1" i="0" u="none" strike="noStrike" baseline="0">
                <a:solidFill>
                  <a:srgbClr val="FF0000"/>
                </a:solidFill>
                <a:latin typeface="Comic Sans MS"/>
                <a:ea typeface="Comic Sans MS"/>
                <a:cs typeface="Comic Sans MS"/>
              </a:defRPr>
            </a:pPr>
            <a:endParaRPr lang="fr-FR"/>
          </a:p>
        </c:txPr>
        <c:crossAx val="155096128"/>
        <c:crosses val="max"/>
        <c:crossBetween val="between"/>
      </c:valAx>
      <c:spPr>
        <a:noFill/>
        <a:ln w="12696">
          <a:solidFill>
            <a:srgbClr val="FFFF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3402431486863704"/>
          <c:y val="5.0158981427148299E-3"/>
          <c:w val="0.3951612893952331"/>
          <c:h val="8.4446567229356298E-2"/>
        </c:manualLayout>
      </c:layout>
      <c:overlay val="0"/>
      <c:spPr>
        <a:noFill/>
        <a:ln w="12696">
          <a:noFill/>
          <a:prstDash val="solid"/>
        </a:ln>
      </c:spPr>
      <c:txPr>
        <a:bodyPr/>
        <a:lstStyle/>
        <a:p>
          <a:pPr>
            <a:defRPr sz="2020" b="1" i="0" u="none" strike="noStrike" baseline="0">
              <a:solidFill>
                <a:srgbClr val="FFFF00"/>
              </a:solidFill>
              <a:latin typeface="Comic Sans MS"/>
              <a:ea typeface="Comic Sans MS"/>
              <a:cs typeface="Comic Sans M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301" b="1" i="0" u="none" strike="noStrike" baseline="0">
          <a:solidFill>
            <a:schemeClr val="tx1"/>
          </a:solidFill>
          <a:latin typeface="Comic Sans MS"/>
          <a:ea typeface="Comic Sans MS"/>
          <a:cs typeface="Comic Sans MS"/>
        </a:defRPr>
      </a:pPr>
      <a:endParaRPr lang="fr-F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088409800833607"/>
          <c:y val="7.8799249530956905E-2"/>
          <c:w val="0.78663188011540863"/>
          <c:h val="0.643527204502814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00FFFF"/>
            </a:solidFill>
            <a:ln w="12696">
              <a:solidFill>
                <a:srgbClr val="FFCC00"/>
              </a:solidFill>
              <a:prstDash val="solid"/>
            </a:ln>
          </c:spPr>
          <c:invertIfNegative val="0"/>
          <c:cat>
            <c:strRef>
              <c:f>Sheet1!$A$2:$A$20</c:f>
              <c:strCache>
                <c:ptCount val="19"/>
                <c:pt idx="0">
                  <c:v>PHENO</c:v>
                </c:pt>
                <c:pt idx="1">
                  <c:v>PROG PERS</c:v>
                </c:pt>
                <c:pt idx="2">
                  <c:v>SEJOUR</c:v>
                </c:pt>
                <c:pt idx="3">
                  <c:v>MANGEOIRE</c:v>
                </c:pt>
                <c:pt idx="4">
                  <c:v>VOIE</c:v>
                </c:pt>
                <c:pt idx="5">
                  <c:v>ACROLA</c:v>
                </c:pt>
                <c:pt idx="6">
                  <c:v>STOC</c:v>
                </c:pt>
                <c:pt idx="7">
                  <c:v>SPOL</c:v>
                </c:pt>
                <c:pt idx="8">
                  <c:v>(vide)</c:v>
                </c:pt>
                <c:pt idx="9">
                  <c:v>PASDOM</c:v>
                </c:pt>
                <c:pt idx="10">
                  <c:v>STAGE</c:v>
                </c:pt>
                <c:pt idx="11">
                  <c:v>HORS THEME</c:v>
                </c:pt>
                <c:pt idx="12">
                  <c:v>SMAC-1</c:v>
                </c:pt>
                <c:pt idx="13">
                  <c:v>GIBIER</c:v>
                </c:pt>
                <c:pt idx="14">
                  <c:v>STOC ROZO</c:v>
                </c:pt>
                <c:pt idx="15">
                  <c:v>SOINS</c:v>
                </c:pt>
                <c:pt idx="16">
                  <c:v>EFFRAIE</c:v>
                </c:pt>
                <c:pt idx="17">
                  <c:v>BRUANT</c:v>
                </c:pt>
                <c:pt idx="18">
                  <c:v>AXE 2</c:v>
                </c:pt>
              </c:strCache>
            </c:strRef>
          </c:cat>
          <c:val>
            <c:numRef>
              <c:f>Sheet1!$B$2:$B$20</c:f>
              <c:numCache>
                <c:formatCode>General</c:formatCode>
                <c:ptCount val="19"/>
                <c:pt idx="0">
                  <c:v>121492</c:v>
                </c:pt>
                <c:pt idx="1">
                  <c:v>101787</c:v>
                </c:pt>
                <c:pt idx="2">
                  <c:v>107887</c:v>
                </c:pt>
                <c:pt idx="3">
                  <c:v>51286</c:v>
                </c:pt>
                <c:pt idx="4">
                  <c:v>33288</c:v>
                </c:pt>
                <c:pt idx="5">
                  <c:v>24354</c:v>
                </c:pt>
                <c:pt idx="6">
                  <c:v>22510</c:v>
                </c:pt>
                <c:pt idx="7">
                  <c:v>19654</c:v>
                </c:pt>
                <c:pt idx="8">
                  <c:v>12891</c:v>
                </c:pt>
                <c:pt idx="9">
                  <c:v>7600</c:v>
                </c:pt>
                <c:pt idx="10">
                  <c:v>6442</c:v>
                </c:pt>
                <c:pt idx="11">
                  <c:v>8356</c:v>
                </c:pt>
                <c:pt idx="12">
                  <c:v>2853</c:v>
                </c:pt>
                <c:pt idx="13">
                  <c:v>2375</c:v>
                </c:pt>
                <c:pt idx="14">
                  <c:v>1772</c:v>
                </c:pt>
                <c:pt idx="15">
                  <c:v>1697</c:v>
                </c:pt>
                <c:pt idx="16">
                  <c:v>285</c:v>
                </c:pt>
                <c:pt idx="17">
                  <c:v>61</c:v>
                </c:pt>
                <c:pt idx="18">
                  <c:v>400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FF0000"/>
            </a:solidFill>
            <a:ln w="12696">
              <a:solidFill>
                <a:srgbClr val="FFFF00"/>
              </a:solidFill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1200">
                    <a:solidFill>
                      <a:srgbClr val="FF0000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Sheet1!$A$2:$A$20</c:f>
              <c:strCache>
                <c:ptCount val="19"/>
                <c:pt idx="0">
                  <c:v>PHENO</c:v>
                </c:pt>
                <c:pt idx="1">
                  <c:v>PROG PERS</c:v>
                </c:pt>
                <c:pt idx="2">
                  <c:v>SEJOUR</c:v>
                </c:pt>
                <c:pt idx="3">
                  <c:v>MANGEOIRE</c:v>
                </c:pt>
                <c:pt idx="4">
                  <c:v>VOIE</c:v>
                </c:pt>
                <c:pt idx="5">
                  <c:v>ACROLA</c:v>
                </c:pt>
                <c:pt idx="6">
                  <c:v>STOC</c:v>
                </c:pt>
                <c:pt idx="7">
                  <c:v>SPOL</c:v>
                </c:pt>
                <c:pt idx="8">
                  <c:v>(vide)</c:v>
                </c:pt>
                <c:pt idx="9">
                  <c:v>PASDOM</c:v>
                </c:pt>
                <c:pt idx="10">
                  <c:v>STAGE</c:v>
                </c:pt>
                <c:pt idx="11">
                  <c:v>HORS THEME</c:v>
                </c:pt>
                <c:pt idx="12">
                  <c:v>SMAC-1</c:v>
                </c:pt>
                <c:pt idx="13">
                  <c:v>GIBIER</c:v>
                </c:pt>
                <c:pt idx="14">
                  <c:v>STOC ROZO</c:v>
                </c:pt>
                <c:pt idx="15">
                  <c:v>SOINS</c:v>
                </c:pt>
                <c:pt idx="16">
                  <c:v>EFFRAIE</c:v>
                </c:pt>
                <c:pt idx="17">
                  <c:v>BRUANT</c:v>
                </c:pt>
                <c:pt idx="18">
                  <c:v>AXE 2</c:v>
                </c:pt>
              </c:strCache>
            </c:strRef>
          </c:cat>
          <c:val>
            <c:numRef>
              <c:f>Sheet1!$C$2:$C$20</c:f>
              <c:numCache>
                <c:formatCode>General</c:formatCode>
                <c:ptCount val="19"/>
                <c:pt idx="0">
                  <c:v>101228</c:v>
                </c:pt>
                <c:pt idx="1">
                  <c:v>97883</c:v>
                </c:pt>
                <c:pt idx="2">
                  <c:v>81852</c:v>
                </c:pt>
                <c:pt idx="3">
                  <c:v>49018</c:v>
                </c:pt>
                <c:pt idx="4">
                  <c:v>31927</c:v>
                </c:pt>
                <c:pt idx="5">
                  <c:v>21200</c:v>
                </c:pt>
                <c:pt idx="6">
                  <c:v>19359</c:v>
                </c:pt>
                <c:pt idx="7">
                  <c:v>17363</c:v>
                </c:pt>
                <c:pt idx="8">
                  <c:v>13386</c:v>
                </c:pt>
                <c:pt idx="9">
                  <c:v>7727</c:v>
                </c:pt>
                <c:pt idx="10">
                  <c:v>7419</c:v>
                </c:pt>
                <c:pt idx="11">
                  <c:v>6479</c:v>
                </c:pt>
                <c:pt idx="12">
                  <c:v>2507</c:v>
                </c:pt>
                <c:pt idx="13">
                  <c:v>2338</c:v>
                </c:pt>
                <c:pt idx="14">
                  <c:v>1209</c:v>
                </c:pt>
                <c:pt idx="15">
                  <c:v>1118</c:v>
                </c:pt>
                <c:pt idx="16">
                  <c:v>387</c:v>
                </c:pt>
                <c:pt idx="17">
                  <c:v>187</c:v>
                </c:pt>
                <c:pt idx="18">
                  <c:v>95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Sheet1!$A$2:$A$20</c:f>
              <c:strCache>
                <c:ptCount val="19"/>
                <c:pt idx="0">
                  <c:v>PHENO</c:v>
                </c:pt>
                <c:pt idx="1">
                  <c:v>PROG PERS</c:v>
                </c:pt>
                <c:pt idx="2">
                  <c:v>SEJOUR</c:v>
                </c:pt>
                <c:pt idx="3">
                  <c:v>MANGEOIRE</c:v>
                </c:pt>
                <c:pt idx="4">
                  <c:v>VOIE</c:v>
                </c:pt>
                <c:pt idx="5">
                  <c:v>ACROLA</c:v>
                </c:pt>
                <c:pt idx="6">
                  <c:v>STOC</c:v>
                </c:pt>
                <c:pt idx="7">
                  <c:v>SPOL</c:v>
                </c:pt>
                <c:pt idx="8">
                  <c:v>(vide)</c:v>
                </c:pt>
                <c:pt idx="9">
                  <c:v>PASDOM</c:v>
                </c:pt>
                <c:pt idx="10">
                  <c:v>STAGE</c:v>
                </c:pt>
                <c:pt idx="11">
                  <c:v>HORS THEME</c:v>
                </c:pt>
                <c:pt idx="12">
                  <c:v>SMAC-1</c:v>
                </c:pt>
                <c:pt idx="13">
                  <c:v>GIBIER</c:v>
                </c:pt>
                <c:pt idx="14">
                  <c:v>STOC ROZO</c:v>
                </c:pt>
                <c:pt idx="15">
                  <c:v>SOINS</c:v>
                </c:pt>
                <c:pt idx="16">
                  <c:v>EFFRAIE</c:v>
                </c:pt>
                <c:pt idx="17">
                  <c:v>BRUANT</c:v>
                </c:pt>
                <c:pt idx="18">
                  <c:v>AXE 2</c:v>
                </c:pt>
              </c:strCache>
            </c:strRef>
          </c:cat>
          <c:val>
            <c:numRef>
              <c:f>Sheet1!$D$2:$D$20</c:f>
              <c:numCache>
                <c:formatCode>General</c:formatCode>
                <c:ptCount val="19"/>
                <c:pt idx="0">
                  <c:v>110805</c:v>
                </c:pt>
                <c:pt idx="1">
                  <c:v>62850</c:v>
                </c:pt>
                <c:pt idx="2">
                  <c:v>64039</c:v>
                </c:pt>
                <c:pt idx="3">
                  <c:v>41847</c:v>
                </c:pt>
                <c:pt idx="4">
                  <c:v>30511</c:v>
                </c:pt>
                <c:pt idx="5">
                  <c:v>22579</c:v>
                </c:pt>
                <c:pt idx="6">
                  <c:v>19750</c:v>
                </c:pt>
                <c:pt idx="7">
                  <c:v>14922</c:v>
                </c:pt>
                <c:pt idx="8">
                  <c:v>6508</c:v>
                </c:pt>
                <c:pt idx="9">
                  <c:v>3943</c:v>
                </c:pt>
                <c:pt idx="10">
                  <c:v>7386</c:v>
                </c:pt>
                <c:pt idx="11">
                  <c:v>5842</c:v>
                </c:pt>
                <c:pt idx="12">
                  <c:v>1086</c:v>
                </c:pt>
                <c:pt idx="13">
                  <c:v>2738</c:v>
                </c:pt>
                <c:pt idx="14">
                  <c:v>2176</c:v>
                </c:pt>
                <c:pt idx="15">
                  <c:v>247</c:v>
                </c:pt>
                <c:pt idx="16">
                  <c:v>604</c:v>
                </c:pt>
                <c:pt idx="17">
                  <c:v>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155098480"/>
        <c:axId val="155099264"/>
      </c:barChart>
      <c:catAx>
        <c:axId val="155098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2696">
            <a:solidFill>
              <a:srgbClr val="FFFF00"/>
            </a:solidFill>
            <a:prstDash val="solid"/>
          </a:ln>
        </c:spPr>
        <c:txPr>
          <a:bodyPr rot="-2700000" vert="horz"/>
          <a:lstStyle/>
          <a:p>
            <a:pPr>
              <a:defRPr sz="1400" b="1" i="0" u="none" strike="noStrike" baseline="0">
                <a:solidFill>
                  <a:srgbClr val="FFFF00"/>
                </a:solidFill>
                <a:latin typeface="Comic Sans MS"/>
                <a:ea typeface="Comic Sans MS"/>
                <a:cs typeface="Comic Sans MS"/>
              </a:defRPr>
            </a:pPr>
            <a:endParaRPr lang="fr-FR"/>
          </a:p>
        </c:txPr>
        <c:crossAx val="155099264"/>
        <c:crosses val="autoZero"/>
        <c:auto val="1"/>
        <c:lblAlgn val="ctr"/>
        <c:lblOffset val="100"/>
        <c:noMultiLvlLbl val="0"/>
      </c:catAx>
      <c:valAx>
        <c:axId val="155099264"/>
        <c:scaling>
          <c:orientation val="minMax"/>
        </c:scaling>
        <c:delete val="0"/>
        <c:axPos val="l"/>
        <c:majorGridlines>
          <c:spPr>
            <a:ln w="12696">
              <a:solidFill>
                <a:srgbClr val="FFFF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305" b="1" i="0" u="none" strike="noStrike" baseline="0">
                    <a:solidFill>
                      <a:srgbClr val="FFFF00"/>
                    </a:solidFill>
                    <a:latin typeface="Comic Sans MS"/>
                    <a:ea typeface="Comic Sans MS"/>
                    <a:cs typeface="Comic Sans MS"/>
                  </a:defRPr>
                </a:pPr>
                <a:r>
                  <a:rPr lang="fr-FR"/>
                  <a:t>Nb de données</a:t>
                </a:r>
              </a:p>
            </c:rich>
          </c:tx>
          <c:layout>
            <c:manualLayout>
              <c:xMode val="edge"/>
              <c:yMode val="edge"/>
              <c:x val="0"/>
              <c:y val="0.1838645905830229"/>
            </c:manualLayout>
          </c:layout>
          <c:overlay val="0"/>
          <c:spPr>
            <a:noFill/>
            <a:ln w="25392">
              <a:noFill/>
            </a:ln>
          </c:spPr>
        </c:title>
        <c:numFmt formatCode="#,##0" sourceLinked="0"/>
        <c:majorTickMark val="out"/>
        <c:minorTickMark val="none"/>
        <c:tickLblPos val="nextTo"/>
        <c:spPr>
          <a:ln w="12696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600" b="1" i="0" u="none" strike="noStrike" baseline="0">
                <a:solidFill>
                  <a:srgbClr val="00FFFF"/>
                </a:solidFill>
                <a:latin typeface="Comic Sans MS"/>
                <a:ea typeface="Comic Sans MS"/>
                <a:cs typeface="Comic Sans MS"/>
              </a:defRPr>
            </a:pPr>
            <a:endParaRPr lang="fr-FR"/>
          </a:p>
        </c:txPr>
        <c:crossAx val="155098480"/>
        <c:crosses val="autoZero"/>
        <c:crossBetween val="between"/>
      </c:valAx>
      <c:spPr>
        <a:noFill/>
        <a:ln w="12696">
          <a:solidFill>
            <a:srgbClr val="FFFF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33446386211947754"/>
          <c:y val="0.10041628101427694"/>
          <c:w val="0.50952498564559878"/>
          <c:h val="0.23078995023407423"/>
        </c:manualLayout>
      </c:layout>
      <c:overlay val="0"/>
      <c:spPr>
        <a:noFill/>
        <a:ln w="12696">
          <a:noFill/>
          <a:prstDash val="solid"/>
        </a:ln>
      </c:spPr>
      <c:txPr>
        <a:bodyPr/>
        <a:lstStyle/>
        <a:p>
          <a:pPr>
            <a:defRPr sz="2020" b="1" i="0" u="none" strike="noStrike" baseline="0">
              <a:solidFill>
                <a:srgbClr val="FFFF00"/>
              </a:solidFill>
              <a:latin typeface="Comic Sans MS"/>
              <a:ea typeface="Comic Sans MS"/>
              <a:cs typeface="Comic Sans M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301" b="1" i="0" u="none" strike="noStrike" baseline="0">
          <a:solidFill>
            <a:schemeClr val="tx1"/>
          </a:solidFill>
          <a:latin typeface="Comic Sans MS"/>
          <a:ea typeface="Comic Sans MS"/>
          <a:cs typeface="Comic Sans MS"/>
        </a:defRPr>
      </a:pPr>
      <a:endParaRPr lang="fr-F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462299860217886"/>
          <c:y val="5.1537380364171617E-2"/>
          <c:w val="0.71446229913473358"/>
          <c:h val="0.8172690763052208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Nb d'orphelines</c:v>
                </c:pt>
              </c:strCache>
            </c:strRef>
          </c:tx>
          <c:spPr>
            <a:solidFill>
              <a:srgbClr val="00FFFF"/>
            </a:solidFill>
            <a:ln w="14565">
              <a:solidFill>
                <a:srgbClr val="FFFF00"/>
              </a:solidFill>
              <a:prstDash val="solid"/>
            </a:ln>
          </c:spPr>
          <c:invertIfNegative val="0"/>
          <c:cat>
            <c:strRef>
              <c:f>Sheet1!$A$2:$A$39</c:f>
              <c:strCache>
                <c:ptCount val="38"/>
                <c:pt idx="0">
                  <c:v>AUW</c:v>
                </c:pt>
                <c:pt idx="1">
                  <c:v>MRA</c:v>
                </c:pt>
                <c:pt idx="2">
                  <c:v>RUP</c:v>
                </c:pt>
                <c:pt idx="3">
                  <c:v>TUA</c:v>
                </c:pt>
                <c:pt idx="4">
                  <c:v>NAW</c:v>
                </c:pt>
                <c:pt idx="5">
                  <c:v>FRS</c:v>
                </c:pt>
                <c:pt idx="6">
                  <c:v>ESI</c:v>
                </c:pt>
                <c:pt idx="7">
                  <c:v>IAB</c:v>
                </c:pt>
                <c:pt idx="8">
                  <c:v>LVR</c:v>
                </c:pt>
                <c:pt idx="9">
                  <c:v>HES</c:v>
                </c:pt>
                <c:pt idx="10">
                  <c:v>ESA</c:v>
                </c:pt>
                <c:pt idx="11">
                  <c:v>BYM</c:v>
                </c:pt>
                <c:pt idx="12">
                  <c:v>RSB</c:v>
                </c:pt>
                <c:pt idx="13">
                  <c:v>BLB</c:v>
                </c:pt>
                <c:pt idx="14">
                  <c:v>DEH</c:v>
                </c:pt>
                <c:pt idx="15">
                  <c:v>POL</c:v>
                </c:pt>
                <c:pt idx="16">
                  <c:v>DEW</c:v>
                </c:pt>
                <c:pt idx="17">
                  <c:v>FRP</c:v>
                </c:pt>
                <c:pt idx="18">
                  <c:v>NLA</c:v>
                </c:pt>
                <c:pt idx="19">
                  <c:v>LIK</c:v>
                </c:pt>
                <c:pt idx="20">
                  <c:v>SLL</c:v>
                </c:pt>
                <c:pt idx="21">
                  <c:v>CZP</c:v>
                </c:pt>
                <c:pt idx="22">
                  <c:v>SFH</c:v>
                </c:pt>
                <c:pt idx="23">
                  <c:v>DER</c:v>
                </c:pt>
                <c:pt idx="24">
                  <c:v>SKB</c:v>
                </c:pt>
                <c:pt idx="25">
                  <c:v>SVS</c:v>
                </c:pt>
                <c:pt idx="26">
                  <c:v>PLG</c:v>
                </c:pt>
                <c:pt idx="27">
                  <c:v>HRZ</c:v>
                </c:pt>
                <c:pt idx="28">
                  <c:v>CIJ</c:v>
                </c:pt>
                <c:pt idx="29">
                  <c:v>GBT</c:v>
                </c:pt>
                <c:pt idx="30">
                  <c:v>ETM</c:v>
                </c:pt>
                <c:pt idx="31">
                  <c:v>NOS</c:v>
                </c:pt>
                <c:pt idx="32">
                  <c:v>HGB</c:v>
                </c:pt>
                <c:pt idx="33">
                  <c:v>DKC</c:v>
                </c:pt>
                <c:pt idx="34">
                  <c:v>BAB</c:v>
                </c:pt>
                <c:pt idx="35">
                  <c:v>BGS</c:v>
                </c:pt>
                <c:pt idx="36">
                  <c:v>DKK</c:v>
                </c:pt>
                <c:pt idx="37">
                  <c:v>FPP</c:v>
                </c:pt>
              </c:strCache>
            </c:strRef>
          </c:cat>
          <c:val>
            <c:numRef>
              <c:f>Sheet1!$B$2:$B$39</c:f>
              <c:numCache>
                <c:formatCode>General</c:formatCode>
                <c:ptCount val="38"/>
                <c:pt idx="0">
                  <c:v>2</c:v>
                </c:pt>
                <c:pt idx="1">
                  <c:v>5</c:v>
                </c:pt>
                <c:pt idx="2">
                  <c:v>3</c:v>
                </c:pt>
                <c:pt idx="3">
                  <c:v>4</c:v>
                </c:pt>
                <c:pt idx="4">
                  <c:v>3</c:v>
                </c:pt>
                <c:pt idx="5">
                  <c:v>357</c:v>
                </c:pt>
                <c:pt idx="6">
                  <c:v>227</c:v>
                </c:pt>
                <c:pt idx="7">
                  <c:v>178</c:v>
                </c:pt>
                <c:pt idx="8">
                  <c:v>14</c:v>
                </c:pt>
                <c:pt idx="9">
                  <c:v>297</c:v>
                </c:pt>
                <c:pt idx="10">
                  <c:v>28</c:v>
                </c:pt>
                <c:pt idx="11">
                  <c:v>15</c:v>
                </c:pt>
                <c:pt idx="12">
                  <c:v>1</c:v>
                </c:pt>
                <c:pt idx="13">
                  <c:v>607</c:v>
                </c:pt>
                <c:pt idx="14">
                  <c:v>112</c:v>
                </c:pt>
                <c:pt idx="15">
                  <c:v>17</c:v>
                </c:pt>
                <c:pt idx="16">
                  <c:v>96</c:v>
                </c:pt>
                <c:pt idx="17">
                  <c:v>16696</c:v>
                </c:pt>
                <c:pt idx="18">
                  <c:v>131</c:v>
                </c:pt>
                <c:pt idx="19">
                  <c:v>12</c:v>
                </c:pt>
                <c:pt idx="20">
                  <c:v>2</c:v>
                </c:pt>
                <c:pt idx="21">
                  <c:v>22</c:v>
                </c:pt>
                <c:pt idx="22">
                  <c:v>22</c:v>
                </c:pt>
                <c:pt idx="23">
                  <c:v>46</c:v>
                </c:pt>
                <c:pt idx="24">
                  <c:v>1</c:v>
                </c:pt>
                <c:pt idx="25">
                  <c:v>24</c:v>
                </c:pt>
                <c:pt idx="26">
                  <c:v>26</c:v>
                </c:pt>
                <c:pt idx="27">
                  <c:v>1</c:v>
                </c:pt>
                <c:pt idx="28">
                  <c:v>12</c:v>
                </c:pt>
                <c:pt idx="29">
                  <c:v>64</c:v>
                </c:pt>
                <c:pt idx="30">
                  <c:v>1</c:v>
                </c:pt>
                <c:pt idx="31">
                  <c:v>5</c:v>
                </c:pt>
                <c:pt idx="32">
                  <c:v>3</c:v>
                </c:pt>
                <c:pt idx="33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155092992"/>
        <c:axId val="155094168"/>
      </c:barChart>
      <c:lineChart>
        <c:grouping val="standard"/>
        <c:varyColors val="0"/>
        <c:ser>
          <c:idx val="0"/>
          <c:order val="1"/>
          <c:tx>
            <c:strRef>
              <c:f>Sheet1!$C$1</c:f>
              <c:strCache>
                <c:ptCount val="1"/>
                <c:pt idx="0">
                  <c:v>Taux</c:v>
                </c:pt>
              </c:strCache>
            </c:strRef>
          </c:tx>
          <c:spPr>
            <a:ln w="43695">
              <a:solidFill>
                <a:srgbClr val="FFFF00"/>
              </a:solidFill>
              <a:prstDash val="solid"/>
            </a:ln>
          </c:spPr>
          <c:marker>
            <c:symbol val="none"/>
          </c:marker>
          <c:cat>
            <c:strRef>
              <c:f>Sheet1!$A$2:$A$39</c:f>
              <c:strCache>
                <c:ptCount val="38"/>
                <c:pt idx="0">
                  <c:v>AUW</c:v>
                </c:pt>
                <c:pt idx="1">
                  <c:v>MRA</c:v>
                </c:pt>
                <c:pt idx="2">
                  <c:v>RUP</c:v>
                </c:pt>
                <c:pt idx="3">
                  <c:v>TUA</c:v>
                </c:pt>
                <c:pt idx="4">
                  <c:v>NAW</c:v>
                </c:pt>
                <c:pt idx="5">
                  <c:v>FRS</c:v>
                </c:pt>
                <c:pt idx="6">
                  <c:v>ESI</c:v>
                </c:pt>
                <c:pt idx="7">
                  <c:v>IAB</c:v>
                </c:pt>
                <c:pt idx="8">
                  <c:v>LVR</c:v>
                </c:pt>
                <c:pt idx="9">
                  <c:v>HES</c:v>
                </c:pt>
                <c:pt idx="10">
                  <c:v>ESA</c:v>
                </c:pt>
                <c:pt idx="11">
                  <c:v>BYM</c:v>
                </c:pt>
                <c:pt idx="12">
                  <c:v>RSB</c:v>
                </c:pt>
                <c:pt idx="13">
                  <c:v>BLB</c:v>
                </c:pt>
                <c:pt idx="14">
                  <c:v>DEH</c:v>
                </c:pt>
                <c:pt idx="15">
                  <c:v>POL</c:v>
                </c:pt>
                <c:pt idx="16">
                  <c:v>DEW</c:v>
                </c:pt>
                <c:pt idx="17">
                  <c:v>FRP</c:v>
                </c:pt>
                <c:pt idx="18">
                  <c:v>NLA</c:v>
                </c:pt>
                <c:pt idx="19">
                  <c:v>LIK</c:v>
                </c:pt>
                <c:pt idx="20">
                  <c:v>SLL</c:v>
                </c:pt>
                <c:pt idx="21">
                  <c:v>CZP</c:v>
                </c:pt>
                <c:pt idx="22">
                  <c:v>SFH</c:v>
                </c:pt>
                <c:pt idx="23">
                  <c:v>DER</c:v>
                </c:pt>
                <c:pt idx="24">
                  <c:v>SKB</c:v>
                </c:pt>
                <c:pt idx="25">
                  <c:v>SVS</c:v>
                </c:pt>
                <c:pt idx="26">
                  <c:v>PLG</c:v>
                </c:pt>
                <c:pt idx="27">
                  <c:v>HRZ</c:v>
                </c:pt>
                <c:pt idx="28">
                  <c:v>CIJ</c:v>
                </c:pt>
                <c:pt idx="29">
                  <c:v>GBT</c:v>
                </c:pt>
                <c:pt idx="30">
                  <c:v>ETM</c:v>
                </c:pt>
                <c:pt idx="31">
                  <c:v>NOS</c:v>
                </c:pt>
                <c:pt idx="32">
                  <c:v>HGB</c:v>
                </c:pt>
                <c:pt idx="33">
                  <c:v>DKC</c:v>
                </c:pt>
                <c:pt idx="34">
                  <c:v>BAB</c:v>
                </c:pt>
                <c:pt idx="35">
                  <c:v>BGS</c:v>
                </c:pt>
                <c:pt idx="36">
                  <c:v>DKK</c:v>
                </c:pt>
                <c:pt idx="37">
                  <c:v>FPP</c:v>
                </c:pt>
              </c:strCache>
            </c:strRef>
          </c:cat>
          <c:val>
            <c:numRef>
              <c:f>Sheet1!$C$2:$C$39</c:f>
              <c:numCache>
                <c:formatCode>General</c:formatCode>
                <c:ptCount val="38"/>
                <c:pt idx="0">
                  <c:v>1</c:v>
                </c:pt>
                <c:pt idx="1">
                  <c:v>1</c:v>
                </c:pt>
                <c:pt idx="2">
                  <c:v>0.75</c:v>
                </c:pt>
                <c:pt idx="3">
                  <c:v>0.44444</c:v>
                </c:pt>
                <c:pt idx="4">
                  <c:v>0.21428</c:v>
                </c:pt>
                <c:pt idx="5">
                  <c:v>0.16674</c:v>
                </c:pt>
                <c:pt idx="6">
                  <c:v>0.15326999999999999</c:v>
                </c:pt>
                <c:pt idx="7">
                  <c:v>0.13214000000000001</c:v>
                </c:pt>
                <c:pt idx="8">
                  <c:v>0.13206999999999999</c:v>
                </c:pt>
                <c:pt idx="9">
                  <c:v>0.11956</c:v>
                </c:pt>
                <c:pt idx="10">
                  <c:v>0.10727</c:v>
                </c:pt>
                <c:pt idx="11">
                  <c:v>8.9819999999999997E-2</c:v>
                </c:pt>
                <c:pt idx="12">
                  <c:v>7.6920000000000002E-2</c:v>
                </c:pt>
                <c:pt idx="13">
                  <c:v>5.636E-2</c:v>
                </c:pt>
                <c:pt idx="14">
                  <c:v>4.938E-2</c:v>
                </c:pt>
                <c:pt idx="15">
                  <c:v>4.2819999999999997E-2</c:v>
                </c:pt>
                <c:pt idx="16">
                  <c:v>3.2960000000000003E-2</c:v>
                </c:pt>
                <c:pt idx="17">
                  <c:v>2.92E-2</c:v>
                </c:pt>
                <c:pt idx="18">
                  <c:v>2.0809999999999999E-2</c:v>
                </c:pt>
                <c:pt idx="19">
                  <c:v>2.0789999999999999E-2</c:v>
                </c:pt>
                <c:pt idx="20">
                  <c:v>2.061E-2</c:v>
                </c:pt>
                <c:pt idx="21">
                  <c:v>1.813E-2</c:v>
                </c:pt>
                <c:pt idx="22">
                  <c:v>1.6469999999999999E-2</c:v>
                </c:pt>
                <c:pt idx="23">
                  <c:v>1.438E-2</c:v>
                </c:pt>
                <c:pt idx="24">
                  <c:v>1.298E-2</c:v>
                </c:pt>
                <c:pt idx="25">
                  <c:v>1.214E-2</c:v>
                </c:pt>
                <c:pt idx="26">
                  <c:v>1.001E-2</c:v>
                </c:pt>
                <c:pt idx="27">
                  <c:v>9.6100000000000005E-3</c:v>
                </c:pt>
                <c:pt idx="28">
                  <c:v>8.4799999999999997E-3</c:v>
                </c:pt>
                <c:pt idx="29">
                  <c:v>7.6699999999999997E-3</c:v>
                </c:pt>
                <c:pt idx="30">
                  <c:v>5.0000000000000001E-3</c:v>
                </c:pt>
                <c:pt idx="31">
                  <c:v>3.62E-3</c:v>
                </c:pt>
                <c:pt idx="32">
                  <c:v>2.5200000000000001E-3</c:v>
                </c:pt>
                <c:pt idx="33">
                  <c:v>1.72E-3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5097304"/>
        <c:axId val="155095344"/>
      </c:lineChart>
      <c:catAx>
        <c:axId val="155092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4565">
            <a:solidFill>
              <a:srgbClr val="FFFF00"/>
            </a:solidFill>
            <a:prstDash val="solid"/>
          </a:ln>
        </c:spPr>
        <c:txPr>
          <a:bodyPr rot="-5400000" vert="horz"/>
          <a:lstStyle/>
          <a:p>
            <a:pPr>
              <a:defRPr sz="1379" b="1" i="0" u="none" strike="noStrike" baseline="0">
                <a:solidFill>
                  <a:srgbClr val="FFFF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55094168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55094168"/>
        <c:scaling>
          <c:orientation val="minMax"/>
          <c:max val="1800"/>
        </c:scaling>
        <c:delete val="0"/>
        <c:axPos val="l"/>
        <c:title>
          <c:tx>
            <c:rich>
              <a:bodyPr/>
              <a:lstStyle/>
              <a:p>
                <a:pPr>
                  <a:defRPr sz="2049" b="1" i="0" u="none" strike="noStrike" baseline="0">
                    <a:solidFill>
                      <a:srgbClr val="99CCFF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fr-FR"/>
                  <a:t>Nb d'orpheline</a:t>
                </a:r>
              </a:p>
            </c:rich>
          </c:tx>
          <c:layout>
            <c:manualLayout>
              <c:xMode val="edge"/>
              <c:yMode val="edge"/>
              <c:x val="1.3597093997747202E-2"/>
              <c:y val="0.28714865187306132"/>
            </c:manualLayout>
          </c:layout>
          <c:overlay val="0"/>
          <c:spPr>
            <a:noFill/>
            <a:ln w="2913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14565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605" b="1" i="0" u="none" strike="noStrike" baseline="0">
                <a:solidFill>
                  <a:srgbClr val="66FFFF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55092992"/>
        <c:crosses val="autoZero"/>
        <c:crossBetween val="between"/>
      </c:valAx>
      <c:catAx>
        <c:axId val="1550973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55095344"/>
        <c:crosses val="autoZero"/>
        <c:auto val="0"/>
        <c:lblAlgn val="ctr"/>
        <c:lblOffset val="100"/>
        <c:noMultiLvlLbl val="0"/>
      </c:catAx>
      <c:valAx>
        <c:axId val="155095344"/>
        <c:scaling>
          <c:orientation val="minMax"/>
          <c:max val="0.60000000000000064"/>
          <c:min val="0"/>
        </c:scaling>
        <c:delete val="0"/>
        <c:axPos val="r"/>
        <c:title>
          <c:tx>
            <c:rich>
              <a:bodyPr/>
              <a:lstStyle/>
              <a:p>
                <a:pPr>
                  <a:defRPr sz="2064" b="1" i="0" u="none" strike="noStrike" baseline="0">
                    <a:solidFill>
                      <a:srgbClr val="FFFF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fr-FR"/>
                  <a:t>Taux</a:t>
                </a:r>
              </a:p>
            </c:rich>
          </c:tx>
          <c:layout>
            <c:manualLayout>
              <c:xMode val="edge"/>
              <c:yMode val="edge"/>
              <c:x val="0.93325076665211515"/>
              <c:y val="0.39959845928349863"/>
            </c:manualLayout>
          </c:layout>
          <c:overlay val="0"/>
          <c:spPr>
            <a:noFill/>
            <a:ln w="29130">
              <a:noFill/>
            </a:ln>
          </c:spPr>
        </c:title>
        <c:numFmt formatCode="0%" sourceLinked="0"/>
        <c:majorTickMark val="in"/>
        <c:minorTickMark val="none"/>
        <c:tickLblPos val="nextTo"/>
        <c:spPr>
          <a:ln w="14565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839" b="1" i="0" u="none" strike="noStrike" baseline="0">
                <a:solidFill>
                  <a:srgbClr val="FFFF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55097304"/>
        <c:crosses val="max"/>
        <c:crossBetween val="between"/>
      </c:valAx>
      <c:spPr>
        <a:noFill/>
        <a:ln w="14565">
          <a:solidFill>
            <a:srgbClr val="FFFF00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4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fr-F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66FF33"/>
            </a:solidFill>
            <a:ln w="38100">
              <a:solidFill>
                <a:srgbClr val="66FF33"/>
              </a:solidFill>
            </a:ln>
            <a:effectLst/>
          </c:spPr>
          <c:invertIfNegative val="0"/>
          <c:cat>
            <c:strRef>
              <c:f>Feuil1!$A$2:$A$21</c:f>
              <c:strCache>
                <c:ptCount val="20"/>
                <c:pt idx="0">
                  <c:v>LVR</c:v>
                </c:pt>
                <c:pt idx="1">
                  <c:v>BYM</c:v>
                </c:pt>
                <c:pt idx="2">
                  <c:v>ESA</c:v>
                </c:pt>
                <c:pt idx="3">
                  <c:v>LIK</c:v>
                </c:pt>
                <c:pt idx="4">
                  <c:v>BLB</c:v>
                </c:pt>
                <c:pt idx="5">
                  <c:v>DEW</c:v>
                </c:pt>
                <c:pt idx="6">
                  <c:v>DEH</c:v>
                </c:pt>
                <c:pt idx="7">
                  <c:v>POL</c:v>
                </c:pt>
                <c:pt idx="8">
                  <c:v>HES</c:v>
                </c:pt>
                <c:pt idx="9">
                  <c:v>DER</c:v>
                </c:pt>
                <c:pt idx="10">
                  <c:v>SFH</c:v>
                </c:pt>
                <c:pt idx="11">
                  <c:v>CIJ</c:v>
                </c:pt>
                <c:pt idx="12">
                  <c:v>PLG</c:v>
                </c:pt>
                <c:pt idx="13">
                  <c:v>NLA</c:v>
                </c:pt>
                <c:pt idx="14">
                  <c:v>HGB</c:v>
                </c:pt>
                <c:pt idx="15">
                  <c:v>SVS</c:v>
                </c:pt>
                <c:pt idx="16">
                  <c:v>ETM</c:v>
                </c:pt>
                <c:pt idx="17">
                  <c:v>GBT</c:v>
                </c:pt>
                <c:pt idx="18">
                  <c:v>NOS</c:v>
                </c:pt>
                <c:pt idx="19">
                  <c:v>DKC</c:v>
                </c:pt>
              </c:strCache>
            </c:strRef>
          </c:cat>
          <c:val>
            <c:numRef>
              <c:f>Feuil1!$B$2:$B$21</c:f>
              <c:numCache>
                <c:formatCode>General</c:formatCode>
                <c:ptCount val="20"/>
                <c:pt idx="0">
                  <c:v>0.20879</c:v>
                </c:pt>
                <c:pt idx="1">
                  <c:v>0.15483</c:v>
                </c:pt>
                <c:pt idx="2">
                  <c:v>0.1265</c:v>
                </c:pt>
                <c:pt idx="3">
                  <c:v>7.4759999999999993E-2</c:v>
                </c:pt>
                <c:pt idx="4">
                  <c:v>6.0679999999999998E-2</c:v>
                </c:pt>
                <c:pt idx="5">
                  <c:v>5.9310000000000002E-2</c:v>
                </c:pt>
                <c:pt idx="6">
                  <c:v>5.0959999999999998E-2</c:v>
                </c:pt>
                <c:pt idx="7">
                  <c:v>5.0689999999999999E-2</c:v>
                </c:pt>
                <c:pt idx="8">
                  <c:v>5.015E-2</c:v>
                </c:pt>
                <c:pt idx="9">
                  <c:v>4.2999999999999997E-2</c:v>
                </c:pt>
                <c:pt idx="10">
                  <c:v>2.596E-2</c:v>
                </c:pt>
                <c:pt idx="11">
                  <c:v>1.7129999999999999E-2</c:v>
                </c:pt>
                <c:pt idx="12">
                  <c:v>1.6750000000000001E-2</c:v>
                </c:pt>
                <c:pt idx="13">
                  <c:v>1.567E-2</c:v>
                </c:pt>
                <c:pt idx="14">
                  <c:v>1.2710000000000001E-2</c:v>
                </c:pt>
                <c:pt idx="15">
                  <c:v>8.4200000000000004E-3</c:v>
                </c:pt>
                <c:pt idx="16">
                  <c:v>5.8399999999999997E-3</c:v>
                </c:pt>
                <c:pt idx="17">
                  <c:v>5.3E-3</c:v>
                </c:pt>
                <c:pt idx="18">
                  <c:v>4.7000000000000002E-3</c:v>
                </c:pt>
                <c:pt idx="19">
                  <c:v>3.1700000000000001E-3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FFFF00"/>
            </a:solidFill>
            <a:ln w="38100">
              <a:solidFill>
                <a:srgbClr val="FFFF00"/>
              </a:solidFill>
            </a:ln>
            <a:effectLst/>
          </c:spPr>
          <c:invertIfNegative val="0"/>
          <c:cat>
            <c:strRef>
              <c:f>Feuil1!$A$2:$A$21</c:f>
              <c:strCache>
                <c:ptCount val="20"/>
                <c:pt idx="0">
                  <c:v>LVR</c:v>
                </c:pt>
                <c:pt idx="1">
                  <c:v>BYM</c:v>
                </c:pt>
                <c:pt idx="2">
                  <c:v>ESA</c:v>
                </c:pt>
                <c:pt idx="3">
                  <c:v>LIK</c:v>
                </c:pt>
                <c:pt idx="4">
                  <c:v>BLB</c:v>
                </c:pt>
                <c:pt idx="5">
                  <c:v>DEW</c:v>
                </c:pt>
                <c:pt idx="6">
                  <c:v>DEH</c:v>
                </c:pt>
                <c:pt idx="7">
                  <c:v>POL</c:v>
                </c:pt>
                <c:pt idx="8">
                  <c:v>HES</c:v>
                </c:pt>
                <c:pt idx="9">
                  <c:v>DER</c:v>
                </c:pt>
                <c:pt idx="10">
                  <c:v>SFH</c:v>
                </c:pt>
                <c:pt idx="11">
                  <c:v>CIJ</c:v>
                </c:pt>
                <c:pt idx="12">
                  <c:v>PLG</c:v>
                </c:pt>
                <c:pt idx="13">
                  <c:v>NLA</c:v>
                </c:pt>
                <c:pt idx="14">
                  <c:v>HGB</c:v>
                </c:pt>
                <c:pt idx="15">
                  <c:v>SVS</c:v>
                </c:pt>
                <c:pt idx="16">
                  <c:v>ETM</c:v>
                </c:pt>
                <c:pt idx="17">
                  <c:v>GBT</c:v>
                </c:pt>
                <c:pt idx="18">
                  <c:v>NOS</c:v>
                </c:pt>
                <c:pt idx="19">
                  <c:v>DKC</c:v>
                </c:pt>
              </c:strCache>
            </c:strRef>
          </c:cat>
          <c:val>
            <c:numRef>
              <c:f>Feuil1!$C$2:$C$21</c:f>
              <c:numCache>
                <c:formatCode>General</c:formatCode>
                <c:ptCount val="20"/>
                <c:pt idx="0">
                  <c:v>0.13207547169811321</c:v>
                </c:pt>
                <c:pt idx="1">
                  <c:v>8.9820359281437126E-2</c:v>
                </c:pt>
                <c:pt idx="2">
                  <c:v>0.10727969348659004</c:v>
                </c:pt>
                <c:pt idx="3">
                  <c:v>2.0797227036395149E-2</c:v>
                </c:pt>
                <c:pt idx="4">
                  <c:v>5.636549354629028E-2</c:v>
                </c:pt>
                <c:pt idx="5">
                  <c:v>3.2967032967032968E-2</c:v>
                </c:pt>
                <c:pt idx="6">
                  <c:v>4.9382716049382713E-2</c:v>
                </c:pt>
                <c:pt idx="7">
                  <c:v>4.2821158690176324E-2</c:v>
                </c:pt>
                <c:pt idx="8">
                  <c:v>0.11956521739130435</c:v>
                </c:pt>
                <c:pt idx="9">
                  <c:v>1.4388489208633094E-2</c:v>
                </c:pt>
                <c:pt idx="10">
                  <c:v>1.647940074906367E-2</c:v>
                </c:pt>
                <c:pt idx="11">
                  <c:v>8.4805653710247342E-3</c:v>
                </c:pt>
                <c:pt idx="12">
                  <c:v>1.001926782273603E-2</c:v>
                </c:pt>
                <c:pt idx="13">
                  <c:v>2.0813473149030821E-2</c:v>
                </c:pt>
                <c:pt idx="14">
                  <c:v>2.5252525252525255E-3</c:v>
                </c:pt>
                <c:pt idx="15">
                  <c:v>1.2145748987854251E-2</c:v>
                </c:pt>
                <c:pt idx="16">
                  <c:v>5.0000000000000001E-3</c:v>
                </c:pt>
                <c:pt idx="17">
                  <c:v>7.6738609112709834E-3</c:v>
                </c:pt>
                <c:pt idx="18">
                  <c:v>3.6284470246734399E-3</c:v>
                </c:pt>
                <c:pt idx="19">
                  <c:v>1.7201834862385322E-3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delta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Feuil1!$A$2:$A$21</c:f>
              <c:strCache>
                <c:ptCount val="20"/>
                <c:pt idx="0">
                  <c:v>LVR</c:v>
                </c:pt>
                <c:pt idx="1">
                  <c:v>BYM</c:v>
                </c:pt>
                <c:pt idx="2">
                  <c:v>ESA</c:v>
                </c:pt>
                <c:pt idx="3">
                  <c:v>LIK</c:v>
                </c:pt>
                <c:pt idx="4">
                  <c:v>BLB</c:v>
                </c:pt>
                <c:pt idx="5">
                  <c:v>DEW</c:v>
                </c:pt>
                <c:pt idx="6">
                  <c:v>DEH</c:v>
                </c:pt>
                <c:pt idx="7">
                  <c:v>POL</c:v>
                </c:pt>
                <c:pt idx="8">
                  <c:v>HES</c:v>
                </c:pt>
                <c:pt idx="9">
                  <c:v>DER</c:v>
                </c:pt>
                <c:pt idx="10">
                  <c:v>SFH</c:v>
                </c:pt>
                <c:pt idx="11">
                  <c:v>CIJ</c:v>
                </c:pt>
                <c:pt idx="12">
                  <c:v>PLG</c:v>
                </c:pt>
                <c:pt idx="13">
                  <c:v>NLA</c:v>
                </c:pt>
                <c:pt idx="14">
                  <c:v>HGB</c:v>
                </c:pt>
                <c:pt idx="15">
                  <c:v>SVS</c:v>
                </c:pt>
                <c:pt idx="16">
                  <c:v>ETM</c:v>
                </c:pt>
                <c:pt idx="17">
                  <c:v>GBT</c:v>
                </c:pt>
                <c:pt idx="18">
                  <c:v>NOS</c:v>
                </c:pt>
                <c:pt idx="19">
                  <c:v>DKC</c:v>
                </c:pt>
              </c:strCache>
            </c:strRef>
          </c:cat>
          <c:val>
            <c:numRef>
              <c:f>Feuil1!$D$2:$D$21</c:f>
              <c:numCache>
                <c:formatCode>General</c:formatCode>
                <c:ptCount val="20"/>
                <c:pt idx="0">
                  <c:v>-7.6714528301886797E-2</c:v>
                </c:pt>
                <c:pt idx="1">
                  <c:v>-6.5009640718562869E-2</c:v>
                </c:pt>
                <c:pt idx="2">
                  <c:v>-1.922030651340996E-2</c:v>
                </c:pt>
                <c:pt idx="3">
                  <c:v>-5.3962772963604841E-2</c:v>
                </c:pt>
                <c:pt idx="4">
                  <c:v>-4.3145064537097183E-3</c:v>
                </c:pt>
                <c:pt idx="5">
                  <c:v>-2.6342967032967034E-2</c:v>
                </c:pt>
                <c:pt idx="6">
                  <c:v>-1.577283950617285E-3</c:v>
                </c:pt>
                <c:pt idx="7">
                  <c:v>-7.8688413098236751E-3</c:v>
                </c:pt>
                <c:pt idx="8">
                  <c:v>6.9415217391304351E-2</c:v>
                </c:pt>
                <c:pt idx="9">
                  <c:v>-2.8611510791366902E-2</c:v>
                </c:pt>
                <c:pt idx="10">
                  <c:v>-9.48059925093633E-3</c:v>
                </c:pt>
                <c:pt idx="11">
                  <c:v>-8.6494346289752652E-3</c:v>
                </c:pt>
                <c:pt idx="12">
                  <c:v>-6.7307321772639706E-3</c:v>
                </c:pt>
                <c:pt idx="13">
                  <c:v>5.1434731490308215E-3</c:v>
                </c:pt>
                <c:pt idx="14">
                  <c:v>-1.0184747474747475E-2</c:v>
                </c:pt>
                <c:pt idx="15">
                  <c:v>3.7257489878542507E-3</c:v>
                </c:pt>
                <c:pt idx="16">
                  <c:v>-8.399999999999996E-4</c:v>
                </c:pt>
                <c:pt idx="17">
                  <c:v>2.3738609112709834E-3</c:v>
                </c:pt>
                <c:pt idx="18">
                  <c:v>-1.0715529753265603E-3</c:v>
                </c:pt>
                <c:pt idx="19">
                  <c:v>-1.4498165137614679E-3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5094560"/>
        <c:axId val="155098872"/>
      </c:barChart>
      <c:catAx>
        <c:axId val="155094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55098872"/>
        <c:crosses val="autoZero"/>
        <c:auto val="1"/>
        <c:lblAlgn val="ctr"/>
        <c:lblOffset val="100"/>
        <c:noMultiLvlLbl val="0"/>
      </c:catAx>
      <c:valAx>
        <c:axId val="155098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55094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3809308234505082"/>
          <c:y val="0.19193638108669253"/>
          <c:w val="0.1400300515261145"/>
          <c:h val="0.125760847058296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FFFF00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203955500618049"/>
          <c:y val="5.8232931726907834E-2"/>
          <c:w val="0.70704573547590155"/>
          <c:h val="0.76907630522088688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Nombre d'orpheline</c:v>
                </c:pt>
              </c:strCache>
            </c:strRef>
          </c:tx>
          <c:spPr>
            <a:solidFill>
              <a:srgbClr val="00FFFF"/>
            </a:solidFill>
            <a:ln w="13302">
              <a:solidFill>
                <a:srgbClr val="FFFF00"/>
              </a:solidFill>
              <a:prstDash val="solid"/>
            </a:ln>
          </c:spPr>
          <c:invertIfNegative val="0"/>
          <c:cat>
            <c:numRef>
              <c:f>Sheet1!$A$2:$A$19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numCache>
            </c:numRef>
          </c:cat>
          <c:val>
            <c:numRef>
              <c:f>Sheet1!$B$2:$B$19</c:f>
              <c:numCache>
                <c:formatCode>General</c:formatCode>
                <c:ptCount val="18"/>
                <c:pt idx="0">
                  <c:v>592</c:v>
                </c:pt>
                <c:pt idx="1">
                  <c:v>462</c:v>
                </c:pt>
                <c:pt idx="2">
                  <c:v>703</c:v>
                </c:pt>
                <c:pt idx="3">
                  <c:v>1250</c:v>
                </c:pt>
                <c:pt idx="4">
                  <c:v>1290</c:v>
                </c:pt>
                <c:pt idx="5">
                  <c:v>1281</c:v>
                </c:pt>
                <c:pt idx="6">
                  <c:v>1382</c:v>
                </c:pt>
                <c:pt idx="7">
                  <c:v>1288</c:v>
                </c:pt>
                <c:pt idx="8">
                  <c:v>1391</c:v>
                </c:pt>
                <c:pt idx="9">
                  <c:v>1257</c:v>
                </c:pt>
                <c:pt idx="10">
                  <c:v>1534</c:v>
                </c:pt>
                <c:pt idx="11">
                  <c:v>1461</c:v>
                </c:pt>
                <c:pt idx="12">
                  <c:v>1471</c:v>
                </c:pt>
                <c:pt idx="13">
                  <c:v>1025</c:v>
                </c:pt>
                <c:pt idx="14">
                  <c:v>1144</c:v>
                </c:pt>
                <c:pt idx="15">
                  <c:v>1028</c:v>
                </c:pt>
                <c:pt idx="16">
                  <c:v>1289</c:v>
                </c:pt>
                <c:pt idx="17">
                  <c:v>1020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155097696"/>
        <c:axId val="155094952"/>
      </c:barChart>
      <c:lineChart>
        <c:grouping val="standard"/>
        <c:varyColors val="0"/>
        <c:ser>
          <c:idx val="0"/>
          <c:order val="1"/>
          <c:tx>
            <c:strRef>
              <c:f>Sheet1!$C$1</c:f>
              <c:strCache>
                <c:ptCount val="1"/>
                <c:pt idx="0">
                  <c:v>Taux</c:v>
                </c:pt>
              </c:strCache>
            </c:strRef>
          </c:tx>
          <c:spPr>
            <a:ln w="39903">
              <a:solidFill>
                <a:srgbClr val="FFFF00"/>
              </a:solidFill>
              <a:prstDash val="solid"/>
            </a:ln>
          </c:spPr>
          <c:marker>
            <c:symbol val="none"/>
          </c:marker>
          <c:cat>
            <c:numRef>
              <c:f>Sheet1!$A$2:$A$19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numCache>
            </c:numRef>
          </c:cat>
          <c:val>
            <c:numRef>
              <c:f>Sheet1!$C$2:$C$19</c:f>
              <c:numCache>
                <c:formatCode>General</c:formatCode>
                <c:ptCount val="18"/>
                <c:pt idx="0">
                  <c:v>4.2770000000000002E-2</c:v>
                </c:pt>
                <c:pt idx="1">
                  <c:v>2.7019999999999999E-2</c:v>
                </c:pt>
                <c:pt idx="2">
                  <c:v>3.066E-2</c:v>
                </c:pt>
                <c:pt idx="3">
                  <c:v>4.0559999999999999E-2</c:v>
                </c:pt>
                <c:pt idx="4">
                  <c:v>3.6389999999999999E-2</c:v>
                </c:pt>
                <c:pt idx="5">
                  <c:v>3.1189999999999999E-2</c:v>
                </c:pt>
                <c:pt idx="6">
                  <c:v>3.2280000000000003E-2</c:v>
                </c:pt>
                <c:pt idx="7">
                  <c:v>2.623E-2</c:v>
                </c:pt>
                <c:pt idx="8">
                  <c:v>2.5760000000000002E-2</c:v>
                </c:pt>
                <c:pt idx="9">
                  <c:v>2.3019999999999999E-2</c:v>
                </c:pt>
                <c:pt idx="10">
                  <c:v>2.6579999999999999E-2</c:v>
                </c:pt>
                <c:pt idx="11">
                  <c:v>2.5870000000000001E-2</c:v>
                </c:pt>
                <c:pt idx="12">
                  <c:v>2.5100000000000001E-2</c:v>
                </c:pt>
                <c:pt idx="13">
                  <c:v>1.8929999999999999E-2</c:v>
                </c:pt>
                <c:pt idx="14">
                  <c:v>1.7919999999999998E-2</c:v>
                </c:pt>
                <c:pt idx="15">
                  <c:v>1.4619999999999999E-2</c:v>
                </c:pt>
                <c:pt idx="16">
                  <c:v>2.0219999999999998E-2</c:v>
                </c:pt>
                <c:pt idx="17">
                  <c:v>2.0459999999999999E-2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5098088"/>
        <c:axId val="191818912"/>
      </c:lineChart>
      <c:catAx>
        <c:axId val="155097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3302">
            <a:solidFill>
              <a:srgbClr val="FFFF00"/>
            </a:solidFill>
            <a:prstDash val="solid"/>
          </a:ln>
        </c:spPr>
        <c:txPr>
          <a:bodyPr rot="-2700000" vert="horz"/>
          <a:lstStyle/>
          <a:p>
            <a:pPr>
              <a:defRPr sz="1685" b="1" i="0" u="none" strike="noStrike" baseline="0">
                <a:solidFill>
                  <a:srgbClr val="FFFF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55094952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55094952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854" b="1" i="0" u="none" strike="noStrike" baseline="0">
                    <a:solidFill>
                      <a:srgbClr val="FFFF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fr-FR"/>
                  <a:t>Nb d'orpheline</a:t>
                </a:r>
              </a:p>
            </c:rich>
          </c:tx>
          <c:layout>
            <c:manualLayout>
              <c:xMode val="edge"/>
              <c:yMode val="edge"/>
              <c:x val="1.3597092309770003E-2"/>
              <c:y val="0.26305211848518933"/>
            </c:manualLayout>
          </c:layout>
          <c:overlay val="0"/>
          <c:spPr>
            <a:noFill/>
            <a:ln w="26599">
              <a:noFill/>
            </a:ln>
          </c:spPr>
        </c:title>
        <c:numFmt formatCode="General" sourceLinked="1"/>
        <c:majorTickMark val="in"/>
        <c:minorTickMark val="none"/>
        <c:tickLblPos val="nextTo"/>
        <c:spPr>
          <a:ln w="13302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685" b="1" i="0" u="none" strike="noStrike" baseline="0">
                <a:solidFill>
                  <a:srgbClr val="FFFF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55097696"/>
        <c:crosses val="autoZero"/>
        <c:crossBetween val="between"/>
      </c:valAx>
      <c:catAx>
        <c:axId val="1550980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91818912"/>
        <c:crosses val="autoZero"/>
        <c:auto val="0"/>
        <c:lblAlgn val="ctr"/>
        <c:lblOffset val="100"/>
        <c:noMultiLvlLbl val="0"/>
      </c:catAx>
      <c:valAx>
        <c:axId val="191818912"/>
        <c:scaling>
          <c:orientation val="minMax"/>
        </c:scaling>
        <c:delete val="0"/>
        <c:axPos val="r"/>
        <c:title>
          <c:tx>
            <c:rich>
              <a:bodyPr/>
              <a:lstStyle/>
              <a:p>
                <a:pPr>
                  <a:defRPr sz="1886" b="1" i="0" u="none" strike="noStrike" baseline="0">
                    <a:solidFill>
                      <a:srgbClr val="FFFF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fr-FR"/>
                  <a:t>Taux</a:t>
                </a:r>
              </a:p>
            </c:rich>
          </c:tx>
          <c:layout>
            <c:manualLayout>
              <c:xMode val="edge"/>
              <c:yMode val="edge"/>
              <c:x val="0.9332507765388387"/>
              <c:y val="0.37550195114499574"/>
            </c:manualLayout>
          </c:layout>
          <c:overlay val="0"/>
          <c:spPr>
            <a:noFill/>
            <a:ln w="26599">
              <a:noFill/>
            </a:ln>
          </c:spPr>
        </c:title>
        <c:numFmt formatCode="0.0%" sourceLinked="0"/>
        <c:majorTickMark val="in"/>
        <c:minorTickMark val="none"/>
        <c:tickLblPos val="nextTo"/>
        <c:spPr>
          <a:ln w="13302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685" b="1" i="0" u="none" strike="noStrike" baseline="0">
                <a:solidFill>
                  <a:srgbClr val="FFFF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55098088"/>
        <c:crosses val="max"/>
        <c:crossBetween val="between"/>
      </c:valAx>
      <c:spPr>
        <a:noFill/>
        <a:ln w="13302">
          <a:solidFill>
            <a:srgbClr val="FFFF00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46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fr-F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FD9FDDC-2EF4-443E-B6F4-123704477491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890724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11DA112-9457-4BA1-A78A-8DD69F18ABB7}" type="slidenum">
              <a:rPr lang="fr-FR" altLang="fr-FR"/>
              <a:pPr/>
              <a:t>1</a:t>
            </a:fld>
            <a:endParaRPr lang="fr-FR" altLang="fr-FR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5720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08CE1F8-0520-4844-AC1A-1C0D7CD3AC44}" type="slidenum">
              <a:rPr lang="fr-FR" altLang="fr-FR"/>
              <a:pPr/>
              <a:t>11</a:t>
            </a:fld>
            <a:endParaRPr lang="fr-FR" altLang="fr-F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9232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08CE1F8-0520-4844-AC1A-1C0D7CD3AC44}" type="slidenum">
              <a:rPr lang="fr-FR" altLang="fr-FR"/>
              <a:pPr/>
              <a:t>12</a:t>
            </a:fld>
            <a:endParaRPr lang="fr-FR" altLang="fr-F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5426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AB1A14B-F1D4-4510-8985-9B88A98F8A2D}" type="slidenum">
              <a:rPr lang="fr-FR" altLang="fr-FR"/>
              <a:pPr/>
              <a:t>13</a:t>
            </a:fld>
            <a:endParaRPr lang="fr-FR" altLang="fr-FR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0569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DA716A6-C9F9-41C1-94B0-C4B559B0BD1D}" type="slidenum">
              <a:rPr lang="fr-FR" altLang="fr-FR"/>
              <a:pPr/>
              <a:t>14</a:t>
            </a:fld>
            <a:endParaRPr lang="fr-FR" altLang="fr-FR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7963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CAE41CB-48A3-4FC8-A14F-C73F69FE8218}" type="slidenum">
              <a:rPr lang="fr-FR" altLang="fr-FR"/>
              <a:pPr/>
              <a:t>16</a:t>
            </a:fld>
            <a:endParaRPr lang="fr-FR" altLang="fr-FR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2151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73FDACB-3BE6-49B1-B919-04B8911D10E9}" type="slidenum">
              <a:rPr lang="fr-FR" altLang="fr-FR"/>
              <a:pPr/>
              <a:t>17</a:t>
            </a:fld>
            <a:endParaRPr lang="fr-FR" altLang="fr-FR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7201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AB1A14B-F1D4-4510-8985-9B88A98F8A2D}" type="slidenum">
              <a:rPr lang="fr-FR" altLang="fr-FR"/>
              <a:pPr/>
              <a:t>18</a:t>
            </a:fld>
            <a:endParaRPr lang="fr-FR" altLang="fr-FR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8795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9FDDC-2EF4-443E-B6F4-123704477491}" type="slidenum">
              <a:rPr lang="fr-FR" altLang="fr-FR" smtClean="0"/>
              <a:pPr/>
              <a:t>19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6773258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AB1A14B-F1D4-4510-8985-9B88A98F8A2D}" type="slidenum">
              <a:rPr lang="fr-FR" altLang="fr-FR"/>
              <a:pPr/>
              <a:t>20</a:t>
            </a:fld>
            <a:endParaRPr lang="fr-FR" altLang="fr-FR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479539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Pas forcement en grande quantité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9FDDC-2EF4-443E-B6F4-123704477491}" type="slidenum">
              <a:rPr lang="fr-FR" altLang="fr-FR" smtClean="0"/>
              <a:pPr/>
              <a:t>21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63002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8DD740D-1713-4735-9D4C-5A1C40DBBFE7}" type="slidenum">
              <a:rPr lang="fr-FR" altLang="fr-FR"/>
              <a:pPr/>
              <a:t>2</a:t>
            </a:fld>
            <a:endParaRPr lang="fr-FR" altLang="fr-FR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201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25C7AD-3CA3-4410-BB10-35666ECE7767}" type="slidenum">
              <a:rPr lang="fr-FR" altLang="fr-FR"/>
              <a:pPr/>
              <a:t>3</a:t>
            </a:fld>
            <a:endParaRPr lang="fr-FR" altLang="fr-FR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4168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5F8DA46-A4D3-4FE0-8E36-DCFE1FE17285}" type="slidenum">
              <a:rPr lang="fr-FR" altLang="fr-FR"/>
              <a:pPr/>
              <a:t>4</a:t>
            </a:fld>
            <a:endParaRPr lang="fr-FR" altLang="fr-FR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r-FR" altLang="fr-FR" dirty="0" smtClean="0">
                <a:latin typeface="Arial" panose="020B0604020202020204" pitchFamily="34" charset="0"/>
              </a:rPr>
              <a:t>PS_GB_BILAN_BAGUEUR </a:t>
            </a:r>
            <a:r>
              <a:rPr lang="fr-FR" altLang="fr-FR" dirty="0" err="1" smtClean="0">
                <a:latin typeface="Arial" panose="020B0604020202020204" pitchFamily="34" charset="0"/>
              </a:rPr>
              <a:t>operation</a:t>
            </a:r>
            <a:r>
              <a:rPr lang="fr-FR" altLang="fr-FR" dirty="0" smtClean="0">
                <a:latin typeface="Arial" panose="020B0604020202020204" pitchFamily="34" charset="0"/>
              </a:rPr>
              <a:t> = 1</a:t>
            </a:r>
          </a:p>
        </p:txBody>
      </p:sp>
    </p:spTree>
    <p:extLst>
      <p:ext uri="{BB962C8B-B14F-4D97-AF65-F5344CB8AC3E}">
        <p14:creationId xmlns:p14="http://schemas.microsoft.com/office/powerpoint/2010/main" val="23943603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50921D4-AF57-414E-A5A2-5265645D1BD1}" type="slidenum">
              <a:rPr lang="fr-FR" altLang="fr-FR"/>
              <a:pPr/>
              <a:t>5</a:t>
            </a:fld>
            <a:endParaRPr lang="fr-FR" altLang="fr-FR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fr-FR" dirty="0" smtClean="0">
                <a:latin typeface="Arial" panose="020B0604020202020204" pitchFamily="34" charset="0"/>
              </a:rPr>
              <a:t>PS_GB_BILAN_BAGUEUR </a:t>
            </a:r>
            <a:r>
              <a:rPr lang="fr-FR" altLang="fr-FR" dirty="0" err="1" smtClean="0">
                <a:latin typeface="Arial" panose="020B0604020202020204" pitchFamily="34" charset="0"/>
              </a:rPr>
              <a:t>operation</a:t>
            </a:r>
            <a:r>
              <a:rPr lang="fr-FR" altLang="fr-FR" dirty="0" smtClean="0">
                <a:latin typeface="Arial" panose="020B0604020202020204" pitchFamily="34" charset="0"/>
              </a:rPr>
              <a:t> = 2</a:t>
            </a:r>
          </a:p>
          <a:p>
            <a:pPr eaLnBrk="1" hangingPunct="1"/>
            <a:endParaRPr lang="fr-FR" altLang="fr-FR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1357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fr-FR" dirty="0" smtClean="0">
                <a:latin typeface="Arial" panose="020B0604020202020204" pitchFamily="34" charset="0"/>
              </a:rPr>
              <a:t>PS_GB_BILAN_BAGUEUR </a:t>
            </a:r>
            <a:r>
              <a:rPr lang="fr-FR" altLang="fr-FR" dirty="0" err="1" smtClean="0">
                <a:latin typeface="Arial" panose="020B0604020202020204" pitchFamily="34" charset="0"/>
              </a:rPr>
              <a:t>operation</a:t>
            </a:r>
            <a:r>
              <a:rPr lang="fr-FR" altLang="fr-FR" dirty="0" smtClean="0">
                <a:latin typeface="Arial" panose="020B0604020202020204" pitchFamily="34" charset="0"/>
              </a:rPr>
              <a:t> = 2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9FDDC-2EF4-443E-B6F4-123704477491}" type="slidenum">
              <a:rPr lang="fr-FR" altLang="fr-FR" smtClean="0"/>
              <a:pPr/>
              <a:t>6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915330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9FDDC-2EF4-443E-B6F4-123704477491}" type="slidenum">
              <a:rPr lang="fr-FR" altLang="fr-FR" smtClean="0"/>
              <a:pPr/>
              <a:t>8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539777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5F1762D-E4AD-4410-98D8-9DAE8BDC43F8}" type="slidenum">
              <a:rPr lang="fr-FR" altLang="fr-FR"/>
              <a:pPr/>
              <a:t>9</a:t>
            </a:fld>
            <a:endParaRPr lang="fr-FR" altLang="fr-FR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738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8D7F04F-91F6-4ACA-B4FA-49962A05D5C6}" type="slidenum">
              <a:rPr lang="fr-FR" altLang="fr-FR"/>
              <a:pPr/>
              <a:t>10</a:t>
            </a:fld>
            <a:endParaRPr lang="fr-FR" altLang="fr-FR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535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MNHN negatif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74750" cy="155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28775"/>
            <a:ext cx="7772400" cy="1143000"/>
          </a:xfrm>
        </p:spPr>
        <p:txBody>
          <a:bodyPr anchor="ctr" anchorCtr="0"/>
          <a:lstStyle>
            <a:lvl1pPr>
              <a:defRPr sz="4800"/>
            </a:lvl1pPr>
          </a:lstStyle>
          <a:p>
            <a:r>
              <a:rPr lang="fr-FR"/>
              <a:t>Cliquez pour modifier le style du titre du masque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2712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2DFD20-7C69-4A4E-B296-ACB5DA4DFFAF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03154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0338" y="188913"/>
            <a:ext cx="1947862" cy="5907087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66750" y="188913"/>
            <a:ext cx="5691188" cy="590708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66CC65-E9BF-4987-910F-BE8752AF8A4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421402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6750" y="188913"/>
            <a:ext cx="77724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685800" y="1628775"/>
            <a:ext cx="7772400" cy="4467225"/>
          </a:xfrm>
        </p:spPr>
        <p:txBody>
          <a:bodyPr/>
          <a:lstStyle/>
          <a:p>
            <a:pPr lvl="0"/>
            <a:endParaRPr lang="fr-F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AE96A0-11E3-45B8-9D29-8140144FDC6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442268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 anchorCtr="0"/>
          <a:lstStyle>
            <a:lvl1pPr>
              <a:defRPr sz="4800" b="0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2190D3-6188-4739-8A12-AE0CC557BC0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361282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FBB49D-414B-49AE-B189-8ACCDD8AF3D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81230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3CA0C4-FC8A-4C65-B619-6CB230FAA44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767561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114C03-DE12-479C-B05D-B42FF059F50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934944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295796-9723-4F34-BB5E-A8077E0DAB8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337549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542F2F-657C-432B-B724-DAE8A4AFF1A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29825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91F18B-3090-45EE-8F8B-F5E9F138EC7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14950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56294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CA3680-39C8-4B44-B9C1-76B945A33FE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132576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7391EE-B5C9-451E-A718-6A1A0C42000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286692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865F1E-5801-4D64-9F47-1998F5163A5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290921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DF29FF-1221-4D9F-A77A-6C5B24D1754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47100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B5DE78-DDA8-4256-8B90-76F86DDB40E1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55397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628775"/>
            <a:ext cx="3810000" cy="4467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28775"/>
            <a:ext cx="3810000" cy="4467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839CA0-7FEC-4188-9CB6-E9068FBA7CA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43068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A37950-F4AB-4D17-B820-DB4F8DBBFDBC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45493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49792D-5103-49BC-9A1F-776EA20C16F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4188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E877A8-2323-48A2-80B1-76883FA63B0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66479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21E59E-EEC4-4AF2-B99C-0F5F5894D90C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07537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47A4A8-4614-47AC-BF79-467ECAAFC0E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25746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000000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6750" y="1889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 du masque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28775"/>
            <a:ext cx="777240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FFFF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FFFF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FFFF00"/>
                </a:solidFill>
              </a:defRPr>
            </a:lvl1pPr>
          </a:lstStyle>
          <a:p>
            <a:fld id="{92FBAD2E-7177-45FA-8820-D8D7F54D9390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  <p:sldLayoutId id="2147483901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FF00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FF00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FF00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FF00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FFFF00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FFFF00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FFFF00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FFFF00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FFFF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FFFF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FFFF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FFFF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FFFF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FFFF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FFFF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FFFF00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CDDB2150-0BFE-466D-BE08-5E9A842669CD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3" r:id="rId2"/>
    <p:sldLayoutId id="2147483904" r:id="rId3"/>
    <p:sldLayoutId id="2147483905" r:id="rId4"/>
    <p:sldLayoutId id="2147483906" r:id="rId5"/>
    <p:sldLayoutId id="2147483907" r:id="rId6"/>
    <p:sldLayoutId id="2147483908" r:id="rId7"/>
    <p:sldLayoutId id="2147483909" r:id="rId8"/>
    <p:sldLayoutId id="2147483910" r:id="rId9"/>
    <p:sldLayoutId id="2147483911" r:id="rId10"/>
    <p:sldLayoutId id="2147483912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FF00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FF00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FF00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FF00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FFFF00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FFFF00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FFFF00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FFFF00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FFFF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FFFF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FFFF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FFFF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FFFF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FFFF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FFFF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FFFF00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z="4400" dirty="0" smtClean="0"/>
              <a:t>Base de données :</a:t>
            </a:r>
            <a:br>
              <a:rPr lang="fr-FR" sz="4400" dirty="0" smtClean="0"/>
            </a:br>
            <a:r>
              <a:rPr lang="fr-FR" sz="4400" dirty="0" smtClean="0"/>
              <a:t>Bilan 2016</a:t>
            </a:r>
            <a:br>
              <a:rPr lang="fr-FR" sz="4400" dirty="0" smtClean="0"/>
            </a:br>
            <a:r>
              <a:rPr lang="fr-FR" sz="4400" dirty="0" smtClean="0"/>
              <a:t>Chantier 2018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mtClean="0"/>
              <a:t>Taux de contrôle</a:t>
            </a:r>
          </a:p>
        </p:txBody>
      </p:sp>
      <p:graphicFrame>
        <p:nvGraphicFramePr>
          <p:cNvPr id="4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24387071"/>
              </p:ext>
            </p:extLst>
          </p:nvPr>
        </p:nvGraphicFramePr>
        <p:xfrm>
          <a:off x="419100" y="1065213"/>
          <a:ext cx="7935913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">
                                            <p:graphicEl>
                                              <a:chart seriesIdx="-4" categoryIdx="1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">
                                            <p:graphicEl>
                                              <a:chart seriesIdx="-4" categoryIdx="1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4">
                                            <p:graphicEl>
                                              <a:chart seriesIdx="-4" categoryIdx="1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">
                                            <p:graphicEl>
                                              <a:chart seriesIdx="-4" categoryIdx="1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4">
                                            <p:graphicEl>
                                              <a:chart seriesIdx="-4" categoryIdx="1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4">
                                            <p:graphicEl>
                                              <a:chart seriesIdx="-4" categoryIdx="17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category" animBg="0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fr-FR" dirty="0" smtClean="0"/>
              <a:t>Données brutes</a:t>
            </a:r>
          </a:p>
        </p:txBody>
      </p:sp>
      <p:graphicFrame>
        <p:nvGraphicFramePr>
          <p:cNvPr id="4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5817163"/>
              </p:ext>
            </p:extLst>
          </p:nvPr>
        </p:nvGraphicFramePr>
        <p:xfrm>
          <a:off x="265113" y="1065213"/>
          <a:ext cx="8789987" cy="5591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fr-FR" dirty="0" smtClean="0"/>
              <a:t>Données par programme</a:t>
            </a:r>
          </a:p>
        </p:txBody>
      </p:sp>
      <p:graphicFrame>
        <p:nvGraphicFramePr>
          <p:cNvPr id="4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4636587"/>
              </p:ext>
            </p:extLst>
          </p:nvPr>
        </p:nvGraphicFramePr>
        <p:xfrm>
          <a:off x="265113" y="1065213"/>
          <a:ext cx="8789987" cy="5591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48070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" animBg="0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5" name="Rectangle 7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mtClean="0"/>
              <a:t>Suivi des orphelines</a:t>
            </a:r>
          </a:p>
        </p:txBody>
      </p:sp>
      <p:sp>
        <p:nvSpPr>
          <p:cNvPr id="6861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42988" y="3284538"/>
            <a:ext cx="7129462" cy="2354262"/>
          </a:xfrm>
        </p:spPr>
        <p:txBody>
          <a:bodyPr/>
          <a:lstStyle/>
          <a:p>
            <a:pPr eaLnBrk="1" hangingPunct="1">
              <a:defRPr/>
            </a:pPr>
            <a:r>
              <a:rPr lang="fr-FR" sz="3600" dirty="0" smtClean="0"/>
              <a:t>Des contrôles ou des reprises pour </a:t>
            </a:r>
            <a:r>
              <a:rPr lang="fr-FR" sz="3600" dirty="0" smtClean="0"/>
              <a:t>lesquels </a:t>
            </a:r>
            <a:r>
              <a:rPr lang="fr-FR" sz="3600" dirty="0" smtClean="0"/>
              <a:t>il </a:t>
            </a:r>
            <a:r>
              <a:rPr lang="fr-FR" sz="3600" dirty="0" smtClean="0"/>
              <a:t>n'existe </a:t>
            </a:r>
            <a:r>
              <a:rPr lang="fr-FR" sz="3600" dirty="0" smtClean="0"/>
              <a:t>pas d'informations de baguage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8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86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5" grpId="0"/>
      <p:bldP spid="6861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z="3600" dirty="0" smtClean="0"/>
              <a:t>Taux d'orphelines de 2000 à aujourd'hui (2018)</a:t>
            </a:r>
          </a:p>
        </p:txBody>
      </p:sp>
      <p:graphicFrame>
        <p:nvGraphicFramePr>
          <p:cNvPr id="7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5760818"/>
              </p:ext>
            </p:extLst>
          </p:nvPr>
        </p:nvGraphicFramePr>
        <p:xfrm>
          <a:off x="-23813" y="1124744"/>
          <a:ext cx="9371013" cy="56903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5146823" y="1866309"/>
            <a:ext cx="96853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16 696</a:t>
            </a:r>
            <a:endParaRPr lang="fr-FR" sz="20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81925" name="AutoShape 5"/>
          <p:cNvSpPr>
            <a:spLocks noChangeArrowheads="1"/>
          </p:cNvSpPr>
          <p:nvPr/>
        </p:nvSpPr>
        <p:spPr bwMode="auto">
          <a:xfrm rot="2038052">
            <a:off x="3115754" y="2683162"/>
            <a:ext cx="1368425" cy="360363"/>
          </a:xfrm>
          <a:prstGeom prst="rightArrow">
            <a:avLst>
              <a:gd name="adj1" fmla="val 50000"/>
              <a:gd name="adj2" fmla="val 9493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fr-FR" altLang="fr-FR"/>
          </a:p>
        </p:txBody>
      </p:sp>
      <p:sp>
        <p:nvSpPr>
          <p:cNvPr id="81926" name="Text Box 6"/>
          <p:cNvSpPr txBox="1">
            <a:spLocks noChangeArrowheads="1"/>
          </p:cNvSpPr>
          <p:nvPr/>
        </p:nvSpPr>
        <p:spPr bwMode="auto">
          <a:xfrm>
            <a:off x="5146823" y="2323761"/>
            <a:ext cx="17317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Tous : 3.03%</a:t>
            </a:r>
            <a:endParaRPr lang="fr-FR" sz="1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fr-FR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FRP : 2.92%</a:t>
            </a:r>
            <a:endParaRPr lang="fr-FR" sz="20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5106940" y="3253486"/>
            <a:ext cx="177163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2015 = 3.15%</a:t>
            </a:r>
            <a:endParaRPr lang="fr-FR" sz="1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fr-FR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2016 = 2.96%</a:t>
            </a:r>
          </a:p>
          <a:p>
            <a:pPr>
              <a:defRPr/>
            </a:pPr>
            <a:r>
              <a:rPr lang="fr-FR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2017 = 2.92%</a:t>
            </a:r>
            <a:endParaRPr lang="fr-FR" sz="20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19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19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1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Chart bld="series" animBg="0"/>
        </p:bldSub>
      </p:bldGraphic>
      <p:bldP spid="81924" grpId="0"/>
      <p:bldP spid="81925" grpId="0" animBg="1"/>
      <p:bldP spid="81926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smtClean="0"/>
              <a:t>Gain d’information après importation des 250 000 données d’historique d’EURING</a:t>
            </a:r>
            <a:endParaRPr lang="fr-FR" sz="3200" dirty="0"/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90832055"/>
              </p:ext>
            </p:extLst>
          </p:nvPr>
        </p:nvGraphicFramePr>
        <p:xfrm>
          <a:off x="685800" y="1628775"/>
          <a:ext cx="7753350" cy="4467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2987824" y="5013176"/>
            <a:ext cx="55446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L’augmentation des orphelines avec </a:t>
            </a:r>
            <a:r>
              <a:rPr lang="fr-F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Suisse </a:t>
            </a:r>
            <a:r>
              <a:rPr lang="fr-F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 liée à des problèmes d’importation </a:t>
            </a:r>
            <a:r>
              <a:rPr lang="fr-F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.</a:t>
            </a:r>
          </a:p>
          <a:p>
            <a:endParaRPr lang="fr-FR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anose="05000000000000000000" pitchFamily="2" charset="2"/>
            </a:endParaRPr>
          </a:p>
          <a:p>
            <a:r>
              <a:rPr lang="fr-F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Mais globalement, le nombre d’orphelines (surtout </a:t>
            </a:r>
            <a:r>
              <a:rPr lang="fr-F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anciennes) a diminué.</a:t>
            </a:r>
            <a:endParaRPr lang="fr-FR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168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mtClean="0"/>
              <a:t>Nombre d'orphelines FRP</a:t>
            </a:r>
          </a:p>
        </p:txBody>
      </p:sp>
      <p:graphicFrame>
        <p:nvGraphicFramePr>
          <p:cNvPr id="6" name="Object 1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0144044"/>
              </p:ext>
            </p:extLst>
          </p:nvPr>
        </p:nvGraphicFramePr>
        <p:xfrm>
          <a:off x="120650" y="1138238"/>
          <a:ext cx="8613775" cy="5497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Chart bld="series" animBg="0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z="3600" dirty="0" smtClean="0"/>
              <a:t>Pré-bilan sur le baguage en 2017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dirty="0" smtClean="0"/>
              <a:t>La date limite d’envoi des données avait été fixée au 15 janvier.</a:t>
            </a:r>
          </a:p>
          <a:p>
            <a:pPr eaLnBrk="1" hangingPunct="1">
              <a:defRPr/>
            </a:pPr>
            <a:endParaRPr lang="fr-FR" dirty="0" smtClean="0">
              <a:sym typeface="Wingdings" pitchFamily="2" charset="2"/>
            </a:endParaRPr>
          </a:p>
          <a:p>
            <a:pPr eaLnBrk="1" hangingPunct="1">
              <a:defRPr/>
            </a:pPr>
            <a:r>
              <a:rPr lang="fr-FR" dirty="0" smtClean="0">
                <a:sym typeface="Wingdings" pitchFamily="2" charset="2"/>
              </a:rPr>
              <a:t>A </a:t>
            </a:r>
            <a:r>
              <a:rPr lang="fr-FR" dirty="0" smtClean="0">
                <a:sym typeface="Wingdings" pitchFamily="2" charset="2"/>
              </a:rPr>
              <a:t>mi-mars 309 000 données sont intégrées à la base </a:t>
            </a:r>
            <a:r>
              <a:rPr lang="fr-FR" dirty="0" smtClean="0">
                <a:sym typeface="Wingdings" pitchFamily="2" charset="2"/>
              </a:rPr>
              <a:t>(</a:t>
            </a:r>
            <a:r>
              <a:rPr lang="fr-FR" dirty="0" smtClean="0">
                <a:sym typeface="Wingdings" pitchFamily="2" charset="2"/>
              </a:rPr>
              <a:t>325 000 en 2015, 280 000 en 2016)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5" name="Rectangle 7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dirty="0" smtClean="0"/>
              <a:t>Chantier 2017</a:t>
            </a:r>
          </a:p>
        </p:txBody>
      </p:sp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Réalisation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56432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8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9722" y="82116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Chantier 2017, les prévisions </a:t>
            </a:r>
            <a:r>
              <a:rPr lang="fr-FR" dirty="0" smtClean="0">
                <a:solidFill>
                  <a:schemeClr val="tx1"/>
                </a:solidFill>
              </a:rPr>
              <a:t>et réalisations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4318" y="1228316"/>
            <a:ext cx="8472137" cy="2160265"/>
          </a:xfrm>
        </p:spPr>
        <p:txBody>
          <a:bodyPr/>
          <a:lstStyle/>
          <a:p>
            <a:pPr eaLnBrk="1" hangingPunct="1">
              <a:defRPr/>
            </a:pPr>
            <a:r>
              <a:rPr lang="fr-FR" dirty="0" smtClean="0"/>
              <a:t>Continuer le développement du logiciel de saisie </a:t>
            </a:r>
            <a:r>
              <a:rPr lang="fr-FR" dirty="0" err="1" smtClean="0"/>
              <a:t>GestBag</a:t>
            </a:r>
            <a:endParaRPr lang="fr-FR" dirty="0" smtClean="0"/>
          </a:p>
          <a:p>
            <a:pPr marL="457200" lvl="1" indent="0" eaLnBrk="1" hangingPunct="1">
              <a:buNone/>
              <a:defRPr/>
            </a:pPr>
            <a:r>
              <a:rPr lang="fr-FR" dirty="0" smtClean="0"/>
              <a:t>Aucun test n’a été réalisé en 2016 sur la version bagueurs avec des testeurs </a:t>
            </a:r>
            <a:r>
              <a:rPr lang="fr-FR" dirty="0" smtClean="0">
                <a:sym typeface="Wingdings" panose="05000000000000000000" pitchFamily="2" charset="2"/>
              </a:rPr>
              <a:t></a:t>
            </a:r>
          </a:p>
          <a:p>
            <a:pPr lvl="1" eaLnBrk="1" hangingPunct="1">
              <a:buFont typeface="Wingdings" panose="05000000000000000000" pitchFamily="2" charset="2"/>
              <a:buChar char="v"/>
              <a:defRPr/>
            </a:pPr>
            <a:r>
              <a:rPr lang="fr-FR" sz="2000" dirty="0" smtClean="0">
                <a:sym typeface="Wingdings" panose="05000000000000000000" pitchFamily="2" charset="2"/>
              </a:rPr>
              <a:t> Le nouveau moteur de BDD </a:t>
            </a:r>
            <a:r>
              <a:rPr lang="fr-FR" sz="2000" dirty="0" err="1" smtClean="0">
                <a:sym typeface="Wingdings" panose="05000000000000000000" pitchFamily="2" charset="2"/>
              </a:rPr>
              <a:t>buggait</a:t>
            </a:r>
            <a:endParaRPr lang="fr-FR" sz="2000" dirty="0" smtClean="0">
              <a:sym typeface="Wingdings" panose="05000000000000000000" pitchFamily="2" charset="2"/>
            </a:endParaRPr>
          </a:p>
          <a:p>
            <a:pPr lvl="1" eaLnBrk="1" hangingPunct="1">
              <a:buFont typeface="Wingdings" panose="05000000000000000000" pitchFamily="2" charset="2"/>
              <a:buChar char="v"/>
              <a:defRPr/>
            </a:pPr>
            <a:r>
              <a:rPr lang="fr-FR" sz="2000" dirty="0">
                <a:sym typeface="Wingdings" panose="05000000000000000000" pitchFamily="2" charset="2"/>
              </a:rPr>
              <a:t> </a:t>
            </a:r>
            <a:r>
              <a:rPr lang="fr-FR" sz="2000" dirty="0" smtClean="0">
                <a:sym typeface="Wingdings" panose="05000000000000000000" pitchFamily="2" charset="2"/>
              </a:rPr>
              <a:t>La mise en place de CRBPO-Data</a:t>
            </a:r>
          </a:p>
          <a:p>
            <a:pPr lvl="1" eaLnBrk="1" hangingPunct="1">
              <a:buFont typeface="Wingdings" panose="05000000000000000000" pitchFamily="2" charset="2"/>
              <a:buChar char="v"/>
              <a:defRPr/>
            </a:pPr>
            <a:r>
              <a:rPr lang="fr-FR" sz="2000" dirty="0">
                <a:sym typeface="Wingdings" panose="05000000000000000000" pitchFamily="2" charset="2"/>
              </a:rPr>
              <a:t> </a:t>
            </a:r>
            <a:r>
              <a:rPr lang="fr-FR" sz="2000" dirty="0" smtClean="0">
                <a:sym typeface="Wingdings" panose="05000000000000000000" pitchFamily="2" charset="2"/>
              </a:rPr>
              <a:t>Une refonte complète de la détection d’erreurs à la saisie</a:t>
            </a:r>
            <a:endParaRPr lang="fr-FR" sz="2000" dirty="0">
              <a:sym typeface="Wingdings" panose="05000000000000000000" pitchFamily="2" charset="2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Revoir la gestion des communes </a:t>
            </a:r>
          </a:p>
          <a:p>
            <a:pPr marL="0" indent="0" eaLnBrk="1" hangingPunct="1">
              <a:buNone/>
              <a:defRPr/>
            </a:pPr>
            <a:endParaRPr lang="fr-FR" sz="1600" dirty="0" smtClean="0"/>
          </a:p>
        </p:txBody>
      </p:sp>
      <p:sp>
        <p:nvSpPr>
          <p:cNvPr id="5" name="Sous-titre 1"/>
          <p:cNvSpPr txBox="1">
            <a:spLocks/>
          </p:cNvSpPr>
          <p:nvPr/>
        </p:nvSpPr>
        <p:spPr bwMode="auto">
          <a:xfrm>
            <a:off x="632644" y="2223120"/>
            <a:ext cx="7704855" cy="185395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FFFF00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FFFF00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FFFF00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FFFF00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FFFF00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FFFF00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FFFF00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FFFF00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Réalisation : </a:t>
            </a:r>
          </a:p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Nombreuses évolutions</a:t>
            </a:r>
          </a:p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MAIS AUCUNE pour la version « Bagueurs » à cause d’actions non-prévues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ous-titre 1"/>
          <p:cNvSpPr txBox="1">
            <a:spLocks/>
          </p:cNvSpPr>
          <p:nvPr/>
        </p:nvSpPr>
        <p:spPr bwMode="auto">
          <a:xfrm>
            <a:off x="632643" y="4581128"/>
            <a:ext cx="7704855" cy="185395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FFFF00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FFFF00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FFFF00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FFFF00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FFFF00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FFFF00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FFFF00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FFFF00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cours :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réforme des territoires a imposé cette implémentation très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très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chronophage pour son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développement 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Sous-titre 1"/>
          <p:cNvSpPr txBox="1">
            <a:spLocks/>
          </p:cNvSpPr>
          <p:nvPr/>
        </p:nvSpPr>
        <p:spPr bwMode="auto">
          <a:xfrm>
            <a:off x="649722" y="1264104"/>
            <a:ext cx="7704855" cy="549890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FFFF00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FFFF00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FFFF00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FFFF00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FFFF00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FFFF00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FFFF00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FFFF00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Réalisations non prévues : 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Pour l’atlas migration :</a:t>
            </a:r>
          </a:p>
          <a:p>
            <a:pPr lvl="1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Importation de données des centres étrangers trouvés en France mais absentes de la base de données, soit 250 000.</a:t>
            </a:r>
          </a:p>
          <a:p>
            <a:pPr lvl="1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Extraction en cours vers le responsable du projet (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plusieurs millions de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données)</a:t>
            </a:r>
          </a:p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Pour la thèse « 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Turdidés »</a:t>
            </a:r>
            <a:endParaRPr lang="fr-F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Saisie par l’équipe CRBPO de tout l’historique du baguage (110 000 données pour 2017, mais déjà entamé en 2016).</a:t>
            </a:r>
          </a:p>
          <a:p>
            <a:pPr lvl="1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Importation de 51 000 données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saisies par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l’ONCFS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02387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 bldLvl="2"/>
      <p:bldP spid="5" grpId="0" animBg="1"/>
      <p:bldP spid="7" grpId="0" animBg="1"/>
      <p:bldP spid="7" grpId="1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4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fr-FR" smtClean="0"/>
          </a:p>
        </p:txBody>
      </p:sp>
      <p:sp>
        <p:nvSpPr>
          <p:cNvPr id="40975" name="Rectangle 1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dirty="0" smtClean="0"/>
              <a:t>Bilan 2016</a:t>
            </a:r>
          </a:p>
          <a:p>
            <a:pPr lvl="1" eaLnBrk="1" hangingPunct="1">
              <a:defRPr/>
            </a:pPr>
            <a:r>
              <a:rPr lang="fr-FR" dirty="0" smtClean="0"/>
              <a:t>Activités de gestion de la base</a:t>
            </a:r>
          </a:p>
          <a:p>
            <a:pPr lvl="1" eaLnBrk="1" hangingPunct="1">
              <a:defRPr/>
            </a:pPr>
            <a:r>
              <a:rPr lang="fr-FR" dirty="0" smtClean="0"/>
              <a:t>Les bagueurs</a:t>
            </a:r>
          </a:p>
          <a:p>
            <a:pPr lvl="1" eaLnBrk="1" hangingPunct="1">
              <a:defRPr/>
            </a:pPr>
            <a:r>
              <a:rPr lang="fr-FR" dirty="0" smtClean="0"/>
              <a:t>La qualification</a:t>
            </a:r>
          </a:p>
          <a:p>
            <a:pPr lvl="1" eaLnBrk="1" hangingPunct="1">
              <a:defRPr/>
            </a:pPr>
            <a:r>
              <a:rPr lang="fr-FR" dirty="0" smtClean="0"/>
              <a:t>Le baguage en 2016</a:t>
            </a:r>
          </a:p>
          <a:p>
            <a:pPr lvl="2" eaLnBrk="1" hangingPunct="1">
              <a:defRPr/>
            </a:pPr>
            <a:r>
              <a:rPr lang="fr-FR" dirty="0" smtClean="0"/>
              <a:t>Bilan générale</a:t>
            </a:r>
          </a:p>
          <a:p>
            <a:pPr lvl="2" eaLnBrk="1" hangingPunct="1">
              <a:defRPr/>
            </a:pPr>
            <a:r>
              <a:rPr lang="fr-FR" dirty="0" smtClean="0"/>
              <a:t>Par thème</a:t>
            </a:r>
          </a:p>
          <a:p>
            <a:pPr lvl="1" eaLnBrk="1" hangingPunct="1">
              <a:defRPr/>
            </a:pPr>
            <a:r>
              <a:rPr lang="fr-FR" dirty="0" smtClean="0"/>
              <a:t>Les non-renseignés (Orphelines)</a:t>
            </a:r>
          </a:p>
          <a:p>
            <a:pPr eaLnBrk="1" hangingPunct="1">
              <a:defRPr/>
            </a:pPr>
            <a:r>
              <a:rPr lang="fr-FR" dirty="0" smtClean="0"/>
              <a:t>Pré-bilan sur le baguage en 2017</a:t>
            </a:r>
          </a:p>
          <a:p>
            <a:pPr eaLnBrk="1" hangingPunct="1">
              <a:defRPr/>
            </a:pPr>
            <a:r>
              <a:rPr lang="fr-FR" dirty="0" smtClean="0"/>
              <a:t>Chantier 2018</a:t>
            </a:r>
          </a:p>
          <a:p>
            <a:pPr eaLnBrk="1" hangingPunct="1">
              <a:defRPr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09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09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09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09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09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09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09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09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09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5" name="Rectangle 7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dirty="0" smtClean="0"/>
              <a:t>Chantier 2018</a:t>
            </a:r>
          </a:p>
        </p:txBody>
      </p:sp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Prévisionnel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01278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8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Chantier 2018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4318" y="1228316"/>
            <a:ext cx="8472137" cy="2160265"/>
          </a:xfrm>
        </p:spPr>
        <p:txBody>
          <a:bodyPr/>
          <a:lstStyle/>
          <a:p>
            <a:pPr eaLnBrk="1" hangingPunct="1">
              <a:defRPr/>
            </a:pPr>
            <a:r>
              <a:rPr lang="fr-FR" dirty="0" smtClean="0"/>
              <a:t>Continuer le développement du logiciel de saisie </a:t>
            </a:r>
            <a:r>
              <a:rPr lang="fr-FR" dirty="0" err="1" smtClean="0"/>
              <a:t>GestBag</a:t>
            </a:r>
            <a:endParaRPr lang="fr-FR" dirty="0" smtClean="0"/>
          </a:p>
          <a:p>
            <a:pPr lvl="1" eaLnBrk="1" hangingPunct="1">
              <a:buFont typeface="Wingdings" panose="05000000000000000000" pitchFamily="2" charset="2"/>
              <a:buChar char="v"/>
              <a:defRPr/>
            </a:pPr>
            <a:r>
              <a:rPr lang="fr-FR" sz="2000" dirty="0" smtClean="0">
                <a:sym typeface="Wingdings" panose="05000000000000000000" pitchFamily="2" charset="2"/>
              </a:rPr>
              <a:t>Terminer les développement en cours (capture sans baguage, session sans capture, …)</a:t>
            </a:r>
          </a:p>
          <a:p>
            <a:pPr lvl="1" eaLnBrk="1" hangingPunct="1">
              <a:buFont typeface="Wingdings" panose="05000000000000000000" pitchFamily="2" charset="2"/>
              <a:buChar char="v"/>
              <a:defRPr/>
            </a:pPr>
            <a:r>
              <a:rPr lang="fr-FR" sz="2000" dirty="0">
                <a:sym typeface="Wingdings" panose="05000000000000000000" pitchFamily="2" charset="2"/>
              </a:rPr>
              <a:t> </a:t>
            </a:r>
            <a:r>
              <a:rPr lang="fr-FR" sz="2000" dirty="0" smtClean="0">
                <a:sym typeface="Wingdings" panose="05000000000000000000" pitchFamily="2" charset="2"/>
              </a:rPr>
              <a:t>Version Bagueurs ? 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Terminer la saisie des archives « turdidés </a:t>
            </a:r>
            <a:r>
              <a:rPr lang="fr-FR" dirty="0" smtClean="0"/>
              <a:t>».</a:t>
            </a:r>
            <a:endParaRPr lang="fr-FR" dirty="0" smtClean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fr-FR" dirty="0" smtClean="0"/>
              <a:t>Commencer la saisie des archives d’un autre groupe.</a:t>
            </a:r>
          </a:p>
          <a:p>
            <a:pPr marL="0" indent="0" eaLnBrk="1" hangingPunct="1">
              <a:buNone/>
              <a:defRPr/>
            </a:pPr>
            <a:endParaRPr lang="fr-FR" sz="1600" dirty="0" smtClean="0"/>
          </a:p>
        </p:txBody>
      </p:sp>
    </p:spTree>
    <p:extLst>
      <p:ext uri="{BB962C8B-B14F-4D97-AF65-F5344CB8AC3E}">
        <p14:creationId xmlns:p14="http://schemas.microsoft.com/office/powerpoint/2010/main" val="1758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650" y="270827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A votre tour de parler !</a:t>
            </a:r>
            <a:br>
              <a:rPr lang="fr-FR" dirty="0" smtClean="0"/>
            </a:br>
            <a:r>
              <a:rPr lang="fr-FR" dirty="0" smtClean="0"/>
              <a:t>	Des reproches</a:t>
            </a:r>
            <a:br>
              <a:rPr lang="fr-FR" dirty="0" smtClean="0"/>
            </a:br>
            <a:r>
              <a:rPr lang="fr-FR" dirty="0" smtClean="0"/>
              <a:t>Des questions</a:t>
            </a:r>
            <a:br>
              <a:rPr lang="fr-FR" dirty="0" smtClean="0"/>
            </a:br>
            <a:r>
              <a:rPr lang="fr-FR" dirty="0" smtClean="0"/>
              <a:t>Des requêtes</a:t>
            </a:r>
            <a:br>
              <a:rPr lang="fr-FR" dirty="0" smtClean="0"/>
            </a:br>
            <a:r>
              <a:rPr lang="fr-FR" dirty="0" smtClean="0"/>
              <a:t>…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mtClean="0"/>
              <a:t>Les bagueurs</a:t>
            </a:r>
          </a:p>
        </p:txBody>
      </p:sp>
      <p:sp>
        <p:nvSpPr>
          <p:cNvPr id="13005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z="3600" dirty="0" smtClean="0"/>
              <a:t>Nombre de Bagueurs</a:t>
            </a:r>
            <a:r>
              <a:rPr lang="fr-FR" sz="3600" dirty="0" smtClean="0"/>
              <a:t>* en 2017</a:t>
            </a:r>
            <a:endParaRPr lang="fr-FR" sz="3600" dirty="0" smtClean="0"/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9338530"/>
              </p:ext>
            </p:extLst>
          </p:nvPr>
        </p:nvGraphicFramePr>
        <p:xfrm>
          <a:off x="666750" y="1354138"/>
          <a:ext cx="8123238" cy="4959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8791" name="Text Box 7"/>
          <p:cNvSpPr txBox="1">
            <a:spLocks noChangeArrowheads="1"/>
          </p:cNvSpPr>
          <p:nvPr/>
        </p:nvSpPr>
        <p:spPr bwMode="auto">
          <a:xfrm>
            <a:off x="5795963" y="6021388"/>
            <a:ext cx="30059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Soit </a:t>
            </a:r>
            <a:r>
              <a:rPr lang="fr-F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676 </a:t>
            </a:r>
            <a:r>
              <a:rPr lang="fr-FR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personnes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251520" y="6324285"/>
            <a:ext cx="784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Comme tel dans la base de données (sans forcément d’autorisation valide)</a:t>
            </a:r>
            <a:endParaRPr lang="fr-FR" dirty="0"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18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Chart bld="category" animBg="0"/>
        </p:bldSub>
      </p:bldGraphic>
      <p:bldP spid="11879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8864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fr-FR" sz="3600" dirty="0" smtClean="0"/>
              <a:t>Evolution du nombre de bagueurs validés pour la saison</a:t>
            </a:r>
          </a:p>
        </p:txBody>
      </p:sp>
      <p:graphicFrame>
        <p:nvGraphicFramePr>
          <p:cNvPr id="6" name="Object 7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2486359"/>
              </p:ext>
            </p:extLst>
          </p:nvPr>
        </p:nvGraphicFramePr>
        <p:xfrm>
          <a:off x="-180528" y="1556792"/>
          <a:ext cx="9023672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7020272" y="1916832"/>
            <a:ext cx="19442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 </a:t>
            </a:r>
            <a:r>
              <a:rPr lang="fr-F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fr-F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336 permis </a:t>
            </a:r>
            <a:r>
              <a:rPr lang="fr-F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validés </a:t>
            </a:r>
            <a:r>
              <a:rPr lang="fr-F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 421 bagueurs (80%)</a:t>
            </a:r>
          </a:p>
        </p:txBody>
      </p:sp>
    </p:spTree>
    <p:extLst>
      <p:ext uri="{BB962C8B-B14F-4D97-AF65-F5344CB8AC3E}">
        <p14:creationId xmlns:p14="http://schemas.microsoft.com/office/powerpoint/2010/main" val="2833926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Chart bld="series" animBg="0"/>
        </p:bldSub>
      </p:bldGraphic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Baguage dans l’illégalité (nombre de bagueurs)</a:t>
            </a:r>
            <a:endParaRPr lang="fr-FR" dirty="0"/>
          </a:p>
        </p:txBody>
      </p:sp>
      <p:graphicFrame>
        <p:nvGraphicFramePr>
          <p:cNvPr id="7" name="Espace réservé du graphique 6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108623295"/>
              </p:ext>
            </p:extLst>
          </p:nvPr>
        </p:nvGraphicFramePr>
        <p:xfrm>
          <a:off x="644033" y="1628800"/>
          <a:ext cx="7772400" cy="4467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857507" y="5921177"/>
            <a:ext cx="75975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 sont des valeurs optimistes car beaucoup de bagueurs reçoivent leur permis après que les baguages aient été effectués !</a:t>
            </a:r>
          </a:p>
        </p:txBody>
      </p:sp>
    </p:spTree>
    <p:extLst>
      <p:ext uri="{BB962C8B-B14F-4D97-AF65-F5344CB8AC3E}">
        <p14:creationId xmlns:p14="http://schemas.microsoft.com/office/powerpoint/2010/main" val="3877888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7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7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Chart bld="category" animBg="0"/>
        </p:bldSub>
      </p:bldGraphic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Qualification 2017</a:t>
            </a:r>
            <a:endParaRPr lang="fr-FR" dirty="0"/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208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67544" y="1628775"/>
            <a:ext cx="7990656" cy="4467225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4</a:t>
            </a:r>
            <a:r>
              <a:rPr lang="fr-FR" dirty="0" smtClean="0"/>
              <a:t> stages </a:t>
            </a:r>
            <a:r>
              <a:rPr lang="fr-FR" dirty="0" smtClean="0"/>
              <a:t>(dont 1 outre-mer) soit 14 </a:t>
            </a:r>
            <a:r>
              <a:rPr lang="fr-FR" dirty="0" smtClean="0"/>
              <a:t>participants</a:t>
            </a:r>
          </a:p>
          <a:p>
            <a:pPr lvl="1"/>
            <a:r>
              <a:rPr lang="fr-FR" dirty="0" smtClean="0"/>
              <a:t>Au </a:t>
            </a:r>
            <a:r>
              <a:rPr lang="fr-FR" dirty="0" smtClean="0"/>
              <a:t>premier tour</a:t>
            </a:r>
          </a:p>
          <a:p>
            <a:pPr lvl="2"/>
            <a:r>
              <a:rPr lang="fr-FR" dirty="0" smtClean="0"/>
              <a:t>8 </a:t>
            </a:r>
            <a:r>
              <a:rPr lang="fr-FR" dirty="0" smtClean="0"/>
              <a:t>directement qualifiés</a:t>
            </a:r>
          </a:p>
          <a:p>
            <a:pPr lvl="2"/>
            <a:r>
              <a:rPr lang="fr-FR" dirty="0"/>
              <a:t>5</a:t>
            </a:r>
            <a:r>
              <a:rPr lang="fr-FR" dirty="0" smtClean="0"/>
              <a:t> </a:t>
            </a:r>
            <a:r>
              <a:rPr lang="fr-FR" dirty="0" smtClean="0"/>
              <a:t>nécessitent un rattrapage </a:t>
            </a:r>
          </a:p>
          <a:p>
            <a:pPr lvl="3"/>
            <a:r>
              <a:rPr lang="fr-FR" dirty="0" smtClean="0"/>
              <a:t>2 </a:t>
            </a:r>
            <a:r>
              <a:rPr lang="fr-FR" dirty="0" smtClean="0"/>
              <a:t>pour l’identification (</a:t>
            </a:r>
            <a:r>
              <a:rPr lang="fr-FR" dirty="0" err="1" smtClean="0"/>
              <a:t>ornitho</a:t>
            </a:r>
            <a:r>
              <a:rPr lang="fr-FR" dirty="0" smtClean="0"/>
              <a:t> ou baguage)</a:t>
            </a:r>
          </a:p>
          <a:p>
            <a:pPr lvl="3"/>
            <a:r>
              <a:rPr lang="fr-FR" dirty="0"/>
              <a:t>4</a:t>
            </a:r>
            <a:r>
              <a:rPr lang="fr-FR" dirty="0" smtClean="0"/>
              <a:t> </a:t>
            </a:r>
            <a:r>
              <a:rPr lang="fr-FR" dirty="0" smtClean="0"/>
              <a:t>pour la saisie de données</a:t>
            </a:r>
          </a:p>
          <a:p>
            <a:pPr lvl="2"/>
            <a:r>
              <a:rPr lang="fr-FR" dirty="0" smtClean="0"/>
              <a:t>1 échec </a:t>
            </a:r>
            <a:endParaRPr lang="fr-FR" dirty="0" smtClean="0"/>
          </a:p>
          <a:p>
            <a:pPr lvl="1"/>
            <a:r>
              <a:rPr lang="fr-FR" dirty="0" smtClean="0"/>
              <a:t>Au second tour </a:t>
            </a:r>
          </a:p>
          <a:p>
            <a:pPr lvl="2"/>
            <a:r>
              <a:rPr lang="fr-FR" dirty="0"/>
              <a:t>5</a:t>
            </a:r>
            <a:r>
              <a:rPr lang="fr-FR" dirty="0" smtClean="0"/>
              <a:t> </a:t>
            </a:r>
            <a:r>
              <a:rPr lang="fr-FR" dirty="0" smtClean="0"/>
              <a:t>qualifiés</a:t>
            </a:r>
          </a:p>
          <a:p>
            <a:pPr lvl="2"/>
            <a:r>
              <a:rPr lang="fr-FR" dirty="0"/>
              <a:t>0</a:t>
            </a:r>
            <a:r>
              <a:rPr lang="fr-FR" dirty="0" smtClean="0"/>
              <a:t> </a:t>
            </a:r>
            <a:r>
              <a:rPr lang="fr-FR" dirty="0" smtClean="0"/>
              <a:t>en attente</a:t>
            </a:r>
          </a:p>
          <a:p>
            <a:pPr lvl="2"/>
            <a:r>
              <a:rPr lang="fr-FR" dirty="0"/>
              <a:t>0</a:t>
            </a:r>
            <a:r>
              <a:rPr lang="fr-FR" dirty="0" smtClean="0"/>
              <a:t> </a:t>
            </a:r>
            <a:r>
              <a:rPr lang="fr-FR" dirty="0" smtClean="0"/>
              <a:t>échec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Qualification </a:t>
            </a:r>
            <a:r>
              <a:rPr lang="fr-FR" dirty="0" smtClean="0"/>
              <a:t>2017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83017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bldLvl="3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dirty="0" smtClean="0"/>
              <a:t>Le baguage en 2016 (17)</a:t>
            </a:r>
          </a:p>
        </p:txBody>
      </p:sp>
      <p:sp>
        <p:nvSpPr>
          <p:cNvPr id="13312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useum">
  <a:themeElements>
    <a:clrScheme name="Museu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useum">
      <a:majorFont>
        <a:latin typeface="Comic Sans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useum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seum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seum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seum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seum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seum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seum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nception personnalisée">
  <a:themeElements>
    <a:clrScheme name="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ception personnalisée">
      <a:majorFont>
        <a:latin typeface="Comic Sans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Itinéraire d'une bague gâtée</Template>
  <TotalTime>8878</TotalTime>
  <Words>545</Words>
  <Application>Microsoft Office PowerPoint</Application>
  <PresentationFormat>Affichage à l'écran (4:3)</PresentationFormat>
  <Paragraphs>118</Paragraphs>
  <Slides>22</Slides>
  <Notes>19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22</vt:i4>
      </vt:variant>
    </vt:vector>
  </HeadingPairs>
  <TitlesOfParts>
    <vt:vector size="28" baseType="lpstr">
      <vt:lpstr>Arial</vt:lpstr>
      <vt:lpstr>Comic Sans MS</vt:lpstr>
      <vt:lpstr>Times New Roman</vt:lpstr>
      <vt:lpstr>Wingdings</vt:lpstr>
      <vt:lpstr>Museum</vt:lpstr>
      <vt:lpstr>Conception personnalisée</vt:lpstr>
      <vt:lpstr>Base de données : Bilan 2016 Chantier 2018</vt:lpstr>
      <vt:lpstr>Présentation PowerPoint</vt:lpstr>
      <vt:lpstr>Les bagueurs</vt:lpstr>
      <vt:lpstr>Nombre de Bagueurs* en 2017</vt:lpstr>
      <vt:lpstr>Evolution du nombre de bagueurs validés pour la saison</vt:lpstr>
      <vt:lpstr>Baguage dans l’illégalité (nombre de bagueurs)</vt:lpstr>
      <vt:lpstr>Qualification 2017</vt:lpstr>
      <vt:lpstr>Qualification 2017</vt:lpstr>
      <vt:lpstr>Le baguage en 2016 (17)</vt:lpstr>
      <vt:lpstr>Taux de contrôle</vt:lpstr>
      <vt:lpstr>Données brutes</vt:lpstr>
      <vt:lpstr>Données par programme</vt:lpstr>
      <vt:lpstr>Suivi des orphelines</vt:lpstr>
      <vt:lpstr>Taux d'orphelines de 2000 à aujourd'hui (2018)</vt:lpstr>
      <vt:lpstr>Gain d’information après importation des 250 000 données d’historique d’EURING</vt:lpstr>
      <vt:lpstr>Nombre d'orphelines FRP</vt:lpstr>
      <vt:lpstr>Pré-bilan sur le baguage en 2017</vt:lpstr>
      <vt:lpstr>Chantier 2017</vt:lpstr>
      <vt:lpstr>Chantier 2017, les prévisions et réalisations</vt:lpstr>
      <vt:lpstr>Chantier 2018</vt:lpstr>
      <vt:lpstr>Chantier 2018</vt:lpstr>
      <vt:lpstr>A votre tour de parler !  Des reproches Des questions Des requêtes …</vt:lpstr>
    </vt:vector>
  </TitlesOfParts>
  <Company>CRBPO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Base de données : Bilan 2007 Chantier 2008</dc:title>
  <dc:creator>Dehorter Olivier</dc:creator>
  <cp:lastModifiedBy>Olivier DEHORTER</cp:lastModifiedBy>
  <cp:revision>523</cp:revision>
  <dcterms:created xsi:type="dcterms:W3CDTF">2008-01-16T07:54:01Z</dcterms:created>
  <dcterms:modified xsi:type="dcterms:W3CDTF">2018-03-14T11:06:47Z</dcterms:modified>
  <cp:contentStatus/>
</cp:coreProperties>
</file>