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7.xml" ContentType="application/vnd.openxmlformats-officedocument.drawingml.chart+xml"/>
  <Override PartName="/ppt/notesSlides/notesSlide14.xml" ContentType="application/vnd.openxmlformats-officedocument.presentationml.notesSlide+xml"/>
  <Override PartName="/ppt/charts/chart8.xml" ContentType="application/vnd.openxmlformats-officedocument.drawingml.chart+xml"/>
  <Override PartName="/ppt/notesSlides/notesSlide15.xml" ContentType="application/vnd.openxmlformats-officedocument.presentationml.notesSlide+xml"/>
  <Override PartName="/ppt/charts/chart9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0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1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27"/>
  </p:notesMasterIdLst>
  <p:sldIdLst>
    <p:sldId id="256" r:id="rId3"/>
    <p:sldId id="267" r:id="rId4"/>
    <p:sldId id="298" r:id="rId5"/>
    <p:sldId id="294" r:id="rId6"/>
    <p:sldId id="319" r:id="rId7"/>
    <p:sldId id="328" r:id="rId8"/>
    <p:sldId id="322" r:id="rId9"/>
    <p:sldId id="324" r:id="rId10"/>
    <p:sldId id="299" r:id="rId11"/>
    <p:sldId id="280" r:id="rId12"/>
    <p:sldId id="281" r:id="rId13"/>
    <p:sldId id="323" r:id="rId14"/>
    <p:sldId id="277" r:id="rId15"/>
    <p:sldId id="314" r:id="rId16"/>
    <p:sldId id="278" r:id="rId17"/>
    <p:sldId id="335" r:id="rId18"/>
    <p:sldId id="336" r:id="rId19"/>
    <p:sldId id="337" r:id="rId20"/>
    <p:sldId id="271" r:id="rId21"/>
    <p:sldId id="320" r:id="rId22"/>
    <p:sldId id="333" r:id="rId23"/>
    <p:sldId id="334" r:id="rId24"/>
    <p:sldId id="332" r:id="rId25"/>
    <p:sldId id="330" r:id="rId26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DF5FB"/>
    <a:srgbClr val="66FFFF"/>
    <a:srgbClr val="66FF33"/>
    <a:srgbClr val="FFFF00"/>
    <a:srgbClr val="00FFFF"/>
    <a:srgbClr val="FFCC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1" autoAdjust="0"/>
    <p:restoredTop sz="94625" autoAdjust="0"/>
  </p:normalViewPr>
  <p:slideViewPr>
    <p:cSldViewPr>
      <p:cViewPr varScale="1">
        <p:scale>
          <a:sx n="90" d="100"/>
          <a:sy n="90" d="100"/>
        </p:scale>
        <p:origin x="69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9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0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8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5"/>
      <c:hPercent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7708333333333343E-2"/>
          <c:y val="0.10175438596491229"/>
          <c:w val="0.78437500000000004"/>
          <c:h val="0.80350877192982451"/>
        </c:manualLayout>
      </c:layout>
      <c:pie3DChart>
        <c:varyColors val="1"/>
        <c:ser>
          <c:idx val="0"/>
          <c:order val="0"/>
          <c:tx>
            <c:strRef>
              <c:f>Sheet1!$L$1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FFFF"/>
            </a:solidFill>
            <a:ln w="10448">
              <a:solidFill>
                <a:srgbClr val="FFCC00"/>
              </a:solidFill>
              <a:prstDash val="solid"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A5B1-40C7-A13C-7F6BCDFB7808}"/>
              </c:ext>
            </c:extLst>
          </c:dPt>
          <c:dPt>
            <c:idx val="1"/>
            <c:bubble3D val="0"/>
            <c:spPr>
              <a:solidFill>
                <a:srgbClr val="FF00FF"/>
              </a:solidFill>
              <a:ln w="10448">
                <a:solidFill>
                  <a:srgbClr val="FFCC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A5B1-40C7-A13C-7F6BCDFB7808}"/>
              </c:ext>
            </c:extLst>
          </c:dPt>
          <c:dPt>
            <c:idx val="2"/>
            <c:bubble3D val="0"/>
            <c:spPr>
              <a:solidFill>
                <a:srgbClr val="00FF00"/>
              </a:solidFill>
              <a:ln w="10448">
                <a:solidFill>
                  <a:srgbClr val="FFCC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A5B1-40C7-A13C-7F6BCDFB7808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0448">
                <a:solidFill>
                  <a:srgbClr val="FFCC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A5B1-40C7-A13C-7F6BCDFB7808}"/>
              </c:ext>
            </c:extLst>
          </c:dPt>
          <c:dLbls>
            <c:dLbl>
              <c:idx val="1"/>
              <c:layout>
                <c:manualLayout>
                  <c:x val="1.0416666666666677E-3"/>
                  <c:y val="0.53355297495989307"/>
                </c:manualLayout>
              </c:layout>
              <c:spPr>
                <a:noFill/>
                <a:ln w="20897">
                  <a:noFill/>
                </a:ln>
              </c:spPr>
              <c:txPr>
                <a:bodyPr/>
                <a:lstStyle/>
                <a:p>
                  <a:pPr>
                    <a:defRPr sz="1794" b="1" i="0" u="none" strike="noStrike" baseline="0">
                      <a:solidFill>
                        <a:srgbClr val="FFFF00"/>
                      </a:solidFill>
                      <a:latin typeface="Comic Sans MS"/>
                      <a:ea typeface="Comic Sans MS"/>
                      <a:cs typeface="Comic Sans M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5B1-40C7-A13C-7F6BCDFB7808}"/>
                </c:ext>
              </c:extLst>
            </c:dLbl>
            <c:dLbl>
              <c:idx val="2"/>
              <c:layout>
                <c:manualLayout>
                  <c:x val="-0.13675445678188919"/>
                  <c:y val="4.4814340588988479E-3"/>
                </c:manualLayout>
              </c:layout>
              <c:spPr>
                <a:noFill/>
                <a:ln w="20897">
                  <a:noFill/>
                </a:ln>
              </c:spPr>
              <c:txPr>
                <a:bodyPr/>
                <a:lstStyle/>
                <a:p>
                  <a:pPr>
                    <a:defRPr sz="1794" b="1" i="0" u="none" strike="noStrike" baseline="0">
                      <a:solidFill>
                        <a:srgbClr val="FFFF00"/>
                      </a:solidFill>
                      <a:latin typeface="Comic Sans MS"/>
                      <a:ea typeface="Comic Sans MS"/>
                      <a:cs typeface="Comic Sans M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288253280280598"/>
                      <c:h val="0.136363636363636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A5B1-40C7-A13C-7F6BCDFB7808}"/>
                </c:ext>
              </c:extLst>
            </c:dLbl>
            <c:dLbl>
              <c:idx val="3"/>
              <c:layout>
                <c:manualLayout>
                  <c:x val="0.28766853808789056"/>
                  <c:y val="4.0973111395646605E-2"/>
                </c:manualLayout>
              </c:layout>
              <c:spPr>
                <a:noFill/>
                <a:ln w="20897">
                  <a:noFill/>
                </a:ln>
              </c:spPr>
              <c:txPr>
                <a:bodyPr/>
                <a:lstStyle/>
                <a:p>
                  <a:pPr>
                    <a:defRPr sz="1794" b="1" i="0" u="none" strike="noStrike" baseline="0">
                      <a:solidFill>
                        <a:srgbClr val="FFFF00"/>
                      </a:solidFill>
                      <a:latin typeface="Comic Sans MS"/>
                      <a:ea typeface="Comic Sans MS"/>
                      <a:cs typeface="Comic Sans M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7287470833674946"/>
                      <c:h val="0.136363636363636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A5B1-40C7-A13C-7F6BCDFB7808}"/>
                </c:ext>
              </c:extLst>
            </c:dLbl>
            <c:spPr>
              <a:noFill/>
              <a:ln w="2089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4" b="1" i="0" u="none" strike="noStrike" baseline="0">
                    <a:solidFill>
                      <a:srgbClr val="FFFF00"/>
                    </a:solidFill>
                    <a:latin typeface="Comic Sans MS"/>
                    <a:ea typeface="Comic Sans MS"/>
                    <a:cs typeface="Comic Sans M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10448">
                  <a:solidFill>
                    <a:srgbClr val="FFFF00"/>
                  </a:solidFill>
                  <a:prstDash val="solid"/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Généraliste</c:v>
                </c:pt>
                <c:pt idx="1">
                  <c:v>Spécialiste</c:v>
                </c:pt>
                <c:pt idx="2">
                  <c:v>Resp. de PP</c:v>
                </c:pt>
                <c:pt idx="3">
                  <c:v>Centre de soins</c:v>
                </c:pt>
              </c:strCache>
            </c:strRef>
          </c:cat>
          <c:val>
            <c:numRef>
              <c:f>Sheet1!$L$2:$L$5</c:f>
              <c:numCache>
                <c:formatCode>General</c:formatCode>
                <c:ptCount val="4"/>
                <c:pt idx="0">
                  <c:v>408</c:v>
                </c:pt>
                <c:pt idx="1">
                  <c:v>238</c:v>
                </c:pt>
                <c:pt idx="2">
                  <c:v>26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5B1-40C7-A13C-7F6BCDFB7808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noFill/>
        <a:ln w="25383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016" b="1" i="0" u="none" strike="noStrike" baseline="0">
          <a:solidFill>
            <a:schemeClr val="tx1"/>
          </a:solidFill>
          <a:latin typeface="Comic Sans MS"/>
          <a:ea typeface="Comic Sans MS"/>
          <a:cs typeface="Comic Sans MS"/>
        </a:defRPr>
      </a:pPr>
      <a:endParaRPr lang="fr-F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Taux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blessé</a:t>
            </a:r>
          </a:p>
        </c:rich>
      </c:tx>
      <c:layout>
        <c:manualLayout>
          <c:xMode val="edge"/>
          <c:yMode val="edge"/>
          <c:x val="0.23234952536922593"/>
          <c:y val="0.187058340319089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14977720457857346"/>
          <c:y val="5.7213339931926732E-2"/>
          <c:w val="0.81909983119634933"/>
          <c:h val="0.779297670629189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Tx Mort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FFFF00"/>
              </a:solidFill>
            </a:ln>
            <a:effectLst/>
          </c:spPr>
          <c:invertIfNegative val="0"/>
          <c:cat>
            <c:strRef>
              <c:f>Feuil1!$A$2:$A$4</c:f>
              <c:strCache>
                <c:ptCount val="3"/>
                <c:pt idx="0">
                  <c:v>Au dessus</c:v>
                </c:pt>
                <c:pt idx="1">
                  <c:v>Norme</c:v>
                </c:pt>
                <c:pt idx="2">
                  <c:v>En dessous</c:v>
                </c:pt>
              </c:strCache>
            </c:strRef>
          </c:cat>
          <c:val>
            <c:numRef>
              <c:f>Feuil1!$B$2:$B$4</c:f>
              <c:numCache>
                <c:formatCode>0</c:formatCode>
                <c:ptCount val="3"/>
                <c:pt idx="0">
                  <c:v>0</c:v>
                </c:pt>
                <c:pt idx="1">
                  <c:v>8</c:v>
                </c:pt>
                <c:pt idx="2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13-4B1F-A1F8-BE8F05687F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"/>
        <c:axId val="517300400"/>
        <c:axId val="517304008"/>
      </c:barChart>
      <c:catAx>
        <c:axId val="51730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7304008"/>
        <c:crosses val="autoZero"/>
        <c:auto val="1"/>
        <c:lblAlgn val="ctr"/>
        <c:lblOffset val="100"/>
        <c:noMultiLvlLbl val="0"/>
      </c:catAx>
      <c:valAx>
        <c:axId val="517304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baseline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r>
                  <a:rPr lang="fr-FR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Nb bagueurs</a:t>
                </a:r>
                <a:endParaRPr lang="fr-FR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c:rich>
          </c:tx>
          <c:layout>
            <c:manualLayout>
              <c:xMode val="edge"/>
              <c:yMode val="edge"/>
              <c:x val="3.1122964225077179E-2"/>
              <c:y val="0.2343502237125167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baseline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7300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Taux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chancelant</a:t>
            </a:r>
          </a:p>
        </c:rich>
      </c:tx>
      <c:layout>
        <c:manualLayout>
          <c:xMode val="edge"/>
          <c:yMode val="edge"/>
          <c:x val="0.23234952536922593"/>
          <c:y val="0.187058340319089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14977720457857346"/>
          <c:y val="5.7213339931926732E-2"/>
          <c:w val="0.81909983119634933"/>
          <c:h val="0.779297670629189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Tx Mort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FFFF00"/>
              </a:solidFill>
            </a:ln>
            <a:effectLst/>
          </c:spPr>
          <c:invertIfNegative val="0"/>
          <c:cat>
            <c:strRef>
              <c:f>Feuil1!$A$2:$A$4</c:f>
              <c:strCache>
                <c:ptCount val="3"/>
                <c:pt idx="0">
                  <c:v>Au dessus</c:v>
                </c:pt>
                <c:pt idx="1">
                  <c:v>Norme</c:v>
                </c:pt>
                <c:pt idx="2">
                  <c:v>En dessous</c:v>
                </c:pt>
              </c:strCache>
            </c:strRef>
          </c:cat>
          <c:val>
            <c:numRef>
              <c:f>Feuil1!$B$2:$B$4</c:f>
              <c:numCache>
                <c:formatCode>0</c:formatCode>
                <c:ptCount val="3"/>
                <c:pt idx="0">
                  <c:v>0</c:v>
                </c:pt>
                <c:pt idx="1">
                  <c:v>13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4C-4F22-87EF-285BF8F5A2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"/>
        <c:axId val="517300400"/>
        <c:axId val="517304008"/>
      </c:barChart>
      <c:catAx>
        <c:axId val="51730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7304008"/>
        <c:crosses val="autoZero"/>
        <c:auto val="1"/>
        <c:lblAlgn val="ctr"/>
        <c:lblOffset val="100"/>
        <c:noMultiLvlLbl val="0"/>
      </c:catAx>
      <c:valAx>
        <c:axId val="517304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baseline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r>
                  <a:rPr lang="fr-FR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Nb bagueurs</a:t>
                </a:r>
                <a:endParaRPr lang="fr-FR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c:rich>
          </c:tx>
          <c:layout>
            <c:manualLayout>
              <c:xMode val="edge"/>
              <c:yMode val="edge"/>
              <c:x val="3.1122964225077179E-2"/>
              <c:y val="0.2343502237125167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baseline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7300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436489607390301"/>
          <c:y val="7.1161048689138556E-2"/>
          <c:w val="0.59973921924467122"/>
          <c:h val="0.700374531835205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Bagueur généraliste</c:v>
                </c:pt>
              </c:strCache>
            </c:strRef>
          </c:tx>
          <c:spPr>
            <a:solidFill>
              <a:srgbClr val="00FFFF">
                <a:alpha val="82000"/>
              </a:srgbClr>
            </a:solidFill>
            <a:ln w="10916">
              <a:solidFill>
                <a:srgbClr val="FFCC00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b="0">
                    <a:solidFill>
                      <a:srgbClr val="66FF33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Sheet1!$B$1:$K$1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0">
                  <c:v>325</c:v>
                </c:pt>
                <c:pt idx="1">
                  <c:v>331</c:v>
                </c:pt>
                <c:pt idx="2">
                  <c:v>323</c:v>
                </c:pt>
                <c:pt idx="3">
                  <c:v>339</c:v>
                </c:pt>
                <c:pt idx="4">
                  <c:v>332</c:v>
                </c:pt>
                <c:pt idx="5">
                  <c:v>335</c:v>
                </c:pt>
                <c:pt idx="6">
                  <c:v>341</c:v>
                </c:pt>
                <c:pt idx="7">
                  <c:v>337</c:v>
                </c:pt>
                <c:pt idx="8">
                  <c:v>343</c:v>
                </c:pt>
                <c:pt idx="9">
                  <c:v>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B4-4442-AC16-4C134FABFB3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Bagueur spécialiste</c:v>
                </c:pt>
              </c:strCache>
            </c:strRef>
          </c:tx>
          <c:spPr>
            <a:solidFill>
              <a:srgbClr val="FFC000">
                <a:alpha val="76000"/>
              </a:srgbClr>
            </a:solidFill>
            <a:ln w="10916">
              <a:solidFill>
                <a:srgbClr val="FFFF00"/>
              </a:solidFill>
              <a:prstDash val="solid"/>
            </a:ln>
          </c:spPr>
          <c:invertIfNegative val="0"/>
          <c:cat>
            <c:numRef>
              <c:f>Sheet1!$B$1:$K$1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  <c:pt idx="0">
                  <c:v>124</c:v>
                </c:pt>
                <c:pt idx="1">
                  <c:v>130</c:v>
                </c:pt>
                <c:pt idx="2">
                  <c:v>144</c:v>
                </c:pt>
                <c:pt idx="3">
                  <c:v>145</c:v>
                </c:pt>
                <c:pt idx="4">
                  <c:v>143</c:v>
                </c:pt>
                <c:pt idx="5">
                  <c:v>142</c:v>
                </c:pt>
                <c:pt idx="6">
                  <c:v>174</c:v>
                </c:pt>
                <c:pt idx="7">
                  <c:v>150</c:v>
                </c:pt>
                <c:pt idx="8">
                  <c:v>198</c:v>
                </c:pt>
                <c:pt idx="9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B4-4442-AC16-4C134FABFB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20"/>
        <c:axId val="154918280"/>
        <c:axId val="154922200"/>
      </c:barChart>
      <c:catAx>
        <c:axId val="154918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0916">
            <a:solidFill>
              <a:srgbClr val="FFFF00"/>
            </a:solidFill>
            <a:prstDash val="solid"/>
          </a:ln>
        </c:spPr>
        <c:txPr>
          <a:bodyPr rot="-2700000" vert="horz"/>
          <a:lstStyle/>
          <a:p>
            <a:pPr>
              <a:defRPr sz="1874" b="1" i="0" u="none" strike="noStrike" baseline="0">
                <a:solidFill>
                  <a:srgbClr val="FFFF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4922200"/>
        <c:crosses val="autoZero"/>
        <c:auto val="1"/>
        <c:lblAlgn val="ctr"/>
        <c:lblOffset val="100"/>
        <c:noMultiLvlLbl val="0"/>
      </c:catAx>
      <c:valAx>
        <c:axId val="154922200"/>
        <c:scaling>
          <c:orientation val="minMax"/>
        </c:scaling>
        <c:delete val="0"/>
        <c:axPos val="l"/>
        <c:majorGridlines>
          <c:spPr>
            <a:ln w="10916">
              <a:solidFill>
                <a:srgbClr val="FFFF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744" b="1" i="0" u="none" strike="noStrike" baseline="0">
                    <a:solidFill>
                      <a:srgbClr val="FFFF00"/>
                    </a:solidFill>
                    <a:latin typeface="Comic Sans MS"/>
                    <a:ea typeface="Comic Sans MS"/>
                    <a:cs typeface="Comic Sans MS"/>
                  </a:defRPr>
                </a:pPr>
                <a:r>
                  <a:rPr lang="fr-FR"/>
                  <a:t>Nb de personnes</a:t>
                </a:r>
              </a:p>
            </c:rich>
          </c:tx>
          <c:layout>
            <c:manualLayout>
              <c:xMode val="edge"/>
              <c:yMode val="edge"/>
              <c:x val="4.2725395366188364E-2"/>
              <c:y val="0.21348328470893327"/>
            </c:manualLayout>
          </c:layout>
          <c:overlay val="0"/>
          <c:spPr>
            <a:noFill/>
            <a:ln w="21834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10916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874" b="1" i="0" u="none" strike="noStrike" baseline="0">
                <a:solidFill>
                  <a:srgbClr val="FFFF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4918280"/>
        <c:crosses val="autoZero"/>
        <c:crossBetween val="between"/>
      </c:valAx>
      <c:spPr>
        <a:noFill/>
        <a:ln w="12700">
          <a:solidFill>
            <a:srgbClr val="FFFF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8220274407137136"/>
          <c:y val="0.8100965913462771"/>
          <c:w val="0.20718550053681031"/>
          <c:h val="0.16613670522455051"/>
        </c:manualLayout>
      </c:layout>
      <c:overlay val="0"/>
      <c:spPr>
        <a:noFill/>
        <a:ln w="10916">
          <a:noFill/>
          <a:prstDash val="solid"/>
        </a:ln>
      </c:spPr>
      <c:txPr>
        <a:bodyPr/>
        <a:lstStyle/>
        <a:p>
          <a:pPr>
            <a:defRPr sz="1264" b="1" i="0" u="none" strike="noStrike" baseline="0">
              <a:solidFill>
                <a:srgbClr val="FFFF00"/>
              </a:solidFill>
              <a:latin typeface="Comic Sans MS"/>
              <a:ea typeface="Comic Sans MS"/>
              <a:cs typeface="Comic Sans M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77" b="1" i="0" u="none" strike="noStrike" baseline="0">
          <a:solidFill>
            <a:schemeClr val="tx1"/>
          </a:solidFill>
          <a:latin typeface="Comic Sans MS"/>
          <a:ea typeface="Comic Sans MS"/>
          <a:cs typeface="Comic Sans MS"/>
        </a:defRPr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rgbClr val="FFC000">
                <a:alpha val="81000"/>
              </a:srgbClr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Feuil1!$A$2:$A$10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Feuil1!$B$2:$B$10</c:f>
              <c:numCache>
                <c:formatCode>General</c:formatCode>
                <c:ptCount val="9"/>
                <c:pt idx="0">
                  <c:v>7</c:v>
                </c:pt>
                <c:pt idx="1">
                  <c:v>13</c:v>
                </c:pt>
                <c:pt idx="2">
                  <c:v>17</c:v>
                </c:pt>
                <c:pt idx="3">
                  <c:v>10</c:v>
                </c:pt>
                <c:pt idx="4">
                  <c:v>20</c:v>
                </c:pt>
                <c:pt idx="5">
                  <c:v>16</c:v>
                </c:pt>
                <c:pt idx="6">
                  <c:v>21</c:v>
                </c:pt>
                <c:pt idx="7">
                  <c:v>30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1F-4024-813C-D088FF6209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axId val="188816008"/>
        <c:axId val="188817968"/>
      </c:barChart>
      <c:catAx>
        <c:axId val="188816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88817968"/>
        <c:crosses val="autoZero"/>
        <c:auto val="1"/>
        <c:lblAlgn val="ctr"/>
        <c:lblOffset val="100"/>
        <c:noMultiLvlLbl val="0"/>
      </c:catAx>
      <c:valAx>
        <c:axId val="1888179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8816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156682027649791"/>
          <c:y val="7.8799249530956905E-2"/>
          <c:w val="0.59447004608294685"/>
          <c:h val="0.643527204502814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Baguage</c:v>
                </c:pt>
              </c:strCache>
            </c:strRef>
          </c:tx>
          <c:spPr>
            <a:solidFill>
              <a:srgbClr val="00FFFF"/>
            </a:solidFill>
            <a:ln w="12696">
              <a:solidFill>
                <a:srgbClr val="FFCC00"/>
              </a:solidFill>
              <a:prstDash val="solid"/>
            </a:ln>
          </c:spPr>
          <c:invertIfNegative val="0"/>
          <c:cat>
            <c:numRef>
              <c:f>Sheet1!$A$2:$A$20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numCache>
            </c:num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107956</c:v>
                </c:pt>
                <c:pt idx="1">
                  <c:v>121873</c:v>
                </c:pt>
                <c:pt idx="2">
                  <c:v>152656</c:v>
                </c:pt>
                <c:pt idx="3">
                  <c:v>206999</c:v>
                </c:pt>
                <c:pt idx="4">
                  <c:v>215789</c:v>
                </c:pt>
                <c:pt idx="5">
                  <c:v>246786</c:v>
                </c:pt>
                <c:pt idx="6">
                  <c:v>239390</c:v>
                </c:pt>
                <c:pt idx="7">
                  <c:v>276805</c:v>
                </c:pt>
                <c:pt idx="8">
                  <c:v>300717</c:v>
                </c:pt>
                <c:pt idx="9">
                  <c:v>315873</c:v>
                </c:pt>
                <c:pt idx="10">
                  <c:v>330331</c:v>
                </c:pt>
                <c:pt idx="11">
                  <c:v>342633</c:v>
                </c:pt>
                <c:pt idx="12">
                  <c:v>322385</c:v>
                </c:pt>
                <c:pt idx="13">
                  <c:v>285321</c:v>
                </c:pt>
                <c:pt idx="14">
                  <c:v>357069</c:v>
                </c:pt>
                <c:pt idx="15">
                  <c:v>387623</c:v>
                </c:pt>
                <c:pt idx="16">
                  <c:v>336787</c:v>
                </c:pt>
                <c:pt idx="17">
                  <c:v>350891</c:v>
                </c:pt>
                <c:pt idx="18">
                  <c:v>324579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70-4639-932A-365756A41A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155100048"/>
        <c:axId val="155096520"/>
      </c:barChar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Contrôle</c:v>
                </c:pt>
              </c:strCache>
            </c:strRef>
          </c:tx>
          <c:spPr>
            <a:solidFill>
              <a:srgbClr val="FF0000"/>
            </a:solidFill>
            <a:ln w="12696">
              <a:solidFill>
                <a:srgbClr val="FFFF00"/>
              </a:solidFill>
              <a:prstDash val="solid"/>
            </a:ln>
          </c:spPr>
          <c:invertIfNegative val="0"/>
          <c:cat>
            <c:numRef>
              <c:f>Sheet1!$A$2:$A$20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numCache>
            </c:numRef>
          </c:cat>
          <c:val>
            <c:numRef>
              <c:f>Sheet1!$C$2:$C$20</c:f>
              <c:numCache>
                <c:formatCode>General</c:formatCode>
                <c:ptCount val="19"/>
                <c:pt idx="0">
                  <c:v>15806</c:v>
                </c:pt>
                <c:pt idx="1">
                  <c:v>18641</c:v>
                </c:pt>
                <c:pt idx="2">
                  <c:v>23958</c:v>
                </c:pt>
                <c:pt idx="3">
                  <c:v>33363</c:v>
                </c:pt>
                <c:pt idx="4">
                  <c:v>39664</c:v>
                </c:pt>
                <c:pt idx="5">
                  <c:v>54604</c:v>
                </c:pt>
                <c:pt idx="6">
                  <c:v>54230</c:v>
                </c:pt>
                <c:pt idx="7">
                  <c:v>58353</c:v>
                </c:pt>
                <c:pt idx="8">
                  <c:v>66930</c:v>
                </c:pt>
                <c:pt idx="9">
                  <c:v>67126</c:v>
                </c:pt>
                <c:pt idx="10">
                  <c:v>75131</c:v>
                </c:pt>
                <c:pt idx="11">
                  <c:v>76668</c:v>
                </c:pt>
                <c:pt idx="12">
                  <c:v>80767</c:v>
                </c:pt>
                <c:pt idx="13">
                  <c:v>72383</c:v>
                </c:pt>
                <c:pt idx="14">
                  <c:v>93341</c:v>
                </c:pt>
                <c:pt idx="15">
                  <c:v>128972</c:v>
                </c:pt>
                <c:pt idx="16">
                  <c:v>120786</c:v>
                </c:pt>
                <c:pt idx="17">
                  <c:v>101921</c:v>
                </c:pt>
                <c:pt idx="18">
                  <c:v>86159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70-4639-932A-365756A41A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096128"/>
        <c:axId val="155100440"/>
      </c:barChart>
      <c:catAx>
        <c:axId val="155100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696">
            <a:solidFill>
              <a:srgbClr val="FFFF00"/>
            </a:solidFill>
            <a:prstDash val="solid"/>
          </a:ln>
        </c:spPr>
        <c:txPr>
          <a:bodyPr rot="-2700000" vert="horz"/>
          <a:lstStyle/>
          <a:p>
            <a:pPr>
              <a:defRPr sz="2000" b="1" i="0" u="none" strike="noStrike" baseline="0">
                <a:solidFill>
                  <a:srgbClr val="FFFF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5096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5096520"/>
        <c:scaling>
          <c:orientation val="minMax"/>
        </c:scaling>
        <c:delete val="0"/>
        <c:axPos val="l"/>
        <c:majorGridlines>
          <c:spPr>
            <a:ln w="12696">
              <a:solidFill>
                <a:srgbClr val="FFFF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305" b="1" i="0" u="none" strike="noStrike" baseline="0">
                    <a:solidFill>
                      <a:srgbClr val="FFFF00"/>
                    </a:solidFill>
                    <a:latin typeface="Comic Sans MS"/>
                    <a:ea typeface="Comic Sans MS"/>
                    <a:cs typeface="Comic Sans MS"/>
                  </a:defRPr>
                </a:pPr>
                <a:r>
                  <a:rPr lang="fr-FR"/>
                  <a:t>Nb de données</a:t>
                </a:r>
              </a:p>
            </c:rich>
          </c:tx>
          <c:layout>
            <c:manualLayout>
              <c:xMode val="edge"/>
              <c:yMode val="edge"/>
              <c:x val="0"/>
              <c:y val="0.1838645905830229"/>
            </c:manualLayout>
          </c:layout>
          <c:overlay val="0"/>
          <c:spPr>
            <a:noFill/>
            <a:ln w="25392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12696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FFFF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5100048"/>
        <c:crosses val="autoZero"/>
        <c:crossBetween val="between"/>
      </c:valAx>
      <c:catAx>
        <c:axId val="1550961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5100440"/>
        <c:crosses val="autoZero"/>
        <c:auto val="1"/>
        <c:lblAlgn val="ctr"/>
        <c:lblOffset val="100"/>
        <c:noMultiLvlLbl val="0"/>
      </c:catAx>
      <c:valAx>
        <c:axId val="155100440"/>
        <c:scaling>
          <c:orientation val="minMax"/>
        </c:scaling>
        <c:delete val="0"/>
        <c:axPos val="r"/>
        <c:numFmt formatCode="#,##0" sourceLinked="0"/>
        <c:majorTickMark val="out"/>
        <c:minorTickMark val="none"/>
        <c:tickLblPos val="nextTo"/>
        <c:spPr>
          <a:ln w="12696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500" b="1" i="0" u="none" strike="noStrike" baseline="0">
                <a:solidFill>
                  <a:srgbClr val="FF00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5096128"/>
        <c:crosses val="max"/>
        <c:crossBetween val="between"/>
      </c:valAx>
      <c:spPr>
        <a:noFill/>
        <a:ln w="12696">
          <a:solidFill>
            <a:srgbClr val="FFFF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402431486863704"/>
          <c:y val="5.0158981427148299E-3"/>
          <c:w val="0.3951612893952331"/>
          <c:h val="8.4446567229356298E-2"/>
        </c:manualLayout>
      </c:layout>
      <c:overlay val="0"/>
      <c:spPr>
        <a:noFill/>
        <a:ln w="12696">
          <a:noFill/>
          <a:prstDash val="solid"/>
        </a:ln>
      </c:spPr>
      <c:txPr>
        <a:bodyPr/>
        <a:lstStyle/>
        <a:p>
          <a:pPr>
            <a:defRPr sz="2020" b="1" i="0" u="none" strike="noStrike" baseline="0">
              <a:solidFill>
                <a:srgbClr val="FFFF00"/>
              </a:solidFill>
              <a:latin typeface="Comic Sans MS"/>
              <a:ea typeface="Comic Sans MS"/>
              <a:cs typeface="Comic Sans M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301" b="1" i="0" u="none" strike="noStrike" baseline="0">
          <a:solidFill>
            <a:schemeClr val="tx1"/>
          </a:solidFill>
          <a:latin typeface="Comic Sans MS"/>
          <a:ea typeface="Comic Sans MS"/>
          <a:cs typeface="Comic Sans MS"/>
        </a:defRPr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rgbClr val="FFFF00"/>
          </a:solidFill>
          <a:prstDash val="solid"/>
        </a:ln>
      </c:spPr>
    </c:sideWall>
    <c:backWall>
      <c:thickness val="0"/>
      <c:spPr>
        <a:noFill/>
        <a:ln w="12700">
          <a:solidFill>
            <a:srgbClr val="FFFF0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8858560794044671"/>
          <c:y val="6.3872255489021978E-2"/>
          <c:w val="0.7990074441687347"/>
          <c:h val="0.696606786427145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Taux</c:v>
                </c:pt>
              </c:strCache>
            </c:strRef>
          </c:tx>
          <c:spPr>
            <a:solidFill>
              <a:srgbClr val="00FFFF"/>
            </a:solidFill>
            <a:ln w="12271">
              <a:solidFill>
                <a:srgbClr val="FFCC00"/>
              </a:solidFill>
              <a:prstDash val="solid"/>
            </a:ln>
          </c:spPr>
          <c:invertIfNegative val="0"/>
          <c:cat>
            <c:numRef>
              <c:f>Sheet1!$A$2:$A$20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numCache>
            </c:num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0.14641000000000001</c:v>
                </c:pt>
                <c:pt idx="1">
                  <c:v>0.15295</c:v>
                </c:pt>
                <c:pt idx="2">
                  <c:v>0.15694</c:v>
                </c:pt>
                <c:pt idx="3">
                  <c:v>0.16117000000000001</c:v>
                </c:pt>
                <c:pt idx="4">
                  <c:v>0.18381</c:v>
                </c:pt>
                <c:pt idx="5">
                  <c:v>0.22126000000000001</c:v>
                </c:pt>
                <c:pt idx="6">
                  <c:v>0.22653000000000001</c:v>
                </c:pt>
                <c:pt idx="7">
                  <c:v>0.21081</c:v>
                </c:pt>
                <c:pt idx="8">
                  <c:v>0.22256999999999999</c:v>
                </c:pt>
                <c:pt idx="9">
                  <c:v>0.21251</c:v>
                </c:pt>
                <c:pt idx="10">
                  <c:v>0.22744</c:v>
                </c:pt>
                <c:pt idx="11">
                  <c:v>0.22375999999999999</c:v>
                </c:pt>
                <c:pt idx="12">
                  <c:v>0.25052999999999997</c:v>
                </c:pt>
                <c:pt idx="13">
                  <c:v>0.25369000000000003</c:v>
                </c:pt>
                <c:pt idx="14">
                  <c:v>0.26140999999999998</c:v>
                </c:pt>
                <c:pt idx="15">
                  <c:v>0.33273000000000003</c:v>
                </c:pt>
                <c:pt idx="16">
                  <c:v>0.35864000000000001</c:v>
                </c:pt>
                <c:pt idx="17">
                  <c:v>0.29046</c:v>
                </c:pt>
                <c:pt idx="18">
                  <c:v>0.26338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DE-4D0F-9B72-0FC14A1B96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gapDepth val="0"/>
        <c:shape val="box"/>
        <c:axId val="189763752"/>
        <c:axId val="189766888"/>
        <c:axId val="0"/>
      </c:bar3DChart>
      <c:catAx>
        <c:axId val="189763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271">
            <a:solidFill>
              <a:srgbClr val="FFFF00"/>
            </a:solidFill>
            <a:prstDash val="solid"/>
          </a:ln>
        </c:spPr>
        <c:txPr>
          <a:bodyPr rot="-2700000" vert="horz"/>
          <a:lstStyle/>
          <a:p>
            <a:pPr>
              <a:defRPr sz="2105" b="1" i="0" u="none" strike="noStrike" baseline="0">
                <a:solidFill>
                  <a:srgbClr val="FFFF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89766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9766888"/>
        <c:scaling>
          <c:orientation val="minMax"/>
        </c:scaling>
        <c:delete val="0"/>
        <c:axPos val="l"/>
        <c:majorGridlines>
          <c:spPr>
            <a:ln w="12271">
              <a:solidFill>
                <a:srgbClr val="FFFF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920" b="1" i="0" u="none" strike="noStrike" baseline="0">
                    <a:solidFill>
                      <a:srgbClr val="FFFF00"/>
                    </a:solidFill>
                    <a:latin typeface="Comic Sans MS"/>
                    <a:ea typeface="Comic Sans MS"/>
                    <a:cs typeface="Comic Sans MS"/>
                  </a:defRPr>
                </a:pPr>
                <a:r>
                  <a:rPr lang="fr-FR"/>
                  <a:t>Taux de contrôle</a:t>
                </a:r>
              </a:p>
            </c:rich>
          </c:tx>
          <c:layout>
            <c:manualLayout>
              <c:xMode val="edge"/>
              <c:yMode val="edge"/>
              <c:x val="6.203487018557674E-2"/>
              <c:y val="0.19361290066014475"/>
            </c:manualLayout>
          </c:layout>
          <c:overlay val="0"/>
          <c:spPr>
            <a:noFill/>
            <a:ln w="24542">
              <a:noFill/>
            </a:ln>
          </c:spPr>
        </c:title>
        <c:numFmt formatCode="0%" sourceLinked="0"/>
        <c:majorTickMark val="out"/>
        <c:minorTickMark val="none"/>
        <c:tickLblPos val="nextTo"/>
        <c:spPr>
          <a:ln w="12271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2105" b="1" i="0" u="none" strike="noStrike" baseline="0">
                <a:solidFill>
                  <a:srgbClr val="FFFF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89763752"/>
        <c:crosses val="autoZero"/>
        <c:crossBetween val="between"/>
      </c:valAx>
      <c:spPr>
        <a:noFill/>
        <a:ln w="2539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02" b="1" i="0" u="none" strike="noStrike" baseline="0">
          <a:solidFill>
            <a:schemeClr val="tx1"/>
          </a:solidFill>
          <a:latin typeface="Comic Sans MS"/>
          <a:ea typeface="Comic Sans MS"/>
          <a:cs typeface="Comic Sans MS"/>
        </a:defRPr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088409800833607"/>
          <c:y val="7.8799249530956905E-2"/>
          <c:w val="0.78663188011540863"/>
          <c:h val="0.643527204502814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00FFFF"/>
            </a:solidFill>
            <a:ln w="12696">
              <a:solidFill>
                <a:srgbClr val="FFCC00"/>
              </a:solidFill>
              <a:prstDash val="solid"/>
            </a:ln>
          </c:spPr>
          <c:invertIfNegative val="0"/>
          <c:cat>
            <c:strRef>
              <c:f>Sheet1!$A$2:$A$23</c:f>
              <c:strCache>
                <c:ptCount val="22"/>
                <c:pt idx="0">
                  <c:v>PHENO</c:v>
                </c:pt>
                <c:pt idx="1">
                  <c:v>PROG PERS</c:v>
                </c:pt>
                <c:pt idx="2">
                  <c:v>SEJOUR</c:v>
                </c:pt>
                <c:pt idx="3">
                  <c:v>MANGEOIRE</c:v>
                </c:pt>
                <c:pt idx="4">
                  <c:v>VOIE</c:v>
                </c:pt>
                <c:pt idx="5">
                  <c:v>ACROLA</c:v>
                </c:pt>
                <c:pt idx="6">
                  <c:v>STOC</c:v>
                </c:pt>
                <c:pt idx="7">
                  <c:v>SPOL</c:v>
                </c:pt>
                <c:pt idx="8">
                  <c:v>(vide)</c:v>
                </c:pt>
                <c:pt idx="9">
                  <c:v>PASDOM</c:v>
                </c:pt>
                <c:pt idx="10">
                  <c:v>STAGE</c:v>
                </c:pt>
                <c:pt idx="11">
                  <c:v>HORS THEME</c:v>
                </c:pt>
                <c:pt idx="12">
                  <c:v>SMAC-1</c:v>
                </c:pt>
                <c:pt idx="13">
                  <c:v>GIBIER</c:v>
                </c:pt>
                <c:pt idx="14">
                  <c:v>STOC ROZO</c:v>
                </c:pt>
                <c:pt idx="15">
                  <c:v>SOINS</c:v>
                </c:pt>
                <c:pt idx="16">
                  <c:v>EFFRAIE</c:v>
                </c:pt>
                <c:pt idx="17">
                  <c:v>BRUANT</c:v>
                </c:pt>
                <c:pt idx="18">
                  <c:v>AXE 2</c:v>
                </c:pt>
                <c:pt idx="19">
                  <c:v>FLASH</c:v>
                </c:pt>
                <c:pt idx="20">
                  <c:v>HALTE</c:v>
                </c:pt>
                <c:pt idx="21">
                  <c:v>RARE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101080</c:v>
                </c:pt>
                <c:pt idx="1">
                  <c:v>96846</c:v>
                </c:pt>
                <c:pt idx="2">
                  <c:v>82815</c:v>
                </c:pt>
                <c:pt idx="3">
                  <c:v>49370</c:v>
                </c:pt>
                <c:pt idx="4">
                  <c:v>31902</c:v>
                </c:pt>
                <c:pt idx="5">
                  <c:v>21169</c:v>
                </c:pt>
                <c:pt idx="6">
                  <c:v>19704</c:v>
                </c:pt>
                <c:pt idx="7">
                  <c:v>17349</c:v>
                </c:pt>
                <c:pt idx="8">
                  <c:v>7908</c:v>
                </c:pt>
                <c:pt idx="9">
                  <c:v>7719</c:v>
                </c:pt>
                <c:pt idx="10">
                  <c:v>7338</c:v>
                </c:pt>
                <c:pt idx="11">
                  <c:v>6563</c:v>
                </c:pt>
                <c:pt idx="12">
                  <c:v>2503</c:v>
                </c:pt>
                <c:pt idx="13">
                  <c:v>2337</c:v>
                </c:pt>
                <c:pt idx="14">
                  <c:v>1206</c:v>
                </c:pt>
                <c:pt idx="15">
                  <c:v>1098</c:v>
                </c:pt>
                <c:pt idx="16">
                  <c:v>384</c:v>
                </c:pt>
                <c:pt idx="17">
                  <c:v>187</c:v>
                </c:pt>
                <c:pt idx="18">
                  <c:v>95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2A-47D9-8582-570BB2ECCB5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0000"/>
            </a:solidFill>
            <a:ln w="12696">
              <a:solidFill>
                <a:srgbClr val="FFFF00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1200">
                    <a:solidFill>
                      <a:srgbClr val="FF000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Sheet1!$A$2:$A$23</c:f>
              <c:strCache>
                <c:ptCount val="22"/>
                <c:pt idx="0">
                  <c:v>PHENO</c:v>
                </c:pt>
                <c:pt idx="1">
                  <c:v>PROG PERS</c:v>
                </c:pt>
                <c:pt idx="2">
                  <c:v>SEJOUR</c:v>
                </c:pt>
                <c:pt idx="3">
                  <c:v>MANGEOIRE</c:v>
                </c:pt>
                <c:pt idx="4">
                  <c:v>VOIE</c:v>
                </c:pt>
                <c:pt idx="5">
                  <c:v>ACROLA</c:v>
                </c:pt>
                <c:pt idx="6">
                  <c:v>STOC</c:v>
                </c:pt>
                <c:pt idx="7">
                  <c:v>SPOL</c:v>
                </c:pt>
                <c:pt idx="8">
                  <c:v>(vide)</c:v>
                </c:pt>
                <c:pt idx="9">
                  <c:v>PASDOM</c:v>
                </c:pt>
                <c:pt idx="10">
                  <c:v>STAGE</c:v>
                </c:pt>
                <c:pt idx="11">
                  <c:v>HORS THEME</c:v>
                </c:pt>
                <c:pt idx="12">
                  <c:v>SMAC-1</c:v>
                </c:pt>
                <c:pt idx="13">
                  <c:v>GIBIER</c:v>
                </c:pt>
                <c:pt idx="14">
                  <c:v>STOC ROZO</c:v>
                </c:pt>
                <c:pt idx="15">
                  <c:v>SOINS</c:v>
                </c:pt>
                <c:pt idx="16">
                  <c:v>EFFRAIE</c:v>
                </c:pt>
                <c:pt idx="17">
                  <c:v>BRUANT</c:v>
                </c:pt>
                <c:pt idx="18">
                  <c:v>AXE 2</c:v>
                </c:pt>
                <c:pt idx="19">
                  <c:v>FLASH</c:v>
                </c:pt>
                <c:pt idx="20">
                  <c:v>HALTE</c:v>
                </c:pt>
                <c:pt idx="21">
                  <c:v>RARE</c:v>
                </c:pt>
              </c:strCache>
            </c:strRef>
          </c:cat>
          <c:val>
            <c:numRef>
              <c:f>Sheet1!$C$2:$C$23</c:f>
              <c:numCache>
                <c:formatCode>General</c:formatCode>
                <c:ptCount val="22"/>
                <c:pt idx="0">
                  <c:v>118139</c:v>
                </c:pt>
                <c:pt idx="1">
                  <c:v>82322</c:v>
                </c:pt>
                <c:pt idx="2">
                  <c:v>79469</c:v>
                </c:pt>
                <c:pt idx="3">
                  <c:v>49443</c:v>
                </c:pt>
                <c:pt idx="4">
                  <c:v>33550</c:v>
                </c:pt>
                <c:pt idx="5">
                  <c:v>22681</c:v>
                </c:pt>
                <c:pt idx="6">
                  <c:v>22523</c:v>
                </c:pt>
                <c:pt idx="7">
                  <c:v>15784</c:v>
                </c:pt>
                <c:pt idx="8">
                  <c:v>3336</c:v>
                </c:pt>
                <c:pt idx="9">
                  <c:v>4083</c:v>
                </c:pt>
                <c:pt idx="10">
                  <c:v>7365</c:v>
                </c:pt>
                <c:pt idx="11">
                  <c:v>6197</c:v>
                </c:pt>
                <c:pt idx="12">
                  <c:v>1280</c:v>
                </c:pt>
                <c:pt idx="13">
                  <c:v>2834</c:v>
                </c:pt>
                <c:pt idx="14">
                  <c:v>2450</c:v>
                </c:pt>
                <c:pt idx="15">
                  <c:v>536</c:v>
                </c:pt>
                <c:pt idx="16">
                  <c:v>739</c:v>
                </c:pt>
                <c:pt idx="17">
                  <c:v>80</c:v>
                </c:pt>
                <c:pt idx="18">
                  <c:v>0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2A-47D9-8582-570BB2ECCB5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Sheet1!$A$2:$A$23</c:f>
              <c:strCache>
                <c:ptCount val="22"/>
                <c:pt idx="0">
                  <c:v>PHENO</c:v>
                </c:pt>
                <c:pt idx="1">
                  <c:v>PROG PERS</c:v>
                </c:pt>
                <c:pt idx="2">
                  <c:v>SEJOUR</c:v>
                </c:pt>
                <c:pt idx="3">
                  <c:v>MANGEOIRE</c:v>
                </c:pt>
                <c:pt idx="4">
                  <c:v>VOIE</c:v>
                </c:pt>
                <c:pt idx="5">
                  <c:v>ACROLA</c:v>
                </c:pt>
                <c:pt idx="6">
                  <c:v>STOC</c:v>
                </c:pt>
                <c:pt idx="7">
                  <c:v>SPOL</c:v>
                </c:pt>
                <c:pt idx="8">
                  <c:v>(vide)</c:v>
                </c:pt>
                <c:pt idx="9">
                  <c:v>PASDOM</c:v>
                </c:pt>
                <c:pt idx="10">
                  <c:v>STAGE</c:v>
                </c:pt>
                <c:pt idx="11">
                  <c:v>HORS THEME</c:v>
                </c:pt>
                <c:pt idx="12">
                  <c:v>SMAC-1</c:v>
                </c:pt>
                <c:pt idx="13">
                  <c:v>GIBIER</c:v>
                </c:pt>
                <c:pt idx="14">
                  <c:v>STOC ROZO</c:v>
                </c:pt>
                <c:pt idx="15">
                  <c:v>SOINS</c:v>
                </c:pt>
                <c:pt idx="16">
                  <c:v>EFFRAIE</c:v>
                </c:pt>
                <c:pt idx="17">
                  <c:v>BRUANT</c:v>
                </c:pt>
                <c:pt idx="18">
                  <c:v>AXE 2</c:v>
                </c:pt>
                <c:pt idx="19">
                  <c:v>FLASH</c:v>
                </c:pt>
                <c:pt idx="20">
                  <c:v>HALTE</c:v>
                </c:pt>
                <c:pt idx="21">
                  <c:v>RARE</c:v>
                </c:pt>
              </c:strCache>
            </c:strRef>
          </c:cat>
          <c:val>
            <c:numRef>
              <c:f>Sheet1!$D$2:$D$23</c:f>
              <c:numCache>
                <c:formatCode>General</c:formatCode>
                <c:ptCount val="22"/>
                <c:pt idx="0">
                  <c:v>110119</c:v>
                </c:pt>
                <c:pt idx="1">
                  <c:v>43361</c:v>
                </c:pt>
                <c:pt idx="2">
                  <c:v>78453</c:v>
                </c:pt>
                <c:pt idx="3">
                  <c:v>52846</c:v>
                </c:pt>
                <c:pt idx="4">
                  <c:v>27220</c:v>
                </c:pt>
                <c:pt idx="5">
                  <c:v>24093</c:v>
                </c:pt>
                <c:pt idx="6">
                  <c:v>18832</c:v>
                </c:pt>
                <c:pt idx="7">
                  <c:v>13605</c:v>
                </c:pt>
                <c:pt idx="8">
                  <c:v>2037</c:v>
                </c:pt>
                <c:pt idx="9">
                  <c:v>4566</c:v>
                </c:pt>
                <c:pt idx="10">
                  <c:v>7876</c:v>
                </c:pt>
                <c:pt idx="11">
                  <c:v>2764</c:v>
                </c:pt>
                <c:pt idx="12">
                  <c:v>2280</c:v>
                </c:pt>
                <c:pt idx="13">
                  <c:v>3417</c:v>
                </c:pt>
                <c:pt idx="14">
                  <c:v>1560</c:v>
                </c:pt>
                <c:pt idx="15">
                  <c:v>183</c:v>
                </c:pt>
                <c:pt idx="16">
                  <c:v>372</c:v>
                </c:pt>
                <c:pt idx="17">
                  <c:v>0</c:v>
                </c:pt>
                <c:pt idx="18">
                  <c:v>0</c:v>
                </c:pt>
                <c:pt idx="19">
                  <c:v>988</c:v>
                </c:pt>
                <c:pt idx="20">
                  <c:v>491</c:v>
                </c:pt>
                <c:pt idx="2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2A-47D9-8582-570BB2ECC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55098480"/>
        <c:axId val="155099264"/>
      </c:barChart>
      <c:catAx>
        <c:axId val="155098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696">
            <a:solidFill>
              <a:srgbClr val="FFFF00"/>
            </a:solidFill>
            <a:prstDash val="solid"/>
          </a:ln>
        </c:spPr>
        <c:txPr>
          <a:bodyPr rot="-2700000" vert="horz"/>
          <a:lstStyle/>
          <a:p>
            <a:pPr>
              <a:defRPr sz="1200" b="1" i="0" u="none" strike="noStrike" baseline="0">
                <a:solidFill>
                  <a:srgbClr val="FFFF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5099264"/>
        <c:crosses val="autoZero"/>
        <c:auto val="1"/>
        <c:lblAlgn val="ctr"/>
        <c:lblOffset val="100"/>
        <c:noMultiLvlLbl val="0"/>
      </c:catAx>
      <c:valAx>
        <c:axId val="155099264"/>
        <c:scaling>
          <c:orientation val="minMax"/>
        </c:scaling>
        <c:delete val="0"/>
        <c:axPos val="l"/>
        <c:majorGridlines>
          <c:spPr>
            <a:ln w="12696">
              <a:solidFill>
                <a:srgbClr val="FFFF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305" b="1" i="0" u="none" strike="noStrike" baseline="0">
                    <a:solidFill>
                      <a:srgbClr val="FFFF00"/>
                    </a:solidFill>
                    <a:latin typeface="Comic Sans MS"/>
                    <a:ea typeface="Comic Sans MS"/>
                    <a:cs typeface="Comic Sans MS"/>
                  </a:defRPr>
                </a:pPr>
                <a:r>
                  <a:rPr lang="fr-FR"/>
                  <a:t>Nb de données</a:t>
                </a:r>
              </a:p>
            </c:rich>
          </c:tx>
          <c:layout>
            <c:manualLayout>
              <c:xMode val="edge"/>
              <c:yMode val="edge"/>
              <c:x val="0"/>
              <c:y val="0.1838645905830229"/>
            </c:manualLayout>
          </c:layout>
          <c:overlay val="0"/>
          <c:spPr>
            <a:noFill/>
            <a:ln w="25392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12696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FFFF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5098480"/>
        <c:crosses val="autoZero"/>
        <c:crossBetween val="between"/>
      </c:valAx>
      <c:spPr>
        <a:noFill/>
        <a:ln w="12696">
          <a:solidFill>
            <a:srgbClr val="FFFF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3446386211947754"/>
          <c:y val="0.10041628101427694"/>
          <c:w val="0.50952498564559878"/>
          <c:h val="0.23078995023407423"/>
        </c:manualLayout>
      </c:layout>
      <c:overlay val="0"/>
      <c:spPr>
        <a:noFill/>
        <a:ln w="12696">
          <a:noFill/>
          <a:prstDash val="solid"/>
        </a:ln>
      </c:spPr>
      <c:txPr>
        <a:bodyPr/>
        <a:lstStyle/>
        <a:p>
          <a:pPr>
            <a:defRPr sz="2020" b="1" i="0" u="none" strike="noStrike" baseline="0">
              <a:solidFill>
                <a:srgbClr val="FFFF00"/>
              </a:solidFill>
              <a:latin typeface="Comic Sans MS"/>
              <a:ea typeface="Comic Sans MS"/>
              <a:cs typeface="Comic Sans M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301" b="1" i="0" u="none" strike="noStrike" baseline="0">
          <a:solidFill>
            <a:schemeClr val="tx1"/>
          </a:solidFill>
          <a:latin typeface="Comic Sans MS"/>
          <a:ea typeface="Comic Sans MS"/>
          <a:cs typeface="Comic Sans MS"/>
        </a:defRPr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462299860217886"/>
          <c:y val="5.1537380364171617E-2"/>
          <c:w val="0.71446229913473358"/>
          <c:h val="0.8172690763052208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Nb d'orphelines</c:v>
                </c:pt>
              </c:strCache>
            </c:strRef>
          </c:tx>
          <c:spPr>
            <a:solidFill>
              <a:srgbClr val="00FFFF"/>
            </a:solidFill>
            <a:ln w="14565">
              <a:solidFill>
                <a:srgbClr val="FFFF00"/>
              </a:solidFill>
              <a:prstDash val="solid"/>
            </a:ln>
          </c:spPr>
          <c:invertIfNegative val="0"/>
          <c:cat>
            <c:strRef>
              <c:f>Sheet1!$A$2:$A$39</c:f>
              <c:strCache>
                <c:ptCount val="38"/>
                <c:pt idx="0">
                  <c:v>AJW</c:v>
                </c:pt>
                <c:pt idx="1">
                  <c:v>DKV</c:v>
                </c:pt>
                <c:pt idx="2">
                  <c:v>ESB</c:v>
                </c:pt>
                <c:pt idx="3">
                  <c:v>MRA</c:v>
                </c:pt>
                <c:pt idx="4">
                  <c:v>HGM</c:v>
                </c:pt>
                <c:pt idx="5">
                  <c:v>ESM</c:v>
                </c:pt>
                <c:pt idx="6">
                  <c:v>RUP</c:v>
                </c:pt>
                <c:pt idx="7">
                  <c:v>GHL</c:v>
                </c:pt>
                <c:pt idx="8">
                  <c:v>TUA</c:v>
                </c:pt>
                <c:pt idx="9">
                  <c:v>NAW</c:v>
                </c:pt>
                <c:pt idx="10">
                  <c:v>YUB</c:v>
                </c:pt>
                <c:pt idx="11">
                  <c:v>FRS</c:v>
                </c:pt>
                <c:pt idx="12">
                  <c:v>ESA</c:v>
                </c:pt>
                <c:pt idx="13">
                  <c:v>ESI</c:v>
                </c:pt>
                <c:pt idx="14">
                  <c:v>IAB</c:v>
                </c:pt>
                <c:pt idx="15">
                  <c:v>LVR</c:v>
                </c:pt>
                <c:pt idx="16">
                  <c:v>HES</c:v>
                </c:pt>
                <c:pt idx="17">
                  <c:v>NOO</c:v>
                </c:pt>
                <c:pt idx="18">
                  <c:v>RSB</c:v>
                </c:pt>
                <c:pt idx="19">
                  <c:v>BLB</c:v>
                </c:pt>
                <c:pt idx="20">
                  <c:v>POL</c:v>
                </c:pt>
                <c:pt idx="21">
                  <c:v>DEH</c:v>
                </c:pt>
                <c:pt idx="22">
                  <c:v>SLL</c:v>
                </c:pt>
                <c:pt idx="23">
                  <c:v>BYM</c:v>
                </c:pt>
                <c:pt idx="24">
                  <c:v>DEW</c:v>
                </c:pt>
                <c:pt idx="25">
                  <c:v>FRP</c:v>
                </c:pt>
                <c:pt idx="26">
                  <c:v>LIK</c:v>
                </c:pt>
                <c:pt idx="27">
                  <c:v>CZP</c:v>
                </c:pt>
                <c:pt idx="28">
                  <c:v>DER</c:v>
                </c:pt>
                <c:pt idx="29">
                  <c:v>PLG</c:v>
                </c:pt>
                <c:pt idx="30">
                  <c:v>ETM</c:v>
                </c:pt>
                <c:pt idx="31">
                  <c:v>SKB</c:v>
                </c:pt>
                <c:pt idx="32">
                  <c:v>NLA</c:v>
                </c:pt>
                <c:pt idx="33">
                  <c:v>HRZ</c:v>
                </c:pt>
                <c:pt idx="34">
                  <c:v>GBT</c:v>
                </c:pt>
                <c:pt idx="35">
                  <c:v>RUM</c:v>
                </c:pt>
                <c:pt idx="36">
                  <c:v>SVS</c:v>
                </c:pt>
                <c:pt idx="37">
                  <c:v>CIJ</c:v>
                </c:pt>
              </c:strCache>
            </c:strRef>
          </c:cat>
          <c:val>
            <c:numRef>
              <c:f>Sheet1!$B$2:$B$39</c:f>
              <c:numCache>
                <c:formatCode>General</c:formatCode>
                <c:ptCount val="38"/>
                <c:pt idx="0">
                  <c:v>3</c:v>
                </c:pt>
                <c:pt idx="1">
                  <c:v>1</c:v>
                </c:pt>
                <c:pt idx="2">
                  <c:v>5</c:v>
                </c:pt>
                <c:pt idx="3">
                  <c:v>5</c:v>
                </c:pt>
                <c:pt idx="4">
                  <c:v>8</c:v>
                </c:pt>
                <c:pt idx="5">
                  <c:v>7</c:v>
                </c:pt>
                <c:pt idx="6">
                  <c:v>3</c:v>
                </c:pt>
                <c:pt idx="7">
                  <c:v>2</c:v>
                </c:pt>
                <c:pt idx="8">
                  <c:v>4</c:v>
                </c:pt>
                <c:pt idx="9">
                  <c:v>3</c:v>
                </c:pt>
                <c:pt idx="10">
                  <c:v>1</c:v>
                </c:pt>
                <c:pt idx="11">
                  <c:v>363</c:v>
                </c:pt>
                <c:pt idx="12">
                  <c:v>46</c:v>
                </c:pt>
                <c:pt idx="13">
                  <c:v>240</c:v>
                </c:pt>
                <c:pt idx="14">
                  <c:v>197</c:v>
                </c:pt>
                <c:pt idx="15">
                  <c:v>16</c:v>
                </c:pt>
                <c:pt idx="16">
                  <c:v>309</c:v>
                </c:pt>
                <c:pt idx="17">
                  <c:v>3</c:v>
                </c:pt>
                <c:pt idx="18">
                  <c:v>1</c:v>
                </c:pt>
                <c:pt idx="19">
                  <c:v>682</c:v>
                </c:pt>
                <c:pt idx="20">
                  <c:v>19</c:v>
                </c:pt>
                <c:pt idx="21">
                  <c:v>73</c:v>
                </c:pt>
                <c:pt idx="22">
                  <c:v>3</c:v>
                </c:pt>
                <c:pt idx="23">
                  <c:v>5</c:v>
                </c:pt>
                <c:pt idx="24">
                  <c:v>81</c:v>
                </c:pt>
                <c:pt idx="25">
                  <c:v>16810</c:v>
                </c:pt>
                <c:pt idx="26">
                  <c:v>12</c:v>
                </c:pt>
                <c:pt idx="27">
                  <c:v>24</c:v>
                </c:pt>
                <c:pt idx="28">
                  <c:v>56</c:v>
                </c:pt>
                <c:pt idx="29">
                  <c:v>45</c:v>
                </c:pt>
                <c:pt idx="30">
                  <c:v>3</c:v>
                </c:pt>
                <c:pt idx="31">
                  <c:v>1</c:v>
                </c:pt>
                <c:pt idx="32">
                  <c:v>82</c:v>
                </c:pt>
                <c:pt idx="33">
                  <c:v>1</c:v>
                </c:pt>
                <c:pt idx="34">
                  <c:v>58</c:v>
                </c:pt>
                <c:pt idx="35">
                  <c:v>3</c:v>
                </c:pt>
                <c:pt idx="36">
                  <c:v>13</c:v>
                </c:pt>
                <c:pt idx="37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42-4A69-BC65-DB0F5E5DE1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55092992"/>
        <c:axId val="155094168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Taux</c:v>
                </c:pt>
              </c:strCache>
            </c:strRef>
          </c:tx>
          <c:spPr>
            <a:ln w="43695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strRef>
              <c:f>Sheet1!$A$2:$A$39</c:f>
              <c:strCache>
                <c:ptCount val="38"/>
                <c:pt idx="0">
                  <c:v>AJW</c:v>
                </c:pt>
                <c:pt idx="1">
                  <c:v>DKV</c:v>
                </c:pt>
                <c:pt idx="2">
                  <c:v>ESB</c:v>
                </c:pt>
                <c:pt idx="3">
                  <c:v>MRA</c:v>
                </c:pt>
                <c:pt idx="4">
                  <c:v>HGM</c:v>
                </c:pt>
                <c:pt idx="5">
                  <c:v>ESM</c:v>
                </c:pt>
                <c:pt idx="6">
                  <c:v>RUP</c:v>
                </c:pt>
                <c:pt idx="7">
                  <c:v>GHL</c:v>
                </c:pt>
                <c:pt idx="8">
                  <c:v>TUA</c:v>
                </c:pt>
                <c:pt idx="9">
                  <c:v>NAW</c:v>
                </c:pt>
                <c:pt idx="10">
                  <c:v>YUB</c:v>
                </c:pt>
                <c:pt idx="11">
                  <c:v>FRS</c:v>
                </c:pt>
                <c:pt idx="12">
                  <c:v>ESA</c:v>
                </c:pt>
                <c:pt idx="13">
                  <c:v>ESI</c:v>
                </c:pt>
                <c:pt idx="14">
                  <c:v>IAB</c:v>
                </c:pt>
                <c:pt idx="15">
                  <c:v>LVR</c:v>
                </c:pt>
                <c:pt idx="16">
                  <c:v>HES</c:v>
                </c:pt>
                <c:pt idx="17">
                  <c:v>NOO</c:v>
                </c:pt>
                <c:pt idx="18">
                  <c:v>RSB</c:v>
                </c:pt>
                <c:pt idx="19">
                  <c:v>BLB</c:v>
                </c:pt>
                <c:pt idx="20">
                  <c:v>POL</c:v>
                </c:pt>
                <c:pt idx="21">
                  <c:v>DEH</c:v>
                </c:pt>
                <c:pt idx="22">
                  <c:v>SLL</c:v>
                </c:pt>
                <c:pt idx="23">
                  <c:v>BYM</c:v>
                </c:pt>
                <c:pt idx="24">
                  <c:v>DEW</c:v>
                </c:pt>
                <c:pt idx="25">
                  <c:v>FRP</c:v>
                </c:pt>
                <c:pt idx="26">
                  <c:v>LIK</c:v>
                </c:pt>
                <c:pt idx="27">
                  <c:v>CZP</c:v>
                </c:pt>
                <c:pt idx="28">
                  <c:v>DER</c:v>
                </c:pt>
                <c:pt idx="29">
                  <c:v>PLG</c:v>
                </c:pt>
                <c:pt idx="30">
                  <c:v>ETM</c:v>
                </c:pt>
                <c:pt idx="31">
                  <c:v>SKB</c:v>
                </c:pt>
                <c:pt idx="32">
                  <c:v>NLA</c:v>
                </c:pt>
                <c:pt idx="33">
                  <c:v>HRZ</c:v>
                </c:pt>
                <c:pt idx="34">
                  <c:v>GBT</c:v>
                </c:pt>
                <c:pt idx="35">
                  <c:v>RUM</c:v>
                </c:pt>
                <c:pt idx="36">
                  <c:v>SVS</c:v>
                </c:pt>
                <c:pt idx="37">
                  <c:v>CIJ</c:v>
                </c:pt>
              </c:strCache>
            </c:strRef>
          </c:cat>
          <c:val>
            <c:numRef>
              <c:f>Sheet1!$C$2:$C$39</c:f>
              <c:numCache>
                <c:formatCode>General</c:formatCode>
                <c:ptCount val="3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0.88888</c:v>
                </c:pt>
                <c:pt idx="5">
                  <c:v>0.875</c:v>
                </c:pt>
                <c:pt idx="6">
                  <c:v>0.75</c:v>
                </c:pt>
                <c:pt idx="7">
                  <c:v>0.66666000000000003</c:v>
                </c:pt>
                <c:pt idx="8">
                  <c:v>0.44444</c:v>
                </c:pt>
                <c:pt idx="9">
                  <c:v>0.21428</c:v>
                </c:pt>
                <c:pt idx="10">
                  <c:v>0.2</c:v>
                </c:pt>
                <c:pt idx="11">
                  <c:v>0.16852</c:v>
                </c:pt>
                <c:pt idx="12">
                  <c:v>0.15753</c:v>
                </c:pt>
                <c:pt idx="13">
                  <c:v>0.15706000000000001</c:v>
                </c:pt>
                <c:pt idx="14">
                  <c:v>0.14316000000000001</c:v>
                </c:pt>
                <c:pt idx="15">
                  <c:v>0.14285</c:v>
                </c:pt>
                <c:pt idx="16">
                  <c:v>0.11824999999999999</c:v>
                </c:pt>
                <c:pt idx="17">
                  <c:v>8.8230000000000003E-2</c:v>
                </c:pt>
                <c:pt idx="18">
                  <c:v>7.6920000000000002E-2</c:v>
                </c:pt>
                <c:pt idx="19">
                  <c:v>6.0389999999999999E-2</c:v>
                </c:pt>
                <c:pt idx="20">
                  <c:v>4.5670000000000002E-2</c:v>
                </c:pt>
                <c:pt idx="21">
                  <c:v>3.09E-2</c:v>
                </c:pt>
                <c:pt idx="22">
                  <c:v>2.9700000000000001E-2</c:v>
                </c:pt>
                <c:pt idx="23">
                  <c:v>2.8080000000000001E-2</c:v>
                </c:pt>
                <c:pt idx="24">
                  <c:v>2.6960000000000001E-2</c:v>
                </c:pt>
                <c:pt idx="25">
                  <c:v>2.69E-2</c:v>
                </c:pt>
                <c:pt idx="26">
                  <c:v>1.967E-2</c:v>
                </c:pt>
                <c:pt idx="27">
                  <c:v>1.8409999999999999E-2</c:v>
                </c:pt>
                <c:pt idx="28">
                  <c:v>1.7080000000000001E-2</c:v>
                </c:pt>
                <c:pt idx="29">
                  <c:v>1.669E-2</c:v>
                </c:pt>
                <c:pt idx="30">
                  <c:v>1.4279999999999999E-2</c:v>
                </c:pt>
                <c:pt idx="31">
                  <c:v>1.265E-2</c:v>
                </c:pt>
                <c:pt idx="32">
                  <c:v>1.256E-2</c:v>
                </c:pt>
                <c:pt idx="33">
                  <c:v>8.0599999999999995E-3</c:v>
                </c:pt>
                <c:pt idx="34">
                  <c:v>6.6800000000000002E-3</c:v>
                </c:pt>
                <c:pt idx="35">
                  <c:v>6.28E-3</c:v>
                </c:pt>
                <c:pt idx="36">
                  <c:v>6.2700000000000004E-3</c:v>
                </c:pt>
                <c:pt idx="37">
                  <c:v>4.0699999999999998E-3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42-4A69-BC65-DB0F5E5DE1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097304"/>
        <c:axId val="155095344"/>
      </c:lineChart>
      <c:catAx>
        <c:axId val="155092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4565">
            <a:solidFill>
              <a:srgbClr val="FFFF00"/>
            </a:solidFill>
            <a:prstDash val="solid"/>
          </a:ln>
        </c:spPr>
        <c:txPr>
          <a:bodyPr rot="-5400000" vert="horz"/>
          <a:lstStyle/>
          <a:p>
            <a:pPr>
              <a:defRPr sz="1379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416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55094168"/>
        <c:scaling>
          <c:orientation val="minMax"/>
          <c:max val="1800"/>
        </c:scaling>
        <c:delete val="0"/>
        <c:axPos val="l"/>
        <c:title>
          <c:tx>
            <c:rich>
              <a:bodyPr/>
              <a:lstStyle/>
              <a:p>
                <a:pPr>
                  <a:defRPr sz="2049" b="1" i="0" u="none" strike="noStrike" baseline="0">
                    <a:solidFill>
                      <a:srgbClr val="99CC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/>
                  <a:t>Nb d'orpheline</a:t>
                </a:r>
              </a:p>
            </c:rich>
          </c:tx>
          <c:layout>
            <c:manualLayout>
              <c:xMode val="edge"/>
              <c:yMode val="edge"/>
              <c:x val="1.3597093997747202E-2"/>
              <c:y val="0.28714865187306132"/>
            </c:manualLayout>
          </c:layout>
          <c:overlay val="0"/>
          <c:spPr>
            <a:noFill/>
            <a:ln w="2913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14565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605" b="1" i="0" u="none" strike="noStrike" baseline="0">
                <a:solidFill>
                  <a:srgbClr val="66FFFF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2992"/>
        <c:crosses val="autoZero"/>
        <c:crossBetween val="between"/>
      </c:valAx>
      <c:catAx>
        <c:axId val="1550973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5095344"/>
        <c:crosses val="autoZero"/>
        <c:auto val="0"/>
        <c:lblAlgn val="ctr"/>
        <c:lblOffset val="100"/>
        <c:noMultiLvlLbl val="0"/>
      </c:catAx>
      <c:valAx>
        <c:axId val="155095344"/>
        <c:scaling>
          <c:orientation val="minMax"/>
          <c:max val="0.60000000000000064"/>
          <c:min val="0"/>
        </c:scaling>
        <c:delete val="0"/>
        <c:axPos val="r"/>
        <c:title>
          <c:tx>
            <c:rich>
              <a:bodyPr/>
              <a:lstStyle/>
              <a:p>
                <a:pPr>
                  <a:defRPr sz="2064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/>
                  <a:t>Taux</a:t>
                </a:r>
              </a:p>
            </c:rich>
          </c:tx>
          <c:layout>
            <c:manualLayout>
              <c:xMode val="edge"/>
              <c:yMode val="edge"/>
              <c:x val="0.93325076665211515"/>
              <c:y val="0.39959845928349863"/>
            </c:manualLayout>
          </c:layout>
          <c:overlay val="0"/>
          <c:spPr>
            <a:noFill/>
            <a:ln w="29130"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 w="14565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839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7304"/>
        <c:crosses val="max"/>
        <c:crossBetween val="between"/>
      </c:valAx>
      <c:spPr>
        <a:noFill/>
        <a:ln w="14565">
          <a:solidFill>
            <a:srgbClr val="FFFF0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4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203955500618049"/>
          <c:y val="5.8232931726907834E-2"/>
          <c:w val="0.70704573547590155"/>
          <c:h val="0.7690763052208868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Nombre d'orpheline</c:v>
                </c:pt>
              </c:strCache>
            </c:strRef>
          </c:tx>
          <c:spPr>
            <a:solidFill>
              <a:srgbClr val="00FFFF"/>
            </a:solidFill>
            <a:ln w="13302">
              <a:solidFill>
                <a:srgbClr val="FFFF00"/>
              </a:solidFill>
              <a:prstDash val="solid"/>
            </a:ln>
          </c:spPr>
          <c:invertIfNegative val="0"/>
          <c:cat>
            <c:numRef>
              <c:f>Sheet1!$A$2:$A$20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numCache>
            </c:num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590</c:v>
                </c:pt>
                <c:pt idx="1">
                  <c:v>462</c:v>
                </c:pt>
                <c:pt idx="2">
                  <c:v>703</c:v>
                </c:pt>
                <c:pt idx="3">
                  <c:v>1260</c:v>
                </c:pt>
                <c:pt idx="4">
                  <c:v>1284</c:v>
                </c:pt>
                <c:pt idx="5">
                  <c:v>1279</c:v>
                </c:pt>
                <c:pt idx="6">
                  <c:v>1380</c:v>
                </c:pt>
                <c:pt idx="7">
                  <c:v>1289</c:v>
                </c:pt>
                <c:pt idx="8">
                  <c:v>1366</c:v>
                </c:pt>
                <c:pt idx="9">
                  <c:v>1218</c:v>
                </c:pt>
                <c:pt idx="10">
                  <c:v>1480</c:v>
                </c:pt>
                <c:pt idx="11">
                  <c:v>1310</c:v>
                </c:pt>
                <c:pt idx="12">
                  <c:v>1429</c:v>
                </c:pt>
                <c:pt idx="13">
                  <c:v>982</c:v>
                </c:pt>
                <c:pt idx="14">
                  <c:v>1116</c:v>
                </c:pt>
                <c:pt idx="15">
                  <c:v>1039</c:v>
                </c:pt>
                <c:pt idx="16">
                  <c:v>1221</c:v>
                </c:pt>
                <c:pt idx="17">
                  <c:v>869</c:v>
                </c:pt>
                <c:pt idx="18">
                  <c:v>864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2E-44C2-B17C-7BFB8064A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55097696"/>
        <c:axId val="155094952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Taux</c:v>
                </c:pt>
              </c:strCache>
            </c:strRef>
          </c:tx>
          <c:spPr>
            <a:ln w="39903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numRef>
              <c:f>Sheet1!$A$2:$A$20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numCache>
            </c:numRef>
          </c:cat>
          <c:val>
            <c:numRef>
              <c:f>Sheet1!$C$2:$C$20</c:f>
              <c:numCache>
                <c:formatCode>General</c:formatCode>
                <c:ptCount val="19"/>
                <c:pt idx="0">
                  <c:v>4.0309999999999999E-2</c:v>
                </c:pt>
                <c:pt idx="1">
                  <c:v>2.6020000000000001E-2</c:v>
                </c:pt>
                <c:pt idx="2">
                  <c:v>2.9479999999999999E-2</c:v>
                </c:pt>
                <c:pt idx="3">
                  <c:v>3.8870000000000002E-2</c:v>
                </c:pt>
                <c:pt idx="4">
                  <c:v>3.5589999999999997E-2</c:v>
                </c:pt>
                <c:pt idx="5">
                  <c:v>3.083E-2</c:v>
                </c:pt>
                <c:pt idx="6">
                  <c:v>3.1960000000000002E-2</c:v>
                </c:pt>
                <c:pt idx="7">
                  <c:v>2.6079999999999999E-2</c:v>
                </c:pt>
                <c:pt idx="8">
                  <c:v>2.5069999999999999E-2</c:v>
                </c:pt>
                <c:pt idx="9">
                  <c:v>2.205E-2</c:v>
                </c:pt>
                <c:pt idx="10">
                  <c:v>2.5440000000000001E-2</c:v>
                </c:pt>
                <c:pt idx="11">
                  <c:v>2.3019999999999999E-2</c:v>
                </c:pt>
                <c:pt idx="12">
                  <c:v>2.4109999999999999E-2</c:v>
                </c:pt>
                <c:pt idx="13">
                  <c:v>1.8020000000000001E-2</c:v>
                </c:pt>
                <c:pt idx="14">
                  <c:v>1.7260000000000001E-2</c:v>
                </c:pt>
                <c:pt idx="15">
                  <c:v>1.439E-2</c:v>
                </c:pt>
                <c:pt idx="16">
                  <c:v>1.8200000000000001E-2</c:v>
                </c:pt>
                <c:pt idx="17">
                  <c:v>1.3339999999999999E-2</c:v>
                </c:pt>
                <c:pt idx="18">
                  <c:v>1.6809999999999999E-2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2E-44C2-B17C-7BFB8064A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098088"/>
        <c:axId val="191818912"/>
      </c:lineChart>
      <c:catAx>
        <c:axId val="155097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3302">
            <a:solidFill>
              <a:srgbClr val="FFFF00"/>
            </a:solidFill>
            <a:prstDash val="solid"/>
          </a:ln>
        </c:spPr>
        <c:txPr>
          <a:bodyPr rot="-2700000" vert="horz"/>
          <a:lstStyle/>
          <a:p>
            <a:pPr>
              <a:defRPr sz="1685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495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5509495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854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/>
                  <a:t>Nb d'orpheline</a:t>
                </a:r>
              </a:p>
            </c:rich>
          </c:tx>
          <c:layout>
            <c:manualLayout>
              <c:xMode val="edge"/>
              <c:yMode val="edge"/>
              <c:x val="1.3597092309770003E-2"/>
              <c:y val="0.26305211848518933"/>
            </c:manualLayout>
          </c:layout>
          <c:overlay val="0"/>
          <c:spPr>
            <a:noFill/>
            <a:ln w="26599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13302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685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7696"/>
        <c:crosses val="autoZero"/>
        <c:crossBetween val="between"/>
      </c:valAx>
      <c:catAx>
        <c:axId val="155098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1818912"/>
        <c:crosses val="autoZero"/>
        <c:auto val="0"/>
        <c:lblAlgn val="ctr"/>
        <c:lblOffset val="100"/>
        <c:noMultiLvlLbl val="0"/>
      </c:catAx>
      <c:valAx>
        <c:axId val="191818912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 sz="1886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/>
                  <a:t>Taux</a:t>
                </a:r>
              </a:p>
            </c:rich>
          </c:tx>
          <c:layout>
            <c:manualLayout>
              <c:xMode val="edge"/>
              <c:yMode val="edge"/>
              <c:x val="0.9332507765388387"/>
              <c:y val="0.37550195114499574"/>
            </c:manualLayout>
          </c:layout>
          <c:overlay val="0"/>
          <c:spPr>
            <a:noFill/>
            <a:ln w="26599">
              <a:noFill/>
            </a:ln>
          </c:spPr>
        </c:title>
        <c:numFmt formatCode="0.0%" sourceLinked="0"/>
        <c:majorTickMark val="in"/>
        <c:minorTickMark val="none"/>
        <c:tickLblPos val="nextTo"/>
        <c:spPr>
          <a:ln w="13302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685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8088"/>
        <c:crosses val="max"/>
        <c:crossBetween val="between"/>
      </c:valAx>
      <c:spPr>
        <a:noFill/>
        <a:ln w="13302">
          <a:solidFill>
            <a:srgbClr val="FFFF0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4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Taux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</a:t>
            </a:r>
          </a:p>
        </c:rich>
      </c:tx>
      <c:layout>
        <c:manualLayout>
          <c:xMode val="edge"/>
          <c:yMode val="edge"/>
          <c:x val="0.23234952536922593"/>
          <c:y val="0.187058340319089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14977720457857346"/>
          <c:y val="5.7213339931926732E-2"/>
          <c:w val="0.81909983119634933"/>
          <c:h val="0.779297670629189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Tx Mort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FFFF00"/>
              </a:solidFill>
            </a:ln>
            <a:effectLst/>
          </c:spPr>
          <c:invertIfNegative val="0"/>
          <c:cat>
            <c:strRef>
              <c:f>Feuil1!$A$2:$A$4</c:f>
              <c:strCache>
                <c:ptCount val="3"/>
                <c:pt idx="0">
                  <c:v>Au dessus</c:v>
                </c:pt>
                <c:pt idx="1">
                  <c:v>Norme</c:v>
                </c:pt>
                <c:pt idx="2">
                  <c:v>En dessous</c:v>
                </c:pt>
              </c:strCache>
            </c:strRef>
          </c:cat>
          <c:val>
            <c:numRef>
              <c:f>Feuil1!$B$2:$B$4</c:f>
              <c:numCache>
                <c:formatCode>0</c:formatCode>
                <c:ptCount val="3"/>
                <c:pt idx="0">
                  <c:v>0</c:v>
                </c:pt>
                <c:pt idx="1">
                  <c:v>11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F6-4FA8-B296-5E572D1737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"/>
        <c:axId val="517300400"/>
        <c:axId val="517304008"/>
      </c:barChart>
      <c:catAx>
        <c:axId val="51730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7304008"/>
        <c:crosses val="autoZero"/>
        <c:auto val="1"/>
        <c:lblAlgn val="ctr"/>
        <c:lblOffset val="100"/>
        <c:noMultiLvlLbl val="0"/>
      </c:catAx>
      <c:valAx>
        <c:axId val="517304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baseline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r>
                  <a:rPr lang="fr-FR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Nb bagueurs</a:t>
                </a:r>
                <a:endParaRPr lang="fr-FR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c:rich>
          </c:tx>
          <c:layout>
            <c:manualLayout>
              <c:xMode val="edge"/>
              <c:yMode val="edge"/>
              <c:x val="3.1122964225077179E-2"/>
              <c:y val="0.2343502237125167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baseline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7300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15000"/>
            <a:lumOff val="8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15000"/>
            <a:lumOff val="8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15000"/>
            <a:lumOff val="8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FD9FDDC-2EF4-443E-B6F4-12370447749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89072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1DA112-9457-4BA1-A78A-8DD69F18ABB7}" type="slidenum">
              <a:rPr lang="fr-FR" altLang="fr-FR"/>
              <a:pPr/>
              <a:t>1</a:t>
            </a:fld>
            <a:endParaRPr lang="fr-FR" altLang="fr-FR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5720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D7F04F-91F6-4ACA-B4FA-49962A05D5C6}" type="slidenum">
              <a:rPr lang="fr-FR" altLang="fr-FR"/>
              <a:pPr/>
              <a:t>11</a:t>
            </a:fld>
            <a:endParaRPr lang="fr-FR" altLang="fr-FR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5352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8CE1F8-0520-4844-AC1A-1C0D7CD3AC44}" type="slidenum">
              <a:rPr lang="fr-FR" altLang="fr-FR"/>
              <a:pPr/>
              <a:t>12</a:t>
            </a:fld>
            <a:endParaRPr lang="fr-FR" altLang="fr-F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5426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AB1A14B-F1D4-4510-8985-9B88A98F8A2D}" type="slidenum">
              <a:rPr lang="fr-FR" altLang="fr-FR"/>
              <a:pPr/>
              <a:t>13</a:t>
            </a:fld>
            <a:endParaRPr lang="fr-FR" altLang="fr-FR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0569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A716A6-C9F9-41C1-94B0-C4B559B0BD1D}" type="slidenum">
              <a:rPr lang="fr-FR" altLang="fr-FR"/>
              <a:pPr/>
              <a:t>14</a:t>
            </a:fld>
            <a:endParaRPr lang="fr-FR" altLang="fr-FR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7963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AE41CB-48A3-4FC8-A14F-C73F69FE8218}" type="slidenum">
              <a:rPr lang="fr-FR" altLang="fr-FR"/>
              <a:pPr/>
              <a:t>15</a:t>
            </a:fld>
            <a:endParaRPr lang="fr-FR" altLang="fr-FR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2151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AB1A14B-F1D4-4510-8985-9B88A98F8A2D}" type="slidenum">
              <a:rPr lang="fr-FR" altLang="fr-FR"/>
              <a:pPr/>
              <a:t>16</a:t>
            </a:fld>
            <a:endParaRPr lang="fr-FR" altLang="fr-FR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674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3FDACB-3BE6-49B1-B919-04B8911D10E9}" type="slidenum">
              <a:rPr lang="fr-FR" altLang="fr-FR"/>
              <a:pPr/>
              <a:t>19</a:t>
            </a:fld>
            <a:endParaRPr lang="fr-FR" altLang="fr-FR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7201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AB1A14B-F1D4-4510-8985-9B88A98F8A2D}" type="slidenum">
              <a:rPr lang="fr-FR" altLang="fr-FR"/>
              <a:pPr/>
              <a:t>20</a:t>
            </a:fld>
            <a:endParaRPr lang="fr-FR" altLang="fr-FR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8795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9FDDC-2EF4-443E-B6F4-123704477491}" type="slidenum">
              <a:rPr lang="fr-FR" altLang="fr-FR" smtClean="0"/>
              <a:pPr/>
              <a:t>21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677325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9FDDC-2EF4-443E-B6F4-123704477491}" type="slidenum">
              <a:rPr lang="fr-FR" altLang="fr-FR" smtClean="0"/>
              <a:pPr/>
              <a:t>22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59844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DD740D-1713-4735-9D4C-5A1C40DBBFE7}" type="slidenum">
              <a:rPr lang="fr-FR" altLang="fr-FR"/>
              <a:pPr/>
              <a:t>2</a:t>
            </a:fld>
            <a:endParaRPr lang="fr-FR" altLang="fr-FR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2012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AB1A14B-F1D4-4510-8985-9B88A98F8A2D}" type="slidenum">
              <a:rPr lang="fr-FR" altLang="fr-FR"/>
              <a:pPr/>
              <a:t>23</a:t>
            </a:fld>
            <a:endParaRPr lang="fr-FR" altLang="fr-FR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7953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Pas forcement en grande quantité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9FDDC-2EF4-443E-B6F4-123704477491}" type="slidenum">
              <a:rPr lang="fr-FR" altLang="fr-FR" smtClean="0"/>
              <a:pPr/>
              <a:t>24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63002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5C7AD-3CA3-4410-BB10-35666ECE7767}" type="slidenum">
              <a:rPr lang="fr-FR" altLang="fr-FR"/>
              <a:pPr/>
              <a:t>3</a:t>
            </a:fld>
            <a:endParaRPr lang="fr-FR" altLang="fr-FR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416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5F8DA46-A4D3-4FE0-8E36-DCFE1FE17285}" type="slidenum">
              <a:rPr lang="fr-FR" altLang="fr-FR"/>
              <a:pPr/>
              <a:t>4</a:t>
            </a:fld>
            <a:endParaRPr lang="fr-FR" altLang="fr-FR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dirty="0" smtClean="0">
                <a:latin typeface="Arial" panose="020B0604020202020204" pitchFamily="34" charset="0"/>
              </a:rPr>
              <a:t>PS_GB_BILAN_BAGUEUR </a:t>
            </a:r>
            <a:r>
              <a:rPr lang="fr-FR" altLang="fr-FR" dirty="0" err="1" smtClean="0">
                <a:latin typeface="Arial" panose="020B0604020202020204" pitchFamily="34" charset="0"/>
              </a:rPr>
              <a:t>operation</a:t>
            </a:r>
            <a:r>
              <a:rPr lang="fr-FR" altLang="fr-FR" dirty="0" smtClean="0">
                <a:latin typeface="Arial" panose="020B0604020202020204" pitchFamily="34" charset="0"/>
              </a:rPr>
              <a:t> = 1</a:t>
            </a:r>
          </a:p>
        </p:txBody>
      </p:sp>
    </p:spTree>
    <p:extLst>
      <p:ext uri="{BB962C8B-B14F-4D97-AF65-F5344CB8AC3E}">
        <p14:creationId xmlns:p14="http://schemas.microsoft.com/office/powerpoint/2010/main" val="2394360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0921D4-AF57-414E-A5A2-5265645D1BD1}" type="slidenum">
              <a:rPr lang="fr-FR" altLang="fr-FR"/>
              <a:pPr/>
              <a:t>5</a:t>
            </a:fld>
            <a:endParaRPr lang="fr-FR" altLang="fr-FR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dirty="0" smtClean="0">
                <a:latin typeface="Arial" panose="020B0604020202020204" pitchFamily="34" charset="0"/>
              </a:rPr>
              <a:t>PS_GB_BILAN_BAGUEUR </a:t>
            </a:r>
            <a:r>
              <a:rPr lang="fr-FR" altLang="fr-FR" dirty="0" err="1" smtClean="0">
                <a:latin typeface="Arial" panose="020B0604020202020204" pitchFamily="34" charset="0"/>
              </a:rPr>
              <a:t>operation</a:t>
            </a:r>
            <a:r>
              <a:rPr lang="fr-FR" altLang="fr-FR" dirty="0" smtClean="0">
                <a:latin typeface="Arial" panose="020B0604020202020204" pitchFamily="34" charset="0"/>
              </a:rPr>
              <a:t> = 2</a:t>
            </a:r>
          </a:p>
          <a:p>
            <a:pPr eaLnBrk="1" hangingPunct="1"/>
            <a:endParaRPr lang="fr-FR" altLang="fr-F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135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dirty="0" smtClean="0">
                <a:latin typeface="Arial" panose="020B0604020202020204" pitchFamily="34" charset="0"/>
              </a:rPr>
              <a:t>PS_GB_BILAN_BAGUEUR </a:t>
            </a:r>
            <a:r>
              <a:rPr lang="fr-FR" altLang="fr-FR" dirty="0" err="1" smtClean="0">
                <a:latin typeface="Arial" panose="020B0604020202020204" pitchFamily="34" charset="0"/>
              </a:rPr>
              <a:t>operation</a:t>
            </a:r>
            <a:r>
              <a:rPr lang="fr-FR" altLang="fr-FR" dirty="0" smtClean="0">
                <a:latin typeface="Arial" panose="020B0604020202020204" pitchFamily="34" charset="0"/>
              </a:rPr>
              <a:t> = 2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9FDDC-2EF4-443E-B6F4-123704477491}" type="slidenum">
              <a:rPr lang="fr-FR" altLang="fr-FR" smtClean="0"/>
              <a:pPr/>
              <a:t>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915330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9FDDC-2EF4-443E-B6F4-123704477491}" type="slidenum">
              <a:rPr lang="fr-FR" altLang="fr-FR" smtClean="0"/>
              <a:pPr/>
              <a:t>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53977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F1762D-E4AD-4410-98D8-9DAE8BDC43F8}" type="slidenum">
              <a:rPr lang="fr-FR" altLang="fr-FR"/>
              <a:pPr/>
              <a:t>9</a:t>
            </a:fld>
            <a:endParaRPr lang="fr-FR" altLang="fr-FR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73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8CE1F8-0520-4844-AC1A-1C0D7CD3AC44}" type="slidenum">
              <a:rPr lang="fr-FR" altLang="fr-FR"/>
              <a:pPr/>
              <a:t>10</a:t>
            </a:fld>
            <a:endParaRPr lang="fr-FR" altLang="fr-F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923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NHN negatif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7475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28775"/>
            <a:ext cx="7772400" cy="1143000"/>
          </a:xfrm>
        </p:spPr>
        <p:txBody>
          <a:bodyPr anchor="ctr" anchorCtr="0"/>
          <a:lstStyle>
            <a:lvl1pPr>
              <a:defRPr sz="4800"/>
            </a:lvl1pPr>
          </a:lstStyle>
          <a:p>
            <a:r>
              <a:rPr lang="fr-FR"/>
              <a:t>Cliquez pour modifier le style du titre du masque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2712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2DFD20-7C69-4A4E-B296-ACB5DA4DFFA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03154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0338" y="188913"/>
            <a:ext cx="1947862" cy="5907087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66750" y="188913"/>
            <a:ext cx="5691188" cy="590708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66CC65-E9BF-4987-910F-BE8752AF8A4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42140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685800" y="1628775"/>
            <a:ext cx="7772400" cy="4467225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AE96A0-11E3-45B8-9D29-8140144FDC6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44226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lstStyle>
            <a:lvl1pPr>
              <a:defRPr sz="4800" b="0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190D3-6188-4739-8A12-AE0CC557BC0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36128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FBB49D-414B-49AE-B189-8ACCDD8AF3D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81230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3CA0C4-FC8A-4C65-B619-6CB230FAA44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767561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114C03-DE12-479C-B05D-B42FF059F50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934944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295796-9723-4F34-BB5E-A8077E0DAB8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337549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542F2F-657C-432B-B724-DAE8A4AFF1A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29825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91F18B-3090-45EE-8F8B-F5E9F138EC7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14950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56294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CA3680-39C8-4B44-B9C1-76B945A33FE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132576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7391EE-B5C9-451E-A718-6A1A0C42000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286692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865F1E-5801-4D64-9F47-1998F5163A5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290921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F29FF-1221-4D9F-A77A-6C5B24D1754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47100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5DE78-DDA8-4256-8B90-76F86DDB40E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55397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628775"/>
            <a:ext cx="3810000" cy="4467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3810000" cy="4467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839CA0-7FEC-4188-9CB6-E9068FBA7CA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43068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A37950-F4AB-4D17-B820-DB4F8DBBFDB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45493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9792D-5103-49BC-9A1F-776EA20C16F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418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E877A8-2323-48A2-80B1-76883FA63B0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66479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21E59E-EEC4-4AF2-B99C-0F5F5894D90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0753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47A4A8-4614-47AC-BF79-467ECAAFC0E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25746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0000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1889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28775"/>
            <a:ext cx="77724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FFFF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FFFF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FFFF00"/>
                </a:solidFill>
              </a:defRPr>
            </a:lvl1pPr>
          </a:lstStyle>
          <a:p>
            <a:fld id="{92FBAD2E-7177-45FA-8820-D8D7F54D9390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FFFF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FFFF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FFFF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FFFF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FFFF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FFFF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FFFF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FFFF00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CDDB2150-0BFE-466D-BE08-5E9A842669C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FFFF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FFFF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FFFF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FFFF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FFFF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FFFF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FFFF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FFFF00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4400" dirty="0" smtClean="0"/>
              <a:t>Base de données :</a:t>
            </a:r>
            <a:br>
              <a:rPr lang="fr-FR" sz="4400" dirty="0" smtClean="0"/>
            </a:br>
            <a:r>
              <a:rPr lang="fr-FR" sz="4400" dirty="0" smtClean="0"/>
              <a:t>Bilan 2018</a:t>
            </a:r>
            <a:br>
              <a:rPr lang="fr-FR" sz="4400" dirty="0" smtClean="0"/>
            </a:br>
            <a:r>
              <a:rPr lang="fr-FR" sz="4400" dirty="0" smtClean="0"/>
              <a:t>Chantier 2019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 smtClean="0"/>
              <a:t>Données brutes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406795"/>
              </p:ext>
            </p:extLst>
          </p:nvPr>
        </p:nvGraphicFramePr>
        <p:xfrm>
          <a:off x="265113" y="1065213"/>
          <a:ext cx="8789987" cy="5591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Taux de contrôle</a:t>
            </a:r>
          </a:p>
        </p:txBody>
      </p:sp>
      <p:graphicFrame>
        <p:nvGraphicFramePr>
          <p:cNvPr id="4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92635301"/>
              </p:ext>
            </p:extLst>
          </p:nvPr>
        </p:nvGraphicFramePr>
        <p:xfrm>
          <a:off x="419100" y="1065213"/>
          <a:ext cx="7935913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chart seriesIdx="-4" categoryIdx="1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 animBg="0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 smtClean="0"/>
              <a:t>Données par programme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1027285"/>
              </p:ext>
            </p:extLst>
          </p:nvPr>
        </p:nvGraphicFramePr>
        <p:xfrm>
          <a:off x="265113" y="1065213"/>
          <a:ext cx="8789987" cy="5591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4807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 animBg="0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5" name="Rectangle 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Suivi des orphelines</a:t>
            </a:r>
          </a:p>
        </p:txBody>
      </p:sp>
      <p:sp>
        <p:nvSpPr>
          <p:cNvPr id="6861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3284538"/>
            <a:ext cx="7129462" cy="2354262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dirty="0" smtClean="0"/>
              <a:t>Des contrôles ou des reprises pour lesquels il n'existe pas d'informations de baguage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5" grpId="0"/>
      <p:bldP spid="686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3600" dirty="0" smtClean="0"/>
              <a:t>Taux d'orphelines de 2000 à aujourd'hui (2018)</a:t>
            </a: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999759"/>
              </p:ext>
            </p:extLst>
          </p:nvPr>
        </p:nvGraphicFramePr>
        <p:xfrm>
          <a:off x="-23813" y="1124744"/>
          <a:ext cx="9371013" cy="5690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6079966" y="1897807"/>
            <a:ext cx="9685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16 810</a:t>
            </a:r>
            <a:endParaRPr lang="fr-FR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81925" name="AutoShape 5"/>
          <p:cNvSpPr>
            <a:spLocks noChangeArrowheads="1"/>
          </p:cNvSpPr>
          <p:nvPr/>
        </p:nvSpPr>
        <p:spPr bwMode="auto">
          <a:xfrm rot="2038052">
            <a:off x="4528402" y="2692205"/>
            <a:ext cx="1368425" cy="360363"/>
          </a:xfrm>
          <a:prstGeom prst="rightArrow">
            <a:avLst>
              <a:gd name="adj1" fmla="val 50000"/>
              <a:gd name="adj2" fmla="val 9493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fr-FR" altLang="fr-FR"/>
          </a:p>
        </p:txBody>
      </p:sp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6079966" y="2355259"/>
            <a:ext cx="17317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Tous : 2.81%</a:t>
            </a:r>
            <a:endParaRPr lang="fr-FR" sz="1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fr-F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FRP : 2.69%</a:t>
            </a:r>
            <a:endParaRPr lang="fr-FR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040083" y="3284984"/>
            <a:ext cx="177163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2015 = 3.15%</a:t>
            </a:r>
            <a:endParaRPr lang="fr-FR" sz="1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fr-F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2016 = 2.96%</a:t>
            </a:r>
          </a:p>
          <a:p>
            <a:pPr>
              <a:defRPr/>
            </a:pPr>
            <a:r>
              <a:rPr lang="fr-F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2017 = 2.92%</a:t>
            </a:r>
          </a:p>
          <a:p>
            <a:pPr>
              <a:defRPr/>
            </a:pPr>
            <a:r>
              <a:rPr lang="fr-F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2018 = 2.69%</a:t>
            </a:r>
            <a:endParaRPr lang="fr-FR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1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 animBg="0"/>
        </p:bldSub>
      </p:bldGraphic>
      <p:bldP spid="81924" grpId="0"/>
      <p:bldP spid="81925" grpId="0" animBg="1"/>
      <p:bldP spid="81926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Nombre d'orphelines FRP</a:t>
            </a:r>
          </a:p>
        </p:txBody>
      </p:sp>
      <p:graphicFrame>
        <p:nvGraphicFramePr>
          <p:cNvPr id="6" name="Object 1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365101"/>
              </p:ext>
            </p:extLst>
          </p:nvPr>
        </p:nvGraphicFramePr>
        <p:xfrm>
          <a:off x="120650" y="1138238"/>
          <a:ext cx="8613775" cy="5497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series" animBg="0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5" name="Rectangle 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/>
              <a:t>Suivi de la mortalité</a:t>
            </a:r>
          </a:p>
        </p:txBody>
      </p:sp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567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Méthode de calcul</a:t>
            </a:r>
          </a:p>
          <a:p>
            <a:pPr lvl="1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Tous les oiseaux capturés vivants (en France) : </a:t>
            </a:r>
          </a:p>
          <a:p>
            <a:pPr lvl="2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baguages (ACTION = B)</a:t>
            </a:r>
          </a:p>
          <a:p>
            <a:pPr lvl="2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recaptures (ACTION = C; COND REPR = 8; CIRC REPR = 20)</a:t>
            </a:r>
          </a:p>
          <a:p>
            <a:pPr lvl="1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Tous les oiseaux morts lors d’opération de capture (en France)</a:t>
            </a:r>
            <a:b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 = R; COND REPR = 8</a:t>
            </a:r>
          </a:p>
          <a:p>
            <a:pPr lvl="1"/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r>
              <a:rPr lang="fr-F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Voir le site du CRBPO sur la procédure pour saisir ces oiseaux morts lors d’opération de capture.</a:t>
            </a:r>
          </a:p>
          <a:p>
            <a:pPr lvl="1"/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Suivi de la mortalité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976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Suivi de la </a:t>
            </a:r>
            <a:r>
              <a:rPr lang="fr-FR" dirty="0" smtClean="0"/>
              <a:t>mortalité</a:t>
            </a:r>
            <a:br>
              <a:rPr lang="fr-FR" dirty="0" smtClean="0"/>
            </a:br>
            <a:r>
              <a:rPr lang="fr-FR" sz="3200" dirty="0" smtClean="0"/>
              <a:t>n &gt; 2300 depuis 2015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5292080" y="1374798"/>
            <a:ext cx="3503029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L’importance de la première catégorie « en-dessous » semble liée à une mauvaise notation des morts (COND REPR &lt;&gt; 8)</a:t>
            </a:r>
          </a:p>
          <a:p>
            <a:pPr algn="ctr"/>
            <a:r>
              <a:rPr lang="fr-FR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Contacter le CRBPO si vous êtes dans ce cas.</a:t>
            </a:r>
            <a:endParaRPr lang="fr-FR" sz="1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1" name="Espace réservé du conten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0930908"/>
              </p:ext>
            </p:extLst>
          </p:nvPr>
        </p:nvGraphicFramePr>
        <p:xfrm>
          <a:off x="227369" y="1498713"/>
          <a:ext cx="4488647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Espace réservé du conten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2643129"/>
              </p:ext>
            </p:extLst>
          </p:nvPr>
        </p:nvGraphicFramePr>
        <p:xfrm>
          <a:off x="227369" y="4041777"/>
          <a:ext cx="4488647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Espace réservé du conten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0273432"/>
              </p:ext>
            </p:extLst>
          </p:nvPr>
        </p:nvGraphicFramePr>
        <p:xfrm>
          <a:off x="4427984" y="4041777"/>
          <a:ext cx="4488647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071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3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3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3600" dirty="0" smtClean="0"/>
              <a:t>Pré-bilan sur le baguage en 2018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/>
              <a:t>La date limite d’envoi des données avait été fixée au 15 janvier.</a:t>
            </a:r>
          </a:p>
          <a:p>
            <a:pPr eaLnBrk="1" hangingPunct="1">
              <a:defRPr/>
            </a:pPr>
            <a:endParaRPr lang="fr-FR" dirty="0" smtClean="0">
              <a:sym typeface="Wingdings" pitchFamily="2" charset="2"/>
            </a:endParaRPr>
          </a:p>
          <a:p>
            <a:pPr eaLnBrk="1" hangingPunct="1">
              <a:defRPr/>
            </a:pPr>
            <a:r>
              <a:rPr lang="fr-FR" dirty="0" smtClean="0">
                <a:sym typeface="Wingdings" pitchFamily="2" charset="2"/>
              </a:rPr>
              <a:t>A mi-mars 324 000 données sont intégrées à la base (325 000 en 2015, 280 000 en 2016, 309 000 en 2017)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4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fr-FR" smtClean="0"/>
          </a:p>
        </p:txBody>
      </p:sp>
      <p:sp>
        <p:nvSpPr>
          <p:cNvPr id="40975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/>
              <a:t>Bilan 2017</a:t>
            </a:r>
          </a:p>
          <a:p>
            <a:pPr lvl="1" eaLnBrk="1" hangingPunct="1">
              <a:defRPr/>
            </a:pPr>
            <a:r>
              <a:rPr lang="fr-FR" dirty="0" smtClean="0"/>
              <a:t>Activités de gestion de la base</a:t>
            </a:r>
          </a:p>
          <a:p>
            <a:pPr lvl="1" eaLnBrk="1" hangingPunct="1">
              <a:defRPr/>
            </a:pPr>
            <a:r>
              <a:rPr lang="fr-FR" dirty="0" smtClean="0"/>
              <a:t>Les bagueurs</a:t>
            </a:r>
          </a:p>
          <a:p>
            <a:pPr lvl="1" eaLnBrk="1" hangingPunct="1">
              <a:defRPr/>
            </a:pPr>
            <a:r>
              <a:rPr lang="fr-FR" dirty="0" smtClean="0"/>
              <a:t>La qualification</a:t>
            </a:r>
          </a:p>
          <a:p>
            <a:pPr lvl="1" eaLnBrk="1" hangingPunct="1">
              <a:defRPr/>
            </a:pPr>
            <a:r>
              <a:rPr lang="fr-FR" dirty="0" smtClean="0"/>
              <a:t>Le baguage en 2017</a:t>
            </a:r>
          </a:p>
          <a:p>
            <a:pPr lvl="2" eaLnBrk="1" hangingPunct="1">
              <a:defRPr/>
            </a:pPr>
            <a:r>
              <a:rPr lang="fr-FR" dirty="0" smtClean="0"/>
              <a:t>Bilan générale</a:t>
            </a:r>
          </a:p>
          <a:p>
            <a:pPr lvl="2" eaLnBrk="1" hangingPunct="1">
              <a:defRPr/>
            </a:pPr>
            <a:r>
              <a:rPr lang="fr-FR" dirty="0" smtClean="0"/>
              <a:t>Par thème</a:t>
            </a:r>
          </a:p>
          <a:p>
            <a:pPr lvl="1" eaLnBrk="1" hangingPunct="1">
              <a:defRPr/>
            </a:pPr>
            <a:r>
              <a:rPr lang="fr-FR" dirty="0" smtClean="0"/>
              <a:t>Les non-renseignés (Orphelines)</a:t>
            </a:r>
          </a:p>
          <a:p>
            <a:pPr eaLnBrk="1" hangingPunct="1">
              <a:defRPr/>
            </a:pPr>
            <a:r>
              <a:rPr lang="fr-FR" dirty="0" smtClean="0"/>
              <a:t>Pré-bilan sur le baguage en 2018</a:t>
            </a:r>
          </a:p>
          <a:p>
            <a:pPr eaLnBrk="1" hangingPunct="1">
              <a:defRPr/>
            </a:pPr>
            <a:r>
              <a:rPr lang="fr-FR" dirty="0" smtClean="0"/>
              <a:t>Chantier 2019</a:t>
            </a:r>
          </a:p>
          <a:p>
            <a:pPr eaLnBrk="1" hangingPunct="1">
              <a:defRPr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0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9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09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09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09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09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09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5" name="Rectangle 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/>
              <a:t>Chantier 2018</a:t>
            </a:r>
          </a:p>
        </p:txBody>
      </p:sp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Réalisation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6432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9722" y="82116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Action 2018, réalisations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4318" y="1228316"/>
            <a:ext cx="8472137" cy="2160265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 smtClean="0"/>
              <a:t>Continuer le développement du logiciel de saisie </a:t>
            </a:r>
            <a:r>
              <a:rPr lang="fr-FR" dirty="0" err="1" smtClean="0"/>
              <a:t>GestBag</a:t>
            </a:r>
            <a:endParaRPr lang="fr-FR" dirty="0" smtClean="0"/>
          </a:p>
          <a:p>
            <a:pPr marL="0" indent="0" eaLnBrk="1" hangingPunct="1">
              <a:buNone/>
              <a:defRPr/>
            </a:pPr>
            <a:endParaRPr lang="fr-FR" sz="1600" dirty="0" smtClean="0"/>
          </a:p>
        </p:txBody>
      </p:sp>
      <p:sp>
        <p:nvSpPr>
          <p:cNvPr id="5" name="Sous-titre 1"/>
          <p:cNvSpPr txBox="1">
            <a:spLocks/>
          </p:cNvSpPr>
          <p:nvPr/>
        </p:nvSpPr>
        <p:spPr bwMode="auto">
          <a:xfrm>
            <a:off x="554128" y="2281585"/>
            <a:ext cx="7704855" cy="221399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FFFF0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FFFF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FFFF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Réalisation : 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Nombreuses évolutions</a:t>
            </a:r>
          </a:p>
          <a:p>
            <a:r>
              <a:rPr lang="fr-FR" dirty="0" smtClean="0">
                <a:sym typeface="Wingdings" panose="05000000000000000000" pitchFamily="2" charset="2"/>
              </a:rPr>
              <a:t>Capture </a:t>
            </a:r>
            <a:r>
              <a:rPr lang="fr-FR" dirty="0">
                <a:sym typeface="Wingdings" panose="05000000000000000000" pitchFamily="2" charset="2"/>
              </a:rPr>
              <a:t>sans </a:t>
            </a:r>
            <a:r>
              <a:rPr lang="fr-FR" dirty="0" smtClean="0">
                <a:sym typeface="Wingdings" panose="05000000000000000000" pitchFamily="2" charset="2"/>
              </a:rPr>
              <a:t>baguage</a:t>
            </a:r>
          </a:p>
          <a:p>
            <a:r>
              <a:rPr lang="fr-FR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Suivi de la mortalité, et orphelines</a:t>
            </a:r>
            <a:endParaRPr lang="fr-FR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2387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bldLvl="2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9722" y="82116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Action 2018, réalisations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4318" y="1228316"/>
            <a:ext cx="8472137" cy="2160265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 smtClean="0"/>
              <a:t>Autres</a:t>
            </a:r>
          </a:p>
        </p:txBody>
      </p:sp>
      <p:sp>
        <p:nvSpPr>
          <p:cNvPr id="5" name="Sous-titre 1"/>
          <p:cNvSpPr txBox="1">
            <a:spLocks/>
          </p:cNvSpPr>
          <p:nvPr/>
        </p:nvSpPr>
        <p:spPr bwMode="auto">
          <a:xfrm>
            <a:off x="587958" y="1806866"/>
            <a:ext cx="7704855" cy="306229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FFFF0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FFFF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FFFF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Réalisation : 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Saisie des turdidés en archive</a:t>
            </a:r>
          </a:p>
          <a:p>
            <a:r>
              <a:rPr lang="fr-FR" dirty="0" smtClean="0">
                <a:sym typeface="Wingdings" panose="05000000000000000000" pitchFamily="2" charset="2"/>
              </a:rPr>
              <a:t>Saisie d’anciennes fiches de reprise (espèces « rares », bagues étrangères de limicoles limicoles en cours)</a:t>
            </a:r>
          </a:p>
          <a:p>
            <a:r>
              <a:rPr lang="fr-FR" dirty="0" smtClean="0">
                <a:sym typeface="Wingdings" panose="05000000000000000000" pitchFamily="2" charset="2"/>
              </a:rPr>
              <a:t>CRBPO-DATA 2.0</a:t>
            </a:r>
          </a:p>
        </p:txBody>
      </p:sp>
    </p:spTree>
    <p:extLst>
      <p:ext uri="{BB962C8B-B14F-4D97-AF65-F5344CB8AC3E}">
        <p14:creationId xmlns:p14="http://schemas.microsoft.com/office/powerpoint/2010/main" val="315947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bldLvl="2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5" name="Rectangle 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/>
              <a:t>Chantier 2019</a:t>
            </a:r>
          </a:p>
        </p:txBody>
      </p:sp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Prévisionnel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127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Chantier 2019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4318" y="1228316"/>
            <a:ext cx="8472137" cy="2160265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 smtClean="0"/>
              <a:t>Plusieurs projets </a:t>
            </a:r>
            <a:r>
              <a:rPr lang="fr-FR" dirty="0"/>
              <a:t>de </a:t>
            </a:r>
            <a:r>
              <a:rPr lang="fr-FR" dirty="0" smtClean="0"/>
              <a:t>développement </a:t>
            </a:r>
            <a:r>
              <a:rPr lang="fr-FR" dirty="0" smtClean="0"/>
              <a:t>en projet et en cours du </a:t>
            </a:r>
            <a:r>
              <a:rPr lang="fr-FR" dirty="0" smtClean="0"/>
              <a:t>logiciel de </a:t>
            </a:r>
            <a:r>
              <a:rPr lang="fr-FR" dirty="0" smtClean="0"/>
              <a:t>gestion du baguage </a:t>
            </a:r>
            <a:r>
              <a:rPr lang="fr-FR" dirty="0" err="1" smtClean="0"/>
              <a:t>GestBag</a:t>
            </a:r>
            <a:endParaRPr lang="fr-FR" dirty="0" smtClean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Continuer </a:t>
            </a:r>
            <a:r>
              <a:rPr lang="fr-FR" dirty="0" smtClean="0"/>
              <a:t>la saisie des archives (limicoles)</a:t>
            </a:r>
          </a:p>
          <a:p>
            <a:pPr marL="0" indent="0" eaLnBrk="1" hangingPunct="1">
              <a:buNone/>
              <a:defRPr/>
            </a:pPr>
            <a:endParaRPr lang="fr-FR" sz="1600" dirty="0" smtClean="0"/>
          </a:p>
        </p:txBody>
      </p:sp>
    </p:spTree>
    <p:extLst>
      <p:ext uri="{BB962C8B-B14F-4D97-AF65-F5344CB8AC3E}">
        <p14:creationId xmlns:p14="http://schemas.microsoft.com/office/powerpoint/2010/main" val="175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Les bagueurs</a:t>
            </a:r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3600" dirty="0" smtClean="0"/>
              <a:t>Nombre de Bagueurs* en 2018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2352422"/>
              </p:ext>
            </p:extLst>
          </p:nvPr>
        </p:nvGraphicFramePr>
        <p:xfrm>
          <a:off x="666750" y="1354138"/>
          <a:ext cx="8123238" cy="4959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8791" name="Text Box 7"/>
          <p:cNvSpPr txBox="1">
            <a:spLocks noChangeArrowheads="1"/>
          </p:cNvSpPr>
          <p:nvPr/>
        </p:nvSpPr>
        <p:spPr bwMode="auto">
          <a:xfrm>
            <a:off x="5795963" y="6021388"/>
            <a:ext cx="30059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Soit </a:t>
            </a:r>
            <a:r>
              <a:rPr lang="fr-F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673 </a:t>
            </a:r>
            <a:r>
              <a:rPr lang="fr-FR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personnes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51520" y="6324285"/>
            <a:ext cx="784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 tel dans la base de données (sans forcément d’autorisation valide)</a:t>
            </a:r>
            <a:endParaRPr lang="fr-FR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8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category" animBg="0"/>
        </p:bldSub>
      </p:bldGraphic>
      <p:bldP spid="1187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8864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dirty="0" smtClean="0"/>
              <a:t>Evolution du nombre de bagueurs validés pour la saison</a:t>
            </a:r>
          </a:p>
        </p:txBody>
      </p:sp>
      <p:graphicFrame>
        <p:nvGraphicFramePr>
          <p:cNvPr id="6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787159"/>
              </p:ext>
            </p:extLst>
          </p:nvPr>
        </p:nvGraphicFramePr>
        <p:xfrm>
          <a:off x="-180528" y="1556792"/>
          <a:ext cx="9023672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6876256" y="1916832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 :</a:t>
            </a:r>
          </a:p>
          <a:p>
            <a:r>
              <a:rPr lang="fr-F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343 permis validés sur 408 bagueurs </a:t>
            </a:r>
            <a:r>
              <a:rPr lang="fr-FR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généralistes </a:t>
            </a:r>
            <a:r>
              <a:rPr lang="fr-F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(84%)</a:t>
            </a:r>
          </a:p>
        </p:txBody>
      </p:sp>
      <p:sp>
        <p:nvSpPr>
          <p:cNvPr id="5" name="ZoneTexte 1"/>
          <p:cNvSpPr txBox="1"/>
          <p:nvPr/>
        </p:nvSpPr>
        <p:spPr>
          <a:xfrm>
            <a:off x="6804248" y="3137687"/>
            <a:ext cx="2339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 :</a:t>
            </a:r>
          </a:p>
          <a:p>
            <a:r>
              <a:rPr lang="fr-FR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229 permis validés sur 408 bagueurs </a:t>
            </a:r>
            <a:r>
              <a:rPr lang="fr-FR" sz="1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généralistes </a:t>
            </a:r>
            <a:r>
              <a:rPr lang="fr-FR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(56%)</a:t>
            </a:r>
          </a:p>
        </p:txBody>
      </p:sp>
    </p:spTree>
    <p:extLst>
      <p:ext uri="{BB962C8B-B14F-4D97-AF65-F5344CB8AC3E}">
        <p14:creationId xmlns:p14="http://schemas.microsoft.com/office/powerpoint/2010/main" val="283392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series" animBg="0"/>
        </p:bldSub>
      </p:bldGraphic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Baguage dans l’illégalité (nombre de bagueurs)</a:t>
            </a:r>
            <a:endParaRPr lang="fr-FR" dirty="0"/>
          </a:p>
        </p:txBody>
      </p:sp>
      <p:graphicFrame>
        <p:nvGraphicFramePr>
          <p:cNvPr id="7" name="Espace réservé du graphique 6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07729932"/>
              </p:ext>
            </p:extLst>
          </p:nvPr>
        </p:nvGraphicFramePr>
        <p:xfrm>
          <a:off x="644033" y="1628800"/>
          <a:ext cx="7772400" cy="446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867808" y="5949280"/>
            <a:ext cx="7597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 sont des valeurs optimistes car beaucoup de bagueurs reçoivent leur permis après que les baguages aient été effectués !</a:t>
            </a:r>
          </a:p>
        </p:txBody>
      </p:sp>
    </p:spTree>
    <p:extLst>
      <p:ext uri="{BB962C8B-B14F-4D97-AF65-F5344CB8AC3E}">
        <p14:creationId xmlns:p14="http://schemas.microsoft.com/office/powerpoint/2010/main" val="387788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7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7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7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category" animBg="0"/>
        </p:bldSub>
      </p:bldGraphic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Qualification 2018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08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1628775"/>
            <a:ext cx="7990656" cy="446722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4</a:t>
            </a:r>
            <a:r>
              <a:rPr lang="fr-FR" dirty="0" smtClean="0"/>
              <a:t> stages soit 15 participants</a:t>
            </a:r>
          </a:p>
          <a:p>
            <a:pPr lvl="1"/>
            <a:r>
              <a:rPr lang="fr-FR" dirty="0" smtClean="0"/>
              <a:t>Au premier tour</a:t>
            </a:r>
          </a:p>
          <a:p>
            <a:pPr lvl="2"/>
            <a:r>
              <a:rPr lang="fr-FR" dirty="0" smtClean="0"/>
              <a:t>6 directement qualifiés</a:t>
            </a:r>
          </a:p>
          <a:p>
            <a:pPr lvl="2"/>
            <a:r>
              <a:rPr lang="fr-FR" dirty="0" smtClean="0"/>
              <a:t>3 nécessitent un rattrapage </a:t>
            </a:r>
          </a:p>
          <a:p>
            <a:pPr lvl="3"/>
            <a:r>
              <a:rPr lang="fr-FR" dirty="0" smtClean="0"/>
              <a:t>2 pour l’identification (</a:t>
            </a:r>
            <a:r>
              <a:rPr lang="fr-FR" dirty="0" err="1" smtClean="0"/>
              <a:t>ornitho</a:t>
            </a:r>
            <a:r>
              <a:rPr lang="fr-FR" dirty="0" smtClean="0"/>
              <a:t> ou baguage)</a:t>
            </a:r>
          </a:p>
          <a:p>
            <a:pPr lvl="3"/>
            <a:r>
              <a:rPr lang="fr-FR" dirty="0" smtClean="0"/>
              <a:t>2 pour la saisie de données</a:t>
            </a:r>
          </a:p>
          <a:p>
            <a:pPr lvl="2"/>
            <a:r>
              <a:rPr lang="fr-FR" dirty="0" smtClean="0">
                <a:solidFill>
                  <a:srgbClr val="FF0000"/>
                </a:solidFill>
              </a:rPr>
              <a:t>6 échec </a:t>
            </a:r>
          </a:p>
          <a:p>
            <a:pPr lvl="1"/>
            <a:r>
              <a:rPr lang="fr-FR" dirty="0" smtClean="0"/>
              <a:t>Au second tour </a:t>
            </a:r>
          </a:p>
          <a:p>
            <a:pPr lvl="2"/>
            <a:r>
              <a:rPr lang="fr-FR" dirty="0" smtClean="0"/>
              <a:t>3 qualifiés</a:t>
            </a:r>
          </a:p>
          <a:p>
            <a:pPr lvl="2"/>
            <a:r>
              <a:rPr lang="fr-FR" dirty="0"/>
              <a:t>0</a:t>
            </a:r>
            <a:r>
              <a:rPr lang="fr-FR" dirty="0" smtClean="0"/>
              <a:t> en attente</a:t>
            </a:r>
          </a:p>
          <a:p>
            <a:pPr lvl="2"/>
            <a:r>
              <a:rPr lang="fr-FR" dirty="0"/>
              <a:t>0</a:t>
            </a:r>
            <a:r>
              <a:rPr lang="fr-FR" dirty="0" smtClean="0"/>
              <a:t> échec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Qualification 2018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301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/>
              <a:t>Le baguage en </a:t>
            </a:r>
            <a:r>
              <a:rPr lang="fr-FR" dirty="0" smtClean="0"/>
              <a:t>2018</a:t>
            </a:r>
            <a:endParaRPr lang="fr-FR" dirty="0" smtClean="0"/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seum">
  <a:themeElements>
    <a:clrScheme name="Museu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useum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useum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seum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eum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eum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eum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eum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eum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Itinéraire d'une bague gâtée</Template>
  <TotalTime>9371</TotalTime>
  <Words>491</Words>
  <Application>Microsoft Office PowerPoint</Application>
  <PresentationFormat>Affichage à l'écran (4:3)</PresentationFormat>
  <Paragraphs>124</Paragraphs>
  <Slides>24</Slides>
  <Notes>21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24</vt:i4>
      </vt:variant>
    </vt:vector>
  </HeadingPairs>
  <TitlesOfParts>
    <vt:vector size="30" baseType="lpstr">
      <vt:lpstr>Arial</vt:lpstr>
      <vt:lpstr>Comic Sans MS</vt:lpstr>
      <vt:lpstr>Times New Roman</vt:lpstr>
      <vt:lpstr>Wingdings</vt:lpstr>
      <vt:lpstr>Museum</vt:lpstr>
      <vt:lpstr>Conception personnalisée</vt:lpstr>
      <vt:lpstr>Base de données : Bilan 2018 Chantier 2019</vt:lpstr>
      <vt:lpstr>Présentation PowerPoint</vt:lpstr>
      <vt:lpstr>Les bagueurs</vt:lpstr>
      <vt:lpstr>Nombre de Bagueurs* en 2018</vt:lpstr>
      <vt:lpstr>Evolution du nombre de bagueurs validés pour la saison</vt:lpstr>
      <vt:lpstr>Baguage dans l’illégalité (nombre de bagueurs)</vt:lpstr>
      <vt:lpstr>Qualification 2018</vt:lpstr>
      <vt:lpstr>Qualification 2018</vt:lpstr>
      <vt:lpstr>Le baguage en 2018</vt:lpstr>
      <vt:lpstr>Données brutes</vt:lpstr>
      <vt:lpstr>Taux de contrôle</vt:lpstr>
      <vt:lpstr>Données par programme</vt:lpstr>
      <vt:lpstr>Suivi des orphelines</vt:lpstr>
      <vt:lpstr>Taux d'orphelines de 2000 à aujourd'hui (2018)</vt:lpstr>
      <vt:lpstr>Nombre d'orphelines FRP</vt:lpstr>
      <vt:lpstr>Suivi de la mortalité</vt:lpstr>
      <vt:lpstr>Suivi de la mortalité</vt:lpstr>
      <vt:lpstr>Suivi de la mortalité n &gt; 2300 depuis 2015</vt:lpstr>
      <vt:lpstr>Pré-bilan sur le baguage en 2018</vt:lpstr>
      <vt:lpstr>Chantier 2018</vt:lpstr>
      <vt:lpstr>Action 2018, réalisations</vt:lpstr>
      <vt:lpstr>Action 2018, réalisations</vt:lpstr>
      <vt:lpstr>Chantier 2019</vt:lpstr>
      <vt:lpstr>Chantier 2019</vt:lpstr>
    </vt:vector>
  </TitlesOfParts>
  <Company>CRBPO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 de données : Bilan 2007 Chantier 2008</dc:title>
  <dc:creator>Dehorter Olivier</dc:creator>
  <cp:lastModifiedBy>Olivier Dehorter</cp:lastModifiedBy>
  <cp:revision>568</cp:revision>
  <dcterms:created xsi:type="dcterms:W3CDTF">2008-01-16T07:54:01Z</dcterms:created>
  <dcterms:modified xsi:type="dcterms:W3CDTF">2019-03-15T11:30:10Z</dcterms:modified>
  <cp:contentStatus/>
</cp:coreProperties>
</file>