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Masters/notesMaster1.xml" ContentType="application/vnd.openxmlformats-officedocument.presentationml.notesMaster+xml"/>
  <Override PartName="/ppt/charts/chart4.xml" ContentType="application/vnd.openxmlformats-officedocument.drawingml.chart+xml"/>
  <Override PartName="/ppt/charts/chart8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charts/chart5.xml" ContentType="application/vnd.openxmlformats-officedocument.drawingml.chart+xml"/>
  <Override PartName="/ppt/charts/chart3.xml" ContentType="application/vnd.openxmlformats-officedocument.drawingml.chart+xml"/>
  <Override PartName="/ppt/charts/chart7.xml" ContentType="application/vnd.openxmlformats-officedocument.drawingml.chart+xml"/>
  <Override PartName="/ppt/charts/chart9.xml" ContentType="application/vnd.openxmlformats-officedocument.drawingml.chart+xml"/>
  <Override PartName="/ppt/theme/theme1.xml" ContentType="application/vnd.openxmlformats-officedocument.theme+xml"/>
  <Override PartName="/ppt/charts/chart6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1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h/8994+OZsfIJV+mkIqgn9GLjg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customschemas.google.com/relationships/presentationmetadata" Target="meta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32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5"/>
      <c:hPercent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708333333333343E-2"/>
          <c:y val="0.10175438596491229"/>
          <c:w val="0.78437500000000004"/>
          <c:h val="0.80350877192982451"/>
        </c:manualLayout>
      </c:layout>
      <c:pie3DChart>
        <c:varyColors val="1"/>
        <c:ser>
          <c:idx val="0"/>
          <c:order val="0"/>
          <c:tx>
            <c:strRef>
              <c:f>Sheet1!$M$1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FFFF"/>
            </a:solidFill>
            <a:ln w="10448">
              <a:solidFill>
                <a:srgbClr val="FFCC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A5B1-40C7-A13C-7F6BCDFB7808}"/>
              </c:ext>
            </c:extLst>
          </c:dPt>
          <c:dPt>
            <c:idx val="1"/>
            <c:bubble3D val="0"/>
            <c:spPr>
              <a:solidFill>
                <a:srgbClr val="FF00FF"/>
              </a:solidFill>
              <a:ln w="10448">
                <a:solidFill>
                  <a:srgbClr val="FFCC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A5B1-40C7-A13C-7F6BCDFB7808}"/>
              </c:ext>
            </c:extLst>
          </c:dPt>
          <c:dPt>
            <c:idx val="2"/>
            <c:bubble3D val="0"/>
            <c:spPr>
              <a:solidFill>
                <a:srgbClr val="00FF00"/>
              </a:solidFill>
              <a:ln w="10448">
                <a:solidFill>
                  <a:srgbClr val="FFCC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A5B1-40C7-A13C-7F6BCDFB7808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0448">
                <a:solidFill>
                  <a:srgbClr val="FFCC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A5B1-40C7-A13C-7F6BCDFB7808}"/>
              </c:ext>
            </c:extLst>
          </c:dPt>
          <c:dLbls>
            <c:dLbl>
              <c:idx val="1"/>
              <c:layout>
                <c:manualLayout>
                  <c:x val="1.0416666666666677E-3"/>
                  <c:y val="0.53355297495989307"/>
                </c:manualLayout>
              </c:layout>
              <c:spPr>
                <a:noFill/>
                <a:ln w="20897">
                  <a:noFill/>
                </a:ln>
              </c:spPr>
              <c:txPr>
                <a:bodyPr/>
                <a:lstStyle/>
                <a:p>
                  <a:pPr>
                    <a:defRPr sz="1794" b="1" i="0" u="none" strike="noStrike" baseline="0">
                      <a:solidFill>
                        <a:srgbClr val="FFFF00"/>
                      </a:solidFill>
                      <a:latin typeface="Comic Sans MS"/>
                      <a:ea typeface="Comic Sans MS"/>
                      <a:cs typeface="Comic Sans M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B1-40C7-A13C-7F6BCDFB7808}"/>
                </c:ext>
              </c:extLst>
            </c:dLbl>
            <c:dLbl>
              <c:idx val="2"/>
              <c:layout>
                <c:manualLayout>
                  <c:x val="-0.13675445678188919"/>
                  <c:y val="4.4814340588988479E-3"/>
                </c:manualLayout>
              </c:layout>
              <c:spPr>
                <a:noFill/>
                <a:ln w="20897">
                  <a:noFill/>
                </a:ln>
              </c:spPr>
              <c:txPr>
                <a:bodyPr/>
                <a:lstStyle/>
                <a:p>
                  <a:pPr>
                    <a:defRPr sz="1794" b="1" i="0" u="none" strike="noStrike" baseline="0">
                      <a:solidFill>
                        <a:srgbClr val="FFFF00"/>
                      </a:solidFill>
                      <a:latin typeface="Comic Sans MS"/>
                      <a:ea typeface="Comic Sans MS"/>
                      <a:cs typeface="Comic Sans M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88253280280598"/>
                      <c:h val="0.136363636363636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A5B1-40C7-A13C-7F6BCDFB780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5B1-40C7-A13C-7F6BCDFB7808}"/>
                </c:ext>
              </c:extLst>
            </c:dLbl>
            <c:spPr>
              <a:noFill/>
              <a:ln w="2089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4" b="1" i="0" u="none" strike="noStrike" baseline="0">
                    <a:solidFill>
                      <a:srgbClr val="FFFF00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10448">
                  <a:solidFill>
                    <a:srgbClr val="FFFF00"/>
                  </a:solidFill>
                  <a:prstDash val="solid"/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Généraliste</c:v>
                </c:pt>
                <c:pt idx="1">
                  <c:v>Spécialiste</c:v>
                </c:pt>
                <c:pt idx="2">
                  <c:v>Resp. de PP</c:v>
                </c:pt>
                <c:pt idx="3">
                  <c:v>Centre de soins</c:v>
                </c:pt>
              </c:strCache>
            </c:strRef>
          </c:cat>
          <c:val>
            <c:numRef>
              <c:f>Sheet1!$M$2:$M$5</c:f>
              <c:numCache>
                <c:formatCode>General</c:formatCode>
                <c:ptCount val="4"/>
                <c:pt idx="0">
                  <c:v>414</c:v>
                </c:pt>
                <c:pt idx="1">
                  <c:v>272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5B1-40C7-A13C-7F6BCDFB780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538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016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436489607390301"/>
          <c:y val="7.1161048689138556E-2"/>
          <c:w val="0.59973921924467122"/>
          <c:h val="0.700374531835205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Bagueur généraliste</c:v>
                </c:pt>
              </c:strCache>
            </c:strRef>
          </c:tx>
          <c:spPr>
            <a:solidFill>
              <a:srgbClr val="00FFFF">
                <a:alpha val="82000"/>
              </a:srgbClr>
            </a:solidFill>
            <a:ln w="10916">
              <a:solidFill>
                <a:srgbClr val="FFCC00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b="0">
                    <a:solidFill>
                      <a:srgbClr val="66FF33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Sheet1!$B$2:$L$2</c:f>
              <c:numCache>
                <c:formatCode>General</c:formatCode>
                <c:ptCount val="11"/>
                <c:pt idx="0">
                  <c:v>304</c:v>
                </c:pt>
                <c:pt idx="1">
                  <c:v>309</c:v>
                </c:pt>
                <c:pt idx="2">
                  <c:v>317</c:v>
                </c:pt>
                <c:pt idx="3">
                  <c:v>327</c:v>
                </c:pt>
                <c:pt idx="4">
                  <c:v>341</c:v>
                </c:pt>
                <c:pt idx="5">
                  <c:v>340</c:v>
                </c:pt>
                <c:pt idx="6">
                  <c:v>355</c:v>
                </c:pt>
                <c:pt idx="7">
                  <c:v>369</c:v>
                </c:pt>
                <c:pt idx="8">
                  <c:v>362</c:v>
                </c:pt>
                <c:pt idx="9">
                  <c:v>367</c:v>
                </c:pt>
                <c:pt idx="10">
                  <c:v>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B4-4442-AC16-4C134FABFB3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Bagueur spécialiste</c:v>
                </c:pt>
              </c:strCache>
            </c:strRef>
          </c:tx>
          <c:spPr>
            <a:solidFill>
              <a:srgbClr val="FFC000">
                <a:alpha val="76000"/>
              </a:srgbClr>
            </a:solidFill>
            <a:ln w="10916">
              <a:solidFill>
                <a:srgbClr val="FFFF00"/>
              </a:solidFill>
              <a:prstDash val="solid"/>
            </a:ln>
          </c:spPr>
          <c:invertIfNegative val="0"/>
          <c:cat>
            <c:numRef>
              <c:f>Sheet1!$B$1:$L$1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Sheet1!$B$3:$L$3</c:f>
              <c:numCache>
                <c:formatCode>General</c:formatCode>
                <c:ptCount val="11"/>
                <c:pt idx="0">
                  <c:v>119</c:v>
                </c:pt>
                <c:pt idx="1">
                  <c:v>122</c:v>
                </c:pt>
                <c:pt idx="2">
                  <c:v>126</c:v>
                </c:pt>
                <c:pt idx="3">
                  <c:v>134</c:v>
                </c:pt>
                <c:pt idx="4">
                  <c:v>117</c:v>
                </c:pt>
                <c:pt idx="5">
                  <c:v>151</c:v>
                </c:pt>
                <c:pt idx="6">
                  <c:v>158</c:v>
                </c:pt>
                <c:pt idx="7">
                  <c:v>188</c:v>
                </c:pt>
                <c:pt idx="8">
                  <c:v>218</c:v>
                </c:pt>
                <c:pt idx="9">
                  <c:v>229</c:v>
                </c:pt>
                <c:pt idx="10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B4-4442-AC16-4C134FABF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20"/>
        <c:axId val="154918280"/>
        <c:axId val="154922200"/>
      </c:barChart>
      <c:catAx>
        <c:axId val="154918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0916">
            <a:solidFill>
              <a:srgbClr val="FFFF00"/>
            </a:solidFill>
            <a:prstDash val="solid"/>
          </a:ln>
        </c:spPr>
        <c:txPr>
          <a:bodyPr rot="-2700000" vert="horz"/>
          <a:lstStyle/>
          <a:p>
            <a:pPr>
              <a:defRPr sz="1874" b="1" i="0" u="none" strike="noStrike" baseline="0">
                <a:solidFill>
                  <a:srgbClr val="FFFF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4922200"/>
        <c:crosses val="autoZero"/>
        <c:auto val="1"/>
        <c:lblAlgn val="ctr"/>
        <c:lblOffset val="100"/>
        <c:noMultiLvlLbl val="0"/>
      </c:catAx>
      <c:valAx>
        <c:axId val="154922200"/>
        <c:scaling>
          <c:orientation val="minMax"/>
        </c:scaling>
        <c:delete val="0"/>
        <c:axPos val="l"/>
        <c:majorGridlines>
          <c:spPr>
            <a:ln w="10916">
              <a:solidFill>
                <a:srgbClr val="FFFF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744" b="1" i="0" u="none" strike="noStrike" baseline="0">
                    <a:solidFill>
                      <a:srgbClr val="FFFF00"/>
                    </a:solidFill>
                    <a:latin typeface="Comic Sans MS"/>
                    <a:ea typeface="Comic Sans MS"/>
                    <a:cs typeface="Comic Sans MS"/>
                  </a:defRPr>
                </a:pPr>
                <a:r>
                  <a:rPr lang="fr-FR"/>
                  <a:t>Nb de personnes</a:t>
                </a:r>
              </a:p>
            </c:rich>
          </c:tx>
          <c:layout>
            <c:manualLayout>
              <c:xMode val="edge"/>
              <c:yMode val="edge"/>
              <c:x val="4.2725395366188364E-2"/>
              <c:y val="0.21348328470893327"/>
            </c:manualLayout>
          </c:layout>
          <c:overlay val="0"/>
          <c:spPr>
            <a:noFill/>
            <a:ln w="21834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10916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874" b="1" i="0" u="none" strike="noStrike" baseline="0">
                <a:solidFill>
                  <a:srgbClr val="FFFF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4918280"/>
        <c:crosses val="autoZero"/>
        <c:crossBetween val="between"/>
      </c:valAx>
      <c:spPr>
        <a:noFill/>
        <a:ln w="12700">
          <a:solidFill>
            <a:srgbClr val="FFFF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220274407137136"/>
          <c:y val="0.8100965913462771"/>
          <c:w val="0.20718550053681031"/>
          <c:h val="0.16613670522455051"/>
        </c:manualLayout>
      </c:layout>
      <c:overlay val="0"/>
      <c:spPr>
        <a:noFill/>
        <a:ln w="10916">
          <a:noFill/>
          <a:prstDash val="solid"/>
        </a:ln>
      </c:spPr>
      <c:txPr>
        <a:bodyPr/>
        <a:lstStyle/>
        <a:p>
          <a:pPr>
            <a:defRPr sz="1264" b="1" i="0" u="none" strike="noStrike" baseline="0">
              <a:solidFill>
                <a:srgbClr val="FFFF00"/>
              </a:solidFill>
              <a:latin typeface="Comic Sans MS"/>
              <a:ea typeface="Comic Sans MS"/>
              <a:cs typeface="Comic Sans M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77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FFC000">
                <a:alpha val="81000"/>
              </a:srgbClr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Feuil1!$A$2:$A$12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Feuil1!$B$2:$B$12</c:f>
              <c:numCache>
                <c:formatCode>General</c:formatCode>
                <c:ptCount val="11"/>
                <c:pt idx="0">
                  <c:v>14</c:v>
                </c:pt>
                <c:pt idx="1">
                  <c:v>9</c:v>
                </c:pt>
                <c:pt idx="2">
                  <c:v>21</c:v>
                </c:pt>
                <c:pt idx="3">
                  <c:v>16</c:v>
                </c:pt>
                <c:pt idx="4">
                  <c:v>21</c:v>
                </c:pt>
                <c:pt idx="5">
                  <c:v>33</c:v>
                </c:pt>
                <c:pt idx="6">
                  <c:v>13</c:v>
                </c:pt>
                <c:pt idx="7">
                  <c:v>12</c:v>
                </c:pt>
                <c:pt idx="8">
                  <c:v>6</c:v>
                </c:pt>
                <c:pt idx="9">
                  <c:v>10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1F-4024-813C-D088FF620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axId val="188816008"/>
        <c:axId val="188817968"/>
      </c:barChart>
      <c:catAx>
        <c:axId val="188816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88817968"/>
        <c:crosses val="autoZero"/>
        <c:auto val="1"/>
        <c:lblAlgn val="ctr"/>
        <c:lblOffset val="100"/>
        <c:noMultiLvlLbl val="0"/>
      </c:catAx>
      <c:valAx>
        <c:axId val="1888179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8816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088409800833604"/>
          <c:y val="7.8799249530956905E-2"/>
          <c:w val="0.6797147709092175"/>
          <c:h val="0.64352720450281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Baguage</c:v>
                </c:pt>
              </c:strCache>
            </c:strRef>
          </c:tx>
          <c:spPr>
            <a:solidFill>
              <a:srgbClr val="00FFFF"/>
            </a:solidFill>
            <a:ln w="12696">
              <a:solidFill>
                <a:srgbClr val="FFCC00"/>
              </a:solidFill>
              <a:prstDash val="solid"/>
            </a:ln>
          </c:spPr>
          <c:invertIfNegative val="0"/>
          <c:cat>
            <c:numRef>
              <c:f>Sheet1!$A$2:$A$24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129244</c:v>
                </c:pt>
                <c:pt idx="1">
                  <c:v>134426</c:v>
                </c:pt>
                <c:pt idx="2">
                  <c:v>167796</c:v>
                </c:pt>
                <c:pt idx="3">
                  <c:v>204653</c:v>
                </c:pt>
                <c:pt idx="4">
                  <c:v>226894</c:v>
                </c:pt>
                <c:pt idx="5">
                  <c:v>267321</c:v>
                </c:pt>
                <c:pt idx="6">
                  <c:v>259638</c:v>
                </c:pt>
                <c:pt idx="7">
                  <c:v>302394</c:v>
                </c:pt>
                <c:pt idx="8">
                  <c:v>324084</c:v>
                </c:pt>
                <c:pt idx="9">
                  <c:v>337303</c:v>
                </c:pt>
                <c:pt idx="10">
                  <c:v>349006</c:v>
                </c:pt>
                <c:pt idx="11">
                  <c:v>362470</c:v>
                </c:pt>
                <c:pt idx="12">
                  <c:v>338062</c:v>
                </c:pt>
                <c:pt idx="13">
                  <c:v>299661</c:v>
                </c:pt>
                <c:pt idx="14">
                  <c:v>371157</c:v>
                </c:pt>
                <c:pt idx="15">
                  <c:v>390316</c:v>
                </c:pt>
                <c:pt idx="16">
                  <c:v>339022</c:v>
                </c:pt>
                <c:pt idx="17">
                  <c:v>353216</c:v>
                </c:pt>
                <c:pt idx="18">
                  <c:v>360978</c:v>
                </c:pt>
                <c:pt idx="19">
                  <c:v>378608</c:v>
                </c:pt>
                <c:pt idx="20">
                  <c:v>317212</c:v>
                </c:pt>
                <c:pt idx="21">
                  <c:v>335015</c:v>
                </c:pt>
                <c:pt idx="22">
                  <c:v>330074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70-4639-932A-365756A41A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55100048"/>
        <c:axId val="155096520"/>
      </c:barChar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Contrôle</c:v>
                </c:pt>
              </c:strCache>
            </c:strRef>
          </c:tx>
          <c:spPr>
            <a:solidFill>
              <a:srgbClr val="FF0000"/>
            </a:solidFill>
            <a:ln w="12696">
              <a:solidFill>
                <a:srgbClr val="FFFF00"/>
              </a:solidFill>
              <a:prstDash val="solid"/>
            </a:ln>
          </c:spPr>
          <c:invertIfNegative val="0"/>
          <c:cat>
            <c:numRef>
              <c:f>Sheet1!$A$2:$A$24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Sheet1!$C$2:$C$24</c:f>
              <c:numCache>
                <c:formatCode>General</c:formatCode>
                <c:ptCount val="23"/>
                <c:pt idx="0">
                  <c:v>24868</c:v>
                </c:pt>
                <c:pt idx="1">
                  <c:v>29102</c:v>
                </c:pt>
                <c:pt idx="2">
                  <c:v>32662</c:v>
                </c:pt>
                <c:pt idx="3">
                  <c:v>46270</c:v>
                </c:pt>
                <c:pt idx="4">
                  <c:v>46925</c:v>
                </c:pt>
                <c:pt idx="5">
                  <c:v>62844</c:v>
                </c:pt>
                <c:pt idx="6">
                  <c:v>65715</c:v>
                </c:pt>
                <c:pt idx="7">
                  <c:v>66763</c:v>
                </c:pt>
                <c:pt idx="8">
                  <c:v>81337</c:v>
                </c:pt>
                <c:pt idx="9">
                  <c:v>84376</c:v>
                </c:pt>
                <c:pt idx="10">
                  <c:v>96594</c:v>
                </c:pt>
                <c:pt idx="11">
                  <c:v>91981</c:v>
                </c:pt>
                <c:pt idx="12">
                  <c:v>94442</c:v>
                </c:pt>
                <c:pt idx="13">
                  <c:v>94173</c:v>
                </c:pt>
                <c:pt idx="14">
                  <c:v>112283</c:v>
                </c:pt>
                <c:pt idx="15">
                  <c:v>152822</c:v>
                </c:pt>
                <c:pt idx="16">
                  <c:v>139880</c:v>
                </c:pt>
                <c:pt idx="17">
                  <c:v>127554</c:v>
                </c:pt>
                <c:pt idx="18">
                  <c:v>123513</c:v>
                </c:pt>
                <c:pt idx="19">
                  <c:v>121776</c:v>
                </c:pt>
                <c:pt idx="20">
                  <c:v>120008</c:v>
                </c:pt>
                <c:pt idx="21">
                  <c:v>120198</c:v>
                </c:pt>
                <c:pt idx="22">
                  <c:v>89725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70-4639-932A-365756A41A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96128"/>
        <c:axId val="155100440"/>
      </c:barChart>
      <c:catAx>
        <c:axId val="15510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696">
            <a:solidFill>
              <a:srgbClr val="FFFF00"/>
            </a:solidFill>
            <a:prstDash val="solid"/>
          </a:ln>
        </c:spPr>
        <c:txPr>
          <a:bodyPr rot="-2700000" vert="horz"/>
          <a:lstStyle/>
          <a:p>
            <a:pPr>
              <a:defRPr sz="1600" b="1" i="0" u="none" strike="noStrike" baseline="0">
                <a:solidFill>
                  <a:srgbClr val="FFFF00"/>
                </a:solidFill>
                <a:effectLst/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5096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5096520"/>
        <c:scaling>
          <c:orientation val="minMax"/>
        </c:scaling>
        <c:delete val="0"/>
        <c:axPos val="l"/>
        <c:majorGridlines>
          <c:spPr>
            <a:ln w="12696">
              <a:solidFill>
                <a:srgbClr val="FFFF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305" b="1" i="0" u="none" strike="noStrike" baseline="0">
                    <a:solidFill>
                      <a:srgbClr val="FFFF00"/>
                    </a:solidFill>
                    <a:latin typeface="Comic Sans MS"/>
                    <a:ea typeface="Comic Sans MS"/>
                    <a:cs typeface="Comic Sans MS"/>
                  </a:defRPr>
                </a:pPr>
                <a:r>
                  <a:rPr lang="fr-FR"/>
                  <a:t>Nb de données</a:t>
                </a:r>
              </a:p>
            </c:rich>
          </c:tx>
          <c:layout>
            <c:manualLayout>
              <c:xMode val="edge"/>
              <c:yMode val="edge"/>
              <c:x val="0"/>
              <c:y val="0.1838645905830229"/>
            </c:manualLayout>
          </c:layout>
          <c:overlay val="0"/>
          <c:spPr>
            <a:noFill/>
            <a:ln w="25392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12696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FFFF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5100048"/>
        <c:crosses val="autoZero"/>
        <c:crossBetween val="between"/>
      </c:valAx>
      <c:catAx>
        <c:axId val="155096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100440"/>
        <c:crosses val="autoZero"/>
        <c:auto val="1"/>
        <c:lblAlgn val="ctr"/>
        <c:lblOffset val="100"/>
        <c:noMultiLvlLbl val="0"/>
      </c:catAx>
      <c:valAx>
        <c:axId val="155100440"/>
        <c:scaling>
          <c:orientation val="minMax"/>
        </c:scaling>
        <c:delete val="0"/>
        <c:axPos val="r"/>
        <c:numFmt formatCode="#,##0" sourceLinked="0"/>
        <c:majorTickMark val="out"/>
        <c:minorTickMark val="none"/>
        <c:tickLblPos val="nextTo"/>
        <c:spPr>
          <a:ln w="12696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500" b="1" i="0" u="none" strike="noStrike" baseline="0">
                <a:solidFill>
                  <a:srgbClr val="FF00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5096128"/>
        <c:crosses val="max"/>
        <c:crossBetween val="between"/>
      </c:valAx>
      <c:spPr>
        <a:noFill/>
        <a:ln w="12696">
          <a:solidFill>
            <a:srgbClr val="FFFF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402431486863704"/>
          <c:y val="5.0158981427148299E-3"/>
          <c:w val="0.3951612893952331"/>
          <c:h val="8.4446567229356298E-2"/>
        </c:manualLayout>
      </c:layout>
      <c:overlay val="0"/>
      <c:spPr>
        <a:noFill/>
        <a:ln w="12696">
          <a:noFill/>
          <a:prstDash val="solid"/>
        </a:ln>
      </c:spPr>
      <c:txPr>
        <a:bodyPr/>
        <a:lstStyle/>
        <a:p>
          <a:pPr>
            <a:defRPr sz="2020" b="1" i="0" u="none" strike="noStrike" baseline="0">
              <a:solidFill>
                <a:srgbClr val="FFFF00"/>
              </a:solidFill>
              <a:latin typeface="Comic Sans MS"/>
              <a:ea typeface="Comic Sans MS"/>
              <a:cs typeface="Comic Sans M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01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rgbClr val="FFFF00"/>
          </a:solidFill>
          <a:prstDash val="solid"/>
        </a:ln>
      </c:spPr>
    </c:sideWall>
    <c:backWall>
      <c:thickness val="0"/>
      <c:spPr>
        <a:noFill/>
        <a:ln w="12700">
          <a:solidFill>
            <a:srgbClr val="FFFF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313199112247051"/>
          <c:y val="6.3872180267609144E-2"/>
          <c:w val="0.84652193215963967"/>
          <c:h val="0.69660678642714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Taux</c:v>
                </c:pt>
              </c:strCache>
            </c:strRef>
          </c:tx>
          <c:spPr>
            <a:solidFill>
              <a:srgbClr val="00FFFF"/>
            </a:solidFill>
            <a:ln w="12271">
              <a:solidFill>
                <a:srgbClr val="FFCC00"/>
              </a:solidFill>
              <a:prstDash val="solid"/>
            </a:ln>
          </c:spPr>
          <c:invertIfNegative val="0"/>
          <c:cat>
            <c:numRef>
              <c:f>Sheet1!$A$2:$A$24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0.19241</c:v>
                </c:pt>
                <c:pt idx="1">
                  <c:v>0.21648999999999999</c:v>
                </c:pt>
                <c:pt idx="2">
                  <c:v>0.19464999999999999</c:v>
                </c:pt>
                <c:pt idx="3">
                  <c:v>0.22609000000000001</c:v>
                </c:pt>
                <c:pt idx="4">
                  <c:v>0.20680999999999999</c:v>
                </c:pt>
                <c:pt idx="5">
                  <c:v>0.23508999999999999</c:v>
                </c:pt>
                <c:pt idx="6">
                  <c:v>0.25309999999999999</c:v>
                </c:pt>
                <c:pt idx="7">
                  <c:v>0.22078</c:v>
                </c:pt>
                <c:pt idx="8">
                  <c:v>0.25097999999999998</c:v>
                </c:pt>
                <c:pt idx="9">
                  <c:v>0.25014999999999998</c:v>
                </c:pt>
                <c:pt idx="10">
                  <c:v>0.27677000000000002</c:v>
                </c:pt>
                <c:pt idx="11">
                  <c:v>0.25375999999999999</c:v>
                </c:pt>
                <c:pt idx="12">
                  <c:v>0.27936</c:v>
                </c:pt>
                <c:pt idx="13">
                  <c:v>0.31426999999999999</c:v>
                </c:pt>
                <c:pt idx="14">
                  <c:v>0.30252000000000001</c:v>
                </c:pt>
                <c:pt idx="15">
                  <c:v>0.39152999999999999</c:v>
                </c:pt>
                <c:pt idx="16">
                  <c:v>0.41260000000000002</c:v>
                </c:pt>
                <c:pt idx="17">
                  <c:v>0.36112</c:v>
                </c:pt>
                <c:pt idx="18">
                  <c:v>0.34216000000000002</c:v>
                </c:pt>
                <c:pt idx="19">
                  <c:v>0.32163999999999998</c:v>
                </c:pt>
                <c:pt idx="20">
                  <c:v>0.37831999999999999</c:v>
                </c:pt>
                <c:pt idx="21">
                  <c:v>0.35877999999999999</c:v>
                </c:pt>
                <c:pt idx="22">
                  <c:v>0.27183000000000002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DE-4D0F-9B72-0FC14A1B96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0"/>
        <c:shape val="box"/>
        <c:axId val="189763752"/>
        <c:axId val="189766888"/>
        <c:axId val="0"/>
      </c:bar3DChart>
      <c:catAx>
        <c:axId val="189763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271">
            <a:solidFill>
              <a:srgbClr val="FFFF00"/>
            </a:solidFill>
            <a:prstDash val="solid"/>
          </a:ln>
        </c:spPr>
        <c:txPr>
          <a:bodyPr rot="-2700000" vert="horz"/>
          <a:lstStyle/>
          <a:p>
            <a:pPr>
              <a:defRPr sz="1800" b="1" i="0" u="none" strike="noStrike" baseline="0">
                <a:solidFill>
                  <a:srgbClr val="FFFF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89766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9766888"/>
        <c:scaling>
          <c:orientation val="minMax"/>
        </c:scaling>
        <c:delete val="0"/>
        <c:axPos val="l"/>
        <c:majorGridlines>
          <c:spPr>
            <a:ln w="12271">
              <a:solidFill>
                <a:srgbClr val="FFFF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920" b="1" i="0" u="none" strike="noStrike" baseline="0">
                    <a:solidFill>
                      <a:srgbClr val="FFFF00"/>
                    </a:solidFill>
                    <a:latin typeface="Comic Sans MS"/>
                    <a:ea typeface="Comic Sans MS"/>
                    <a:cs typeface="Comic Sans MS"/>
                  </a:defRPr>
                </a:pPr>
                <a:r>
                  <a:rPr lang="fr-FR"/>
                  <a:t>Taux de contrôle</a:t>
                </a:r>
              </a:p>
            </c:rich>
          </c:tx>
          <c:layout>
            <c:manualLayout>
              <c:xMode val="edge"/>
              <c:yMode val="edge"/>
              <c:x val="6.203487018557674E-2"/>
              <c:y val="0.19361290066014475"/>
            </c:manualLayout>
          </c:layout>
          <c:overlay val="0"/>
          <c:spPr>
            <a:noFill/>
            <a:ln w="24542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ln w="12271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2105" b="1" i="0" u="none" strike="noStrike" baseline="0">
                <a:solidFill>
                  <a:srgbClr val="FFFF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89763752"/>
        <c:crosses val="autoZero"/>
        <c:crossBetween val="between"/>
      </c:valAx>
      <c:spPr>
        <a:noFill/>
        <a:ln w="2539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02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33535041144013"/>
          <c:y val="7.8799249530956905E-2"/>
          <c:w val="0.81218061253547869"/>
          <c:h val="0.64352720450281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FFFF"/>
            </a:solidFill>
            <a:ln w="12696">
              <a:solidFill>
                <a:srgbClr val="FFCC00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rgbClr val="0DF5FB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Sheet1!$A$2:$A$19</c:f>
              <c:strCache>
                <c:ptCount val="18"/>
                <c:pt idx="0">
                  <c:v>PHENO</c:v>
                </c:pt>
                <c:pt idx="1">
                  <c:v>PROG PERS</c:v>
                </c:pt>
                <c:pt idx="2">
                  <c:v>SEJOUR</c:v>
                </c:pt>
                <c:pt idx="3">
                  <c:v>MANGEOIRE</c:v>
                </c:pt>
                <c:pt idx="4">
                  <c:v>VOIE</c:v>
                </c:pt>
                <c:pt idx="5">
                  <c:v>STOC</c:v>
                </c:pt>
                <c:pt idx="6">
                  <c:v>ACROLA</c:v>
                </c:pt>
                <c:pt idx="7">
                  <c:v>SPOL</c:v>
                </c:pt>
                <c:pt idx="8">
                  <c:v>PASDOM</c:v>
                </c:pt>
                <c:pt idx="9">
                  <c:v>GIBIER</c:v>
                </c:pt>
                <c:pt idx="10">
                  <c:v>(vide)</c:v>
                </c:pt>
                <c:pt idx="11">
                  <c:v>STOC ROZO</c:v>
                </c:pt>
                <c:pt idx="12">
                  <c:v>STAGE</c:v>
                </c:pt>
                <c:pt idx="13">
                  <c:v>HORS THEME</c:v>
                </c:pt>
                <c:pt idx="14">
                  <c:v>EFFRAIE</c:v>
                </c:pt>
                <c:pt idx="15">
                  <c:v>SMAC-1</c:v>
                </c:pt>
                <c:pt idx="16">
                  <c:v>RARE</c:v>
                </c:pt>
                <c:pt idx="17">
                  <c:v>SOINS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114140</c:v>
                </c:pt>
                <c:pt idx="1">
                  <c:v>64765</c:v>
                </c:pt>
                <c:pt idx="2">
                  <c:v>88628</c:v>
                </c:pt>
                <c:pt idx="3">
                  <c:v>56334</c:v>
                </c:pt>
                <c:pt idx="4">
                  <c:v>20494</c:v>
                </c:pt>
                <c:pt idx="5">
                  <c:v>21660</c:v>
                </c:pt>
                <c:pt idx="6">
                  <c:v>23541</c:v>
                </c:pt>
                <c:pt idx="7">
                  <c:v>14444</c:v>
                </c:pt>
                <c:pt idx="8">
                  <c:v>5765</c:v>
                </c:pt>
                <c:pt idx="9">
                  <c:v>3026</c:v>
                </c:pt>
                <c:pt idx="10">
                  <c:v>4407</c:v>
                </c:pt>
                <c:pt idx="11">
                  <c:v>2284</c:v>
                </c:pt>
                <c:pt idx="12">
                  <c:v>1883</c:v>
                </c:pt>
                <c:pt idx="13">
                  <c:v>914</c:v>
                </c:pt>
                <c:pt idx="14">
                  <c:v>1024</c:v>
                </c:pt>
                <c:pt idx="15">
                  <c:v>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2A-47D9-8582-570BB2ECCB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  <a:ln w="12696">
              <a:solidFill>
                <a:srgbClr val="FFFF00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Sheet1!$A$2:$A$19</c:f>
              <c:strCache>
                <c:ptCount val="18"/>
                <c:pt idx="0">
                  <c:v>PHENO</c:v>
                </c:pt>
                <c:pt idx="1">
                  <c:v>PROG PERS</c:v>
                </c:pt>
                <c:pt idx="2">
                  <c:v>SEJOUR</c:v>
                </c:pt>
                <c:pt idx="3">
                  <c:v>MANGEOIRE</c:v>
                </c:pt>
                <c:pt idx="4">
                  <c:v>VOIE</c:v>
                </c:pt>
                <c:pt idx="5">
                  <c:v>STOC</c:v>
                </c:pt>
                <c:pt idx="6">
                  <c:v>ACROLA</c:v>
                </c:pt>
                <c:pt idx="7">
                  <c:v>SPOL</c:v>
                </c:pt>
                <c:pt idx="8">
                  <c:v>PASDOM</c:v>
                </c:pt>
                <c:pt idx="9">
                  <c:v>GIBIER</c:v>
                </c:pt>
                <c:pt idx="10">
                  <c:v>(vide)</c:v>
                </c:pt>
                <c:pt idx="11">
                  <c:v>STOC ROZO</c:v>
                </c:pt>
                <c:pt idx="12">
                  <c:v>STAGE</c:v>
                </c:pt>
                <c:pt idx="13">
                  <c:v>HORS THEME</c:v>
                </c:pt>
                <c:pt idx="14">
                  <c:v>EFFRAIE</c:v>
                </c:pt>
                <c:pt idx="15">
                  <c:v>SMAC-1</c:v>
                </c:pt>
                <c:pt idx="16">
                  <c:v>RARE</c:v>
                </c:pt>
                <c:pt idx="17">
                  <c:v>SOINS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106405</c:v>
                </c:pt>
                <c:pt idx="1">
                  <c:v>99651</c:v>
                </c:pt>
                <c:pt idx="2">
                  <c:v>84912</c:v>
                </c:pt>
                <c:pt idx="3">
                  <c:v>58959</c:v>
                </c:pt>
                <c:pt idx="4">
                  <c:v>25760</c:v>
                </c:pt>
                <c:pt idx="5">
                  <c:v>24495</c:v>
                </c:pt>
                <c:pt idx="6">
                  <c:v>20301</c:v>
                </c:pt>
                <c:pt idx="7">
                  <c:v>17007</c:v>
                </c:pt>
                <c:pt idx="8">
                  <c:v>6181</c:v>
                </c:pt>
                <c:pt idx="9">
                  <c:v>4274</c:v>
                </c:pt>
                <c:pt idx="10">
                  <c:v>2641</c:v>
                </c:pt>
                <c:pt idx="11">
                  <c:v>2064</c:v>
                </c:pt>
                <c:pt idx="12">
                  <c:v>2454</c:v>
                </c:pt>
                <c:pt idx="13">
                  <c:v>1485</c:v>
                </c:pt>
                <c:pt idx="14">
                  <c:v>1720</c:v>
                </c:pt>
                <c:pt idx="15">
                  <c:v>1381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2A-47D9-8582-570BB2ECCB5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Sheet1!$A$2:$A$19</c:f>
              <c:strCache>
                <c:ptCount val="18"/>
                <c:pt idx="0">
                  <c:v>PHENO</c:v>
                </c:pt>
                <c:pt idx="1">
                  <c:v>PROG PERS</c:v>
                </c:pt>
                <c:pt idx="2">
                  <c:v>SEJOUR</c:v>
                </c:pt>
                <c:pt idx="3">
                  <c:v>MANGEOIRE</c:v>
                </c:pt>
                <c:pt idx="4">
                  <c:v>VOIE</c:v>
                </c:pt>
                <c:pt idx="5">
                  <c:v>STOC</c:v>
                </c:pt>
                <c:pt idx="6">
                  <c:v>ACROLA</c:v>
                </c:pt>
                <c:pt idx="7">
                  <c:v>SPOL</c:v>
                </c:pt>
                <c:pt idx="8">
                  <c:v>PASDOM</c:v>
                </c:pt>
                <c:pt idx="9">
                  <c:v>GIBIER</c:v>
                </c:pt>
                <c:pt idx="10">
                  <c:v>(vide)</c:v>
                </c:pt>
                <c:pt idx="11">
                  <c:v>STOC ROZO</c:v>
                </c:pt>
                <c:pt idx="12">
                  <c:v>STAGE</c:v>
                </c:pt>
                <c:pt idx="13">
                  <c:v>HORS THEME</c:v>
                </c:pt>
                <c:pt idx="14">
                  <c:v>EFFRAIE</c:v>
                </c:pt>
                <c:pt idx="15">
                  <c:v>SMAC-1</c:v>
                </c:pt>
                <c:pt idx="16">
                  <c:v>RARE</c:v>
                </c:pt>
                <c:pt idx="17">
                  <c:v>SOINS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0">
                  <c:v>119294</c:v>
                </c:pt>
                <c:pt idx="1">
                  <c:v>100665</c:v>
                </c:pt>
                <c:pt idx="2">
                  <c:v>60641</c:v>
                </c:pt>
                <c:pt idx="3">
                  <c:v>55274</c:v>
                </c:pt>
                <c:pt idx="4">
                  <c:v>29250</c:v>
                </c:pt>
                <c:pt idx="5">
                  <c:v>20309</c:v>
                </c:pt>
                <c:pt idx="6">
                  <c:v>19871</c:v>
                </c:pt>
                <c:pt idx="7">
                  <c:v>15483</c:v>
                </c:pt>
                <c:pt idx="8">
                  <c:v>6126</c:v>
                </c:pt>
                <c:pt idx="9">
                  <c:v>3627</c:v>
                </c:pt>
                <c:pt idx="10">
                  <c:v>2879</c:v>
                </c:pt>
                <c:pt idx="11">
                  <c:v>2113</c:v>
                </c:pt>
                <c:pt idx="12">
                  <c:v>1594</c:v>
                </c:pt>
                <c:pt idx="13">
                  <c:v>1968</c:v>
                </c:pt>
                <c:pt idx="14">
                  <c:v>1360</c:v>
                </c:pt>
                <c:pt idx="15">
                  <c:v>731</c:v>
                </c:pt>
                <c:pt idx="16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2A-47D9-8582-570BB2ECC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55098480"/>
        <c:axId val="155099264"/>
      </c:barChart>
      <c:catAx>
        <c:axId val="15509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696">
            <a:solidFill>
              <a:srgbClr val="FFFF00"/>
            </a:solidFill>
            <a:prstDash val="solid"/>
          </a:ln>
        </c:spPr>
        <c:txPr>
          <a:bodyPr rot="-2700000" vert="horz"/>
          <a:lstStyle/>
          <a:p>
            <a:pPr>
              <a:defRPr sz="1200" b="1" i="0" u="none" strike="noStrike" baseline="0">
                <a:solidFill>
                  <a:srgbClr val="FFFF00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5099264"/>
        <c:crosses val="autoZero"/>
        <c:auto val="1"/>
        <c:lblAlgn val="ctr"/>
        <c:lblOffset val="100"/>
        <c:noMultiLvlLbl val="0"/>
      </c:catAx>
      <c:valAx>
        <c:axId val="155099264"/>
        <c:scaling>
          <c:orientation val="minMax"/>
        </c:scaling>
        <c:delete val="0"/>
        <c:axPos val="l"/>
        <c:majorGridlines>
          <c:spPr>
            <a:ln w="12696">
              <a:solidFill>
                <a:srgbClr val="FFFF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305" b="1" i="0" u="none" strike="noStrike" baseline="0">
                    <a:solidFill>
                      <a:srgbClr val="FFFF00"/>
                    </a:solidFill>
                    <a:latin typeface="Comic Sans MS"/>
                    <a:ea typeface="Comic Sans MS"/>
                    <a:cs typeface="Comic Sans MS"/>
                  </a:defRPr>
                </a:pPr>
                <a:r>
                  <a:rPr lang="fr-FR"/>
                  <a:t>Nb de données</a:t>
                </a:r>
              </a:p>
            </c:rich>
          </c:tx>
          <c:layout>
            <c:manualLayout>
              <c:xMode val="edge"/>
              <c:yMode val="edge"/>
              <c:x val="0"/>
              <c:y val="0.1838645905830229"/>
            </c:manualLayout>
          </c:layout>
          <c:overlay val="0"/>
          <c:spPr>
            <a:noFill/>
            <a:ln w="25392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12696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FFFF"/>
                </a:solidFill>
                <a:latin typeface="Comic Sans MS"/>
                <a:ea typeface="Comic Sans MS"/>
                <a:cs typeface="Comic Sans MS"/>
              </a:defRPr>
            </a:pPr>
            <a:endParaRPr lang="fr-FR"/>
          </a:p>
        </c:txPr>
        <c:crossAx val="155098480"/>
        <c:crosses val="autoZero"/>
        <c:crossBetween val="between"/>
      </c:valAx>
      <c:spPr>
        <a:noFill/>
        <a:ln w="12696">
          <a:solidFill>
            <a:srgbClr val="FFFF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3446386211947754"/>
          <c:y val="0.10041628101427694"/>
          <c:w val="0.50952498564559878"/>
          <c:h val="0.23078995023407423"/>
        </c:manualLayout>
      </c:layout>
      <c:overlay val="0"/>
      <c:spPr>
        <a:noFill/>
        <a:ln w="12696">
          <a:noFill/>
          <a:prstDash val="solid"/>
        </a:ln>
      </c:spPr>
      <c:txPr>
        <a:bodyPr/>
        <a:lstStyle/>
        <a:p>
          <a:pPr>
            <a:defRPr sz="2020" b="1" i="0" u="none" strike="noStrike" baseline="0">
              <a:solidFill>
                <a:srgbClr val="FFFF00"/>
              </a:solidFill>
              <a:latin typeface="Comic Sans MS"/>
              <a:ea typeface="Comic Sans MS"/>
              <a:cs typeface="Comic Sans M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01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62299860217886"/>
          <c:y val="5.1537380364171617E-2"/>
          <c:w val="0.71446229913473358"/>
          <c:h val="0.8172690763052208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ORPHELINE</c:v>
                </c:pt>
              </c:strCache>
            </c:strRef>
          </c:tx>
          <c:spPr>
            <a:solidFill>
              <a:srgbClr val="00FFFF"/>
            </a:solidFill>
            <a:ln w="14565">
              <a:solidFill>
                <a:srgbClr val="FFFF00"/>
              </a:solidFill>
              <a:prstDash val="solid"/>
            </a:ln>
          </c:spPr>
          <c:invertIfNegative val="0"/>
          <c:cat>
            <c:strRef>
              <c:f>Sheet1!$A$2:$A$39</c:f>
              <c:strCache>
                <c:ptCount val="38"/>
                <c:pt idx="0">
                  <c:v>MRA</c:v>
                </c:pt>
                <c:pt idx="1">
                  <c:v>ESS</c:v>
                </c:pt>
                <c:pt idx="2">
                  <c:v>TUA</c:v>
                </c:pt>
                <c:pt idx="3">
                  <c:v>ESC</c:v>
                </c:pt>
                <c:pt idx="4">
                  <c:v>BGS</c:v>
                </c:pt>
                <c:pt idx="5">
                  <c:v>FPP</c:v>
                </c:pt>
                <c:pt idx="6">
                  <c:v>ESI</c:v>
                </c:pt>
                <c:pt idx="7">
                  <c:v>IAB</c:v>
                </c:pt>
                <c:pt idx="8">
                  <c:v>DER</c:v>
                </c:pt>
                <c:pt idx="9">
                  <c:v>DEW</c:v>
                </c:pt>
                <c:pt idx="10">
                  <c:v>BLB</c:v>
                </c:pt>
                <c:pt idx="11">
                  <c:v>NAW</c:v>
                </c:pt>
                <c:pt idx="12">
                  <c:v>RSB</c:v>
                </c:pt>
                <c:pt idx="13">
                  <c:v>ESA</c:v>
                </c:pt>
                <c:pt idx="14">
                  <c:v>BYM</c:v>
                </c:pt>
                <c:pt idx="15">
                  <c:v>POL</c:v>
                </c:pt>
                <c:pt idx="16">
                  <c:v>ETM</c:v>
                </c:pt>
                <c:pt idx="17">
                  <c:v>SLL</c:v>
                </c:pt>
                <c:pt idx="18">
                  <c:v>FRP</c:v>
                </c:pt>
                <c:pt idx="19">
                  <c:v>HES</c:v>
                </c:pt>
                <c:pt idx="20">
                  <c:v>NLA</c:v>
                </c:pt>
                <c:pt idx="21">
                  <c:v>CZP</c:v>
                </c:pt>
                <c:pt idx="22">
                  <c:v>SKB</c:v>
                </c:pt>
                <c:pt idx="23">
                  <c:v>PLG</c:v>
                </c:pt>
                <c:pt idx="24">
                  <c:v>GBT</c:v>
                </c:pt>
                <c:pt idx="25">
                  <c:v>LVR</c:v>
                </c:pt>
                <c:pt idx="26">
                  <c:v>SVS</c:v>
                </c:pt>
                <c:pt idx="27">
                  <c:v>LIK</c:v>
                </c:pt>
                <c:pt idx="28">
                  <c:v>HGB</c:v>
                </c:pt>
                <c:pt idx="29">
                  <c:v>RUM</c:v>
                </c:pt>
                <c:pt idx="30">
                  <c:v>DEH</c:v>
                </c:pt>
                <c:pt idx="31">
                  <c:v>CIJ</c:v>
                </c:pt>
                <c:pt idx="32">
                  <c:v>NOS</c:v>
                </c:pt>
                <c:pt idx="33">
                  <c:v>DKC</c:v>
                </c:pt>
                <c:pt idx="34">
                  <c:v>SFH</c:v>
                </c:pt>
                <c:pt idx="35">
                  <c:v>AJW</c:v>
                </c:pt>
                <c:pt idx="36">
                  <c:v>AUW</c:v>
                </c:pt>
                <c:pt idx="37">
                  <c:v>BAB</c:v>
                </c:pt>
              </c:strCache>
            </c:strRef>
          </c:cat>
          <c:val>
            <c:numRef>
              <c:f>Sheet1!$B$2:$B$39</c:f>
              <c:numCache>
                <c:formatCode>General</c:formatCode>
                <c:ptCount val="38"/>
                <c:pt idx="0">
                  <c:v>6</c:v>
                </c:pt>
                <c:pt idx="1">
                  <c:v>14</c:v>
                </c:pt>
                <c:pt idx="2">
                  <c:v>4</c:v>
                </c:pt>
                <c:pt idx="3">
                  <c:v>7</c:v>
                </c:pt>
                <c:pt idx="4">
                  <c:v>1</c:v>
                </c:pt>
                <c:pt idx="5">
                  <c:v>2</c:v>
                </c:pt>
                <c:pt idx="6">
                  <c:v>203</c:v>
                </c:pt>
                <c:pt idx="7">
                  <c:v>138</c:v>
                </c:pt>
                <c:pt idx="8">
                  <c:v>353</c:v>
                </c:pt>
                <c:pt idx="9">
                  <c:v>196</c:v>
                </c:pt>
                <c:pt idx="10">
                  <c:v>665</c:v>
                </c:pt>
                <c:pt idx="11">
                  <c:v>1</c:v>
                </c:pt>
                <c:pt idx="12">
                  <c:v>1</c:v>
                </c:pt>
                <c:pt idx="13">
                  <c:v>20</c:v>
                </c:pt>
                <c:pt idx="14">
                  <c:v>7</c:v>
                </c:pt>
                <c:pt idx="15">
                  <c:v>17</c:v>
                </c:pt>
                <c:pt idx="16">
                  <c:v>6</c:v>
                </c:pt>
                <c:pt idx="17">
                  <c:v>3</c:v>
                </c:pt>
                <c:pt idx="18">
                  <c:v>17666</c:v>
                </c:pt>
                <c:pt idx="19">
                  <c:v>52</c:v>
                </c:pt>
                <c:pt idx="20">
                  <c:v>107</c:v>
                </c:pt>
                <c:pt idx="21">
                  <c:v>18</c:v>
                </c:pt>
                <c:pt idx="22">
                  <c:v>1</c:v>
                </c:pt>
                <c:pt idx="23">
                  <c:v>33</c:v>
                </c:pt>
                <c:pt idx="24">
                  <c:v>85</c:v>
                </c:pt>
                <c:pt idx="25">
                  <c:v>1</c:v>
                </c:pt>
                <c:pt idx="26">
                  <c:v>17</c:v>
                </c:pt>
                <c:pt idx="27">
                  <c:v>5</c:v>
                </c:pt>
                <c:pt idx="28">
                  <c:v>5</c:v>
                </c:pt>
                <c:pt idx="29">
                  <c:v>2</c:v>
                </c:pt>
                <c:pt idx="30">
                  <c:v>9</c:v>
                </c:pt>
                <c:pt idx="31">
                  <c:v>5</c:v>
                </c:pt>
                <c:pt idx="32">
                  <c:v>4</c:v>
                </c:pt>
                <c:pt idx="33">
                  <c:v>4</c:v>
                </c:pt>
                <c:pt idx="3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42-4A69-BC65-DB0F5E5DE1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55092992"/>
        <c:axId val="155094168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TAUX</c:v>
                </c:pt>
              </c:strCache>
            </c:strRef>
          </c:tx>
          <c:spPr>
            <a:ln w="43695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MRA</c:v>
                </c:pt>
                <c:pt idx="1">
                  <c:v>ESS</c:v>
                </c:pt>
                <c:pt idx="2">
                  <c:v>TUA</c:v>
                </c:pt>
                <c:pt idx="3">
                  <c:v>ESC</c:v>
                </c:pt>
                <c:pt idx="4">
                  <c:v>BGS</c:v>
                </c:pt>
                <c:pt idx="5">
                  <c:v>FPP</c:v>
                </c:pt>
                <c:pt idx="6">
                  <c:v>ESI</c:v>
                </c:pt>
                <c:pt idx="7">
                  <c:v>IAB</c:v>
                </c:pt>
                <c:pt idx="8">
                  <c:v>DER</c:v>
                </c:pt>
                <c:pt idx="9">
                  <c:v>DEW</c:v>
                </c:pt>
                <c:pt idx="10">
                  <c:v>BLB</c:v>
                </c:pt>
                <c:pt idx="11">
                  <c:v>NAW</c:v>
                </c:pt>
                <c:pt idx="12">
                  <c:v>RSB</c:v>
                </c:pt>
                <c:pt idx="13">
                  <c:v>ESA</c:v>
                </c:pt>
                <c:pt idx="14">
                  <c:v>BYM</c:v>
                </c:pt>
                <c:pt idx="15">
                  <c:v>POL</c:v>
                </c:pt>
                <c:pt idx="16">
                  <c:v>ETM</c:v>
                </c:pt>
                <c:pt idx="17">
                  <c:v>SLL</c:v>
                </c:pt>
                <c:pt idx="18">
                  <c:v>FRP</c:v>
                </c:pt>
                <c:pt idx="19">
                  <c:v>HES</c:v>
                </c:pt>
                <c:pt idx="20">
                  <c:v>NLA</c:v>
                </c:pt>
                <c:pt idx="21">
                  <c:v>CZP</c:v>
                </c:pt>
                <c:pt idx="22">
                  <c:v>SKB</c:v>
                </c:pt>
                <c:pt idx="23">
                  <c:v>PLG</c:v>
                </c:pt>
                <c:pt idx="24">
                  <c:v>GBT</c:v>
                </c:pt>
                <c:pt idx="25">
                  <c:v>LVR</c:v>
                </c:pt>
                <c:pt idx="26">
                  <c:v>SVS</c:v>
                </c:pt>
                <c:pt idx="27">
                  <c:v>LIK</c:v>
                </c:pt>
                <c:pt idx="28">
                  <c:v>HGB</c:v>
                </c:pt>
                <c:pt idx="29">
                  <c:v>RUM</c:v>
                </c:pt>
                <c:pt idx="30">
                  <c:v>DEH</c:v>
                </c:pt>
                <c:pt idx="31">
                  <c:v>CIJ</c:v>
                </c:pt>
                <c:pt idx="32">
                  <c:v>NOS</c:v>
                </c:pt>
                <c:pt idx="33">
                  <c:v>DKC</c:v>
                </c:pt>
                <c:pt idx="34">
                  <c:v>SFH</c:v>
                </c:pt>
                <c:pt idx="35">
                  <c:v>AJW</c:v>
                </c:pt>
                <c:pt idx="36">
                  <c:v>AUW</c:v>
                </c:pt>
                <c:pt idx="37">
                  <c:v>BAB</c:v>
                </c:pt>
              </c:strCache>
            </c:strRef>
          </c:cat>
          <c:val>
            <c:numRef>
              <c:f>Sheet1!$C$2:$C$39</c:f>
              <c:numCache>
                <c:formatCode>General</c:formatCode>
                <c:ptCount val="38"/>
                <c:pt idx="0">
                  <c:v>1</c:v>
                </c:pt>
                <c:pt idx="1">
                  <c:v>0.48275000000000001</c:v>
                </c:pt>
                <c:pt idx="2">
                  <c:v>0.44444</c:v>
                </c:pt>
                <c:pt idx="3">
                  <c:v>0.4375</c:v>
                </c:pt>
                <c:pt idx="4">
                  <c:v>0.33333000000000002</c:v>
                </c:pt>
                <c:pt idx="5">
                  <c:v>0.18181</c:v>
                </c:pt>
                <c:pt idx="6">
                  <c:v>0.11927</c:v>
                </c:pt>
                <c:pt idx="7">
                  <c:v>9.4130000000000005E-2</c:v>
                </c:pt>
                <c:pt idx="8">
                  <c:v>8.9700000000000002E-2</c:v>
                </c:pt>
                <c:pt idx="9">
                  <c:v>5.6770000000000001E-2</c:v>
                </c:pt>
                <c:pt idx="10">
                  <c:v>4.8210000000000003E-2</c:v>
                </c:pt>
                <c:pt idx="11">
                  <c:v>4.761E-2</c:v>
                </c:pt>
                <c:pt idx="12">
                  <c:v>4.3470000000000002E-2</c:v>
                </c:pt>
                <c:pt idx="13">
                  <c:v>4.3189999999999999E-2</c:v>
                </c:pt>
                <c:pt idx="14">
                  <c:v>3.2550000000000003E-2</c:v>
                </c:pt>
                <c:pt idx="15">
                  <c:v>2.8570000000000002E-2</c:v>
                </c:pt>
                <c:pt idx="16">
                  <c:v>2.5309999999999999E-2</c:v>
                </c:pt>
                <c:pt idx="17">
                  <c:v>2.2720000000000001E-2</c:v>
                </c:pt>
                <c:pt idx="18">
                  <c:v>2.0459999999999999E-2</c:v>
                </c:pt>
                <c:pt idx="19">
                  <c:v>1.67E-2</c:v>
                </c:pt>
                <c:pt idx="20">
                  <c:v>1.422E-2</c:v>
                </c:pt>
                <c:pt idx="21">
                  <c:v>1.154E-2</c:v>
                </c:pt>
                <c:pt idx="22">
                  <c:v>1.123E-2</c:v>
                </c:pt>
                <c:pt idx="23">
                  <c:v>1.1010000000000001E-2</c:v>
                </c:pt>
                <c:pt idx="24">
                  <c:v>8.3700000000000007E-3</c:v>
                </c:pt>
                <c:pt idx="25">
                  <c:v>7.4599999999999996E-3</c:v>
                </c:pt>
                <c:pt idx="26">
                  <c:v>7.0099999999999997E-3</c:v>
                </c:pt>
                <c:pt idx="27">
                  <c:v>6.8599999999999998E-3</c:v>
                </c:pt>
                <c:pt idx="28">
                  <c:v>3.7299999999999998E-3</c:v>
                </c:pt>
                <c:pt idx="29">
                  <c:v>3.3600000000000001E-3</c:v>
                </c:pt>
                <c:pt idx="30">
                  <c:v>3.32E-3</c:v>
                </c:pt>
                <c:pt idx="31">
                  <c:v>2.99E-3</c:v>
                </c:pt>
                <c:pt idx="32">
                  <c:v>2.4199999999999998E-3</c:v>
                </c:pt>
                <c:pt idx="33">
                  <c:v>2.0300000000000001E-3</c:v>
                </c:pt>
                <c:pt idx="34">
                  <c:v>5.9999999999999995E-4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42-4A69-BC65-DB0F5E5DE1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97304"/>
        <c:axId val="155095344"/>
      </c:lineChart>
      <c:catAx>
        <c:axId val="15509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565">
            <a:solidFill>
              <a:srgbClr val="FFFF00"/>
            </a:solidFill>
            <a:prstDash val="solid"/>
          </a:ln>
        </c:spPr>
        <c:txPr>
          <a:bodyPr rot="-5400000" vert="horz"/>
          <a:lstStyle/>
          <a:p>
            <a:pPr>
              <a:defRPr sz="1379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416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55094168"/>
        <c:scaling>
          <c:orientation val="minMax"/>
          <c:max val="1000"/>
        </c:scaling>
        <c:delete val="0"/>
        <c:axPos val="l"/>
        <c:title>
          <c:tx>
            <c:rich>
              <a:bodyPr/>
              <a:lstStyle/>
              <a:p>
                <a:pPr>
                  <a:defRPr sz="2049" b="1" i="0" u="none" strike="noStrike" baseline="0">
                    <a:solidFill>
                      <a:srgbClr val="99CC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/>
                  <a:t>Nb d'orpheline</a:t>
                </a:r>
              </a:p>
            </c:rich>
          </c:tx>
          <c:layout>
            <c:manualLayout>
              <c:xMode val="edge"/>
              <c:yMode val="edge"/>
              <c:x val="1.3597093997747202E-2"/>
              <c:y val="0.28714865187306132"/>
            </c:manualLayout>
          </c:layout>
          <c:overlay val="0"/>
          <c:spPr>
            <a:noFill/>
            <a:ln w="2913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4565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605" b="1" i="0" u="none" strike="noStrike" baseline="0">
                <a:solidFill>
                  <a:srgbClr val="66FFFF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2992"/>
        <c:crosses val="autoZero"/>
        <c:crossBetween val="between"/>
      </c:valAx>
      <c:catAx>
        <c:axId val="1550973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095344"/>
        <c:crosses val="autoZero"/>
        <c:auto val="0"/>
        <c:lblAlgn val="ctr"/>
        <c:lblOffset val="100"/>
        <c:noMultiLvlLbl val="0"/>
      </c:catAx>
      <c:valAx>
        <c:axId val="155095344"/>
        <c:scaling>
          <c:orientation val="minMax"/>
          <c:max val="0.60000000000000064"/>
          <c:min val="0"/>
        </c:scaling>
        <c:delete val="0"/>
        <c:axPos val="r"/>
        <c:title>
          <c:tx>
            <c:rich>
              <a:bodyPr/>
              <a:lstStyle/>
              <a:p>
                <a:pPr>
                  <a:defRPr sz="2064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/>
                  <a:t>Taux</a:t>
                </a:r>
              </a:p>
            </c:rich>
          </c:tx>
          <c:layout>
            <c:manualLayout>
              <c:xMode val="edge"/>
              <c:yMode val="edge"/>
              <c:x val="0.93325076665211515"/>
              <c:y val="0.39959845928349863"/>
            </c:manualLayout>
          </c:layout>
          <c:overlay val="0"/>
          <c:spPr>
            <a:noFill/>
            <a:ln w="29130"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 w="14565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839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7304"/>
        <c:crosses val="max"/>
        <c:crossBetween val="between"/>
      </c:valAx>
      <c:spPr>
        <a:noFill/>
        <a:ln w="14565">
          <a:solidFill>
            <a:srgbClr val="FFFF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4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203955500618049"/>
          <c:y val="5.8232931726907834E-2"/>
          <c:w val="0.70704573547590155"/>
          <c:h val="0.7690763052208868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Nombre d'orpheline</c:v>
                </c:pt>
              </c:strCache>
            </c:strRef>
          </c:tx>
          <c:spPr>
            <a:solidFill>
              <a:srgbClr val="00FFFF"/>
            </a:solidFill>
            <a:ln w="13302">
              <a:solidFill>
                <a:srgbClr val="FFFF00"/>
              </a:solidFill>
              <a:prstDash val="solid"/>
            </a:ln>
          </c:spPr>
          <c:invertIfNegative val="0"/>
          <c:cat>
            <c:numRef>
              <c:f>Sheet1!$A$2:$A$25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607</c:v>
                </c:pt>
                <c:pt idx="1">
                  <c:v>492</c:v>
                </c:pt>
                <c:pt idx="2">
                  <c:v>779</c:v>
                </c:pt>
                <c:pt idx="3">
                  <c:v>1258</c:v>
                </c:pt>
                <c:pt idx="4">
                  <c:v>1225</c:v>
                </c:pt>
                <c:pt idx="5">
                  <c:v>1279</c:v>
                </c:pt>
                <c:pt idx="6">
                  <c:v>1272</c:v>
                </c:pt>
                <c:pt idx="7">
                  <c:v>1217</c:v>
                </c:pt>
                <c:pt idx="8">
                  <c:v>1296</c:v>
                </c:pt>
                <c:pt idx="9">
                  <c:v>1236</c:v>
                </c:pt>
                <c:pt idx="10">
                  <c:v>1322</c:v>
                </c:pt>
                <c:pt idx="11">
                  <c:v>1230</c:v>
                </c:pt>
                <c:pt idx="12">
                  <c:v>1283</c:v>
                </c:pt>
                <c:pt idx="13">
                  <c:v>1392</c:v>
                </c:pt>
                <c:pt idx="14">
                  <c:v>1162</c:v>
                </c:pt>
                <c:pt idx="15">
                  <c:v>1007</c:v>
                </c:pt>
                <c:pt idx="16">
                  <c:v>931</c:v>
                </c:pt>
                <c:pt idx="17">
                  <c:v>809</c:v>
                </c:pt>
                <c:pt idx="18">
                  <c:v>837</c:v>
                </c:pt>
                <c:pt idx="19">
                  <c:v>821</c:v>
                </c:pt>
                <c:pt idx="20">
                  <c:v>707</c:v>
                </c:pt>
                <c:pt idx="21">
                  <c:v>642</c:v>
                </c:pt>
                <c:pt idx="22">
                  <c:v>611</c:v>
                </c:pt>
                <c:pt idx="2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2E-44C2-B17C-7BFB8064A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55097696"/>
        <c:axId val="155094952"/>
      </c:bar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Taux</c:v>
                </c:pt>
              </c:strCache>
            </c:strRef>
          </c:tx>
          <c:spPr>
            <a:ln w="39903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numRef>
              <c:f>Sheet1!$A$2:$A$25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Sheet1!$C$2:$C$25</c:f>
              <c:numCache>
                <c:formatCode>General</c:formatCode>
                <c:ptCount val="24"/>
                <c:pt idx="0">
                  <c:v>3.1309999999999998E-2</c:v>
                </c:pt>
                <c:pt idx="1">
                  <c:v>2.121E-2</c:v>
                </c:pt>
                <c:pt idx="2">
                  <c:v>2.758E-2</c:v>
                </c:pt>
                <c:pt idx="3">
                  <c:v>3.354E-2</c:v>
                </c:pt>
                <c:pt idx="4">
                  <c:v>2.9430000000000001E-2</c:v>
                </c:pt>
                <c:pt idx="5">
                  <c:v>2.7119999999999998E-2</c:v>
                </c:pt>
                <c:pt idx="6">
                  <c:v>2.5149999999999999E-2</c:v>
                </c:pt>
                <c:pt idx="7">
                  <c:v>2.1729999999999999E-2</c:v>
                </c:pt>
                <c:pt idx="8">
                  <c:v>2.102E-2</c:v>
                </c:pt>
                <c:pt idx="9">
                  <c:v>1.9060000000000001E-2</c:v>
                </c:pt>
                <c:pt idx="10">
                  <c:v>1.968E-2</c:v>
                </c:pt>
                <c:pt idx="11">
                  <c:v>1.881E-2</c:v>
                </c:pt>
                <c:pt idx="12">
                  <c:v>1.898E-2</c:v>
                </c:pt>
                <c:pt idx="13">
                  <c:v>2.1899999999999999E-2</c:v>
                </c:pt>
                <c:pt idx="14">
                  <c:v>1.585E-2</c:v>
                </c:pt>
                <c:pt idx="15">
                  <c:v>1.208E-2</c:v>
                </c:pt>
                <c:pt idx="16">
                  <c:v>1.206E-2</c:v>
                </c:pt>
                <c:pt idx="17">
                  <c:v>1.0149999999999999E-2</c:v>
                </c:pt>
                <c:pt idx="18">
                  <c:v>1.043E-2</c:v>
                </c:pt>
                <c:pt idx="19">
                  <c:v>1.0319999999999999E-2</c:v>
                </c:pt>
                <c:pt idx="20">
                  <c:v>1.0059999999999999E-2</c:v>
                </c:pt>
                <c:pt idx="21">
                  <c:v>8.7200000000000003E-3</c:v>
                </c:pt>
                <c:pt idx="22">
                  <c:v>1.061E-2</c:v>
                </c:pt>
                <c:pt idx="23">
                  <c:v>1.9599999999999999E-2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2E-44C2-B17C-7BFB8064A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98088"/>
        <c:axId val="191818912"/>
      </c:lineChart>
      <c:catAx>
        <c:axId val="15509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3302">
            <a:solidFill>
              <a:srgbClr val="FFFF00"/>
            </a:solidFill>
            <a:prstDash val="solid"/>
          </a:ln>
        </c:spPr>
        <c:txPr>
          <a:bodyPr rot="-2700000" vert="horz"/>
          <a:lstStyle/>
          <a:p>
            <a:pPr>
              <a:defRPr sz="1685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495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5509495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854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/>
                  <a:t>Nb d'orpheline</a:t>
                </a:r>
              </a:p>
            </c:rich>
          </c:tx>
          <c:layout>
            <c:manualLayout>
              <c:xMode val="edge"/>
              <c:yMode val="edge"/>
              <c:x val="1.3597092309770003E-2"/>
              <c:y val="0.26305211848518933"/>
            </c:manualLayout>
          </c:layout>
          <c:overlay val="0"/>
          <c:spPr>
            <a:noFill/>
            <a:ln w="26599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13302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685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7696"/>
        <c:crosses val="autoZero"/>
        <c:crossBetween val="between"/>
      </c:valAx>
      <c:catAx>
        <c:axId val="155098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1818912"/>
        <c:crosses val="autoZero"/>
        <c:auto val="0"/>
        <c:lblAlgn val="ctr"/>
        <c:lblOffset val="100"/>
        <c:noMultiLvlLbl val="0"/>
      </c:catAx>
      <c:valAx>
        <c:axId val="191818912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886" b="1" i="0" u="none" strike="noStrike" baseline="0">
                    <a:solidFill>
                      <a:srgbClr val="FFFF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/>
                  <a:t>Taux</a:t>
                </a:r>
              </a:p>
            </c:rich>
          </c:tx>
          <c:layout>
            <c:manualLayout>
              <c:xMode val="edge"/>
              <c:yMode val="edge"/>
              <c:x val="0.9332507765388387"/>
              <c:y val="0.37550195114499574"/>
            </c:manualLayout>
          </c:layout>
          <c:overlay val="0"/>
          <c:spPr>
            <a:noFill/>
            <a:ln w="26599">
              <a:noFill/>
            </a:ln>
          </c:spPr>
        </c:title>
        <c:numFmt formatCode="0.0%" sourceLinked="0"/>
        <c:majorTickMark val="in"/>
        <c:minorTickMark val="none"/>
        <c:tickLblPos val="nextTo"/>
        <c:spPr>
          <a:ln w="13302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685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8088"/>
        <c:crosses val="max"/>
        <c:crossBetween val="between"/>
      </c:valAx>
      <c:spPr>
        <a:noFill/>
        <a:ln w="13302">
          <a:solidFill>
            <a:srgbClr val="FFFF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4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4713934048162"/>
          <c:y val="3.1088735712135045E-2"/>
          <c:w val="0.71446229913473358"/>
          <c:h val="0.8172690763052208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Nb d'orphelines</c:v>
                </c:pt>
              </c:strCache>
            </c:strRef>
          </c:tx>
          <c:spPr>
            <a:solidFill>
              <a:srgbClr val="00FFFF"/>
            </a:solidFill>
            <a:ln w="14565">
              <a:solidFill>
                <a:srgbClr val="FFFF00"/>
              </a:solidFill>
              <a:prstDash val="solid"/>
            </a:ln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Sheet1!$B$2:$B$9</c:f>
              <c:numCache>
                <c:formatCode>_-* #\ ##0.000000_-;\-* #\ ##0.000000_-;_-* "-"??_-;_-@_-</c:formatCode>
                <c:ptCount val="8"/>
                <c:pt idx="0">
                  <c:v>5.0425966718861963E-4</c:v>
                </c:pt>
                <c:pt idx="1">
                  <c:v>8.0802451936472556E-4</c:v>
                </c:pt>
                <c:pt idx="2">
                  <c:v>6.9883325230918813E-4</c:v>
                </c:pt>
                <c:pt idx="3">
                  <c:v>4.6457607433217189E-4</c:v>
                </c:pt>
                <c:pt idx="4">
                  <c:v>5.8423500268748099E-4</c:v>
                </c:pt>
                <c:pt idx="5">
                  <c:v>9.0531639247026503E-4</c:v>
                </c:pt>
                <c:pt idx="6">
                  <c:v>6.6985088536812673E-4</c:v>
                </c:pt>
                <c:pt idx="7">
                  <c:v>1.2554927809165098E-3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24-4A02-A086-93C23BDB2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55092992"/>
        <c:axId val="155094168"/>
      </c:barChart>
      <c:catAx>
        <c:axId val="15509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4565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FFFF00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416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5509416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2049" b="1" i="0" u="none" strike="noStrike" baseline="0">
                    <a:solidFill>
                      <a:srgbClr val="99CC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r-FR" dirty="0"/>
                  <a:t>Taux de mortalité</a:t>
                </a:r>
              </a:p>
            </c:rich>
          </c:tx>
          <c:layout>
            <c:manualLayout>
              <c:xMode val="edge"/>
              <c:yMode val="edge"/>
              <c:x val="1.3597093997747202E-2"/>
              <c:y val="0.28714865187306132"/>
            </c:manualLayout>
          </c:layout>
          <c:overlay val="0"/>
          <c:spPr>
            <a:noFill/>
            <a:ln w="29130">
              <a:noFill/>
            </a:ln>
          </c:spPr>
        </c:title>
        <c:numFmt formatCode="0.00%" sourceLinked="0"/>
        <c:majorTickMark val="out"/>
        <c:minorTickMark val="none"/>
        <c:tickLblPos val="nextTo"/>
        <c:spPr>
          <a:ln w="14565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605" b="1" i="0" u="none" strike="noStrike" baseline="0">
                <a:solidFill>
                  <a:srgbClr val="66FFFF"/>
                </a:solidFill>
                <a:latin typeface="Arial"/>
                <a:ea typeface="Arial"/>
                <a:cs typeface="Arial"/>
              </a:defRPr>
            </a:pPr>
            <a:endParaRPr lang="fr-FR"/>
          </a:p>
        </c:txPr>
        <c:crossAx val="155092992"/>
        <c:crosses val="autoZero"/>
        <c:crossBetween val="between"/>
      </c:valAx>
      <c:spPr>
        <a:noFill/>
        <a:ln w="14565">
          <a:solidFill>
            <a:srgbClr val="FFFF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4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4" name="Google Shape;16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2" name="Google Shape;23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9" name="Google Shape;23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6" name="Google Shape;24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3" name="Google Shape;25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0" name="Google Shape;2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1" name="Google Shape;27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8" name="Google Shape;27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1" name="Google Shape;1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8" name="Google Shape;17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5" name="Google Shape;18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>
                <a:latin typeface="Arial"/>
                <a:ea typeface="Arial"/>
                <a:cs typeface="Arial"/>
                <a:sym typeface="Arial"/>
              </a:rPr>
              <a:t>PS_GB_BILAN_BAGUEUR operation = 1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4" name="Google Shape;19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fr-FR">
                <a:latin typeface="Arial"/>
                <a:ea typeface="Arial"/>
                <a:cs typeface="Arial"/>
                <a:sym typeface="Arial"/>
              </a:rPr>
              <a:t>PS_GB_BILAN_BAGUEUR operation = 2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3" name="Google Shape;20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fr-FR">
                <a:latin typeface="Arial"/>
                <a:ea typeface="Arial"/>
                <a:cs typeface="Arial"/>
                <a:sym typeface="Arial"/>
              </a:rPr>
              <a:t>PS_GB_BILAN_BAGUEUR operation = 2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17" name="Google Shape;21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5" name="Google Shape;22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1" descr="MNHN negat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174750" cy="155733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1"/>
          <p:cNvSpPr txBox="1">
            <a:spLocks noGrp="1"/>
          </p:cNvSpPr>
          <p:nvPr>
            <p:ph type="ctrTitle"/>
          </p:nvPr>
        </p:nvSpPr>
        <p:spPr>
          <a:xfrm>
            <a:off x="685800" y="1628775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  <a:defRPr sz="3200"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b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</p:sp>
      <p:sp>
        <p:nvSpPr>
          <p:cNvPr id="70" name="Google Shape;70;p3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FFFF00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FFFF00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3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1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1"/>
          <p:cNvSpPr txBox="1">
            <a:spLocks noGrp="1"/>
          </p:cNvSpPr>
          <p:nvPr>
            <p:ph type="body" idx="1"/>
          </p:nvPr>
        </p:nvSpPr>
        <p:spPr>
          <a:xfrm rot="5400000">
            <a:off x="2338388" y="-23812"/>
            <a:ext cx="4467225" cy="7772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7" name="Google Shape;77;p3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2"/>
          <p:cNvSpPr txBox="1">
            <a:spLocks noGrp="1"/>
          </p:cNvSpPr>
          <p:nvPr>
            <p:ph type="title"/>
          </p:nvPr>
        </p:nvSpPr>
        <p:spPr>
          <a:xfrm rot="5400000">
            <a:off x="4530726" y="2168526"/>
            <a:ext cx="5907087" cy="19478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2"/>
          <p:cNvSpPr txBox="1">
            <a:spLocks noGrp="1"/>
          </p:cNvSpPr>
          <p:nvPr>
            <p:ph type="body" idx="1"/>
          </p:nvPr>
        </p:nvSpPr>
        <p:spPr>
          <a:xfrm rot="5400000">
            <a:off x="558801" y="296863"/>
            <a:ext cx="5907087" cy="56911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3" name="Google Shape;83;p3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3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5" name="Google Shape;95;p3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3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01" name="Google Shape;101;p3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3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3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3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107" name="Google Shape;107;p3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3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3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113" name="Google Shape;113;p3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114" name="Google Shape;114;p3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3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3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3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121" name="Google Shape;121;p3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22" name="Google Shape;122;p3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123" name="Google Shape;123;p3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3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4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>
  <p:cSld name="Titre et contenu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 txBox="1">
            <a:spLocks noGrp="1"/>
          </p:cNvSpPr>
          <p:nvPr>
            <p:ph type="body" idx="1"/>
          </p:nvPr>
        </p:nvSpPr>
        <p:spPr>
          <a:xfrm>
            <a:off x="685800" y="1628775"/>
            <a:ext cx="7772400" cy="4467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2" name="Google Shape;22;p22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b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4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138" name="Google Shape;138;p4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FFFF00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FFFF00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139" name="Google Shape;139;p4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4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4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b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4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</p:sp>
      <p:sp>
        <p:nvSpPr>
          <p:cNvPr id="145" name="Google Shape;145;p4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FFFF00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FFFF00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146" name="Google Shape;146;p4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4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4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4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52" name="Google Shape;152;p4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4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4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4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4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58" name="Google Shape;158;p4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4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4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diagramme" type="chart">
  <p:cSld name="CHAR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3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3"/>
          <p:cNvSpPr>
            <a:spLocks noGrp="1"/>
          </p:cNvSpPr>
          <p:nvPr>
            <p:ph type="chart" idx="2"/>
          </p:nvPr>
        </p:nvSpPr>
        <p:spPr>
          <a:xfrm>
            <a:off x="685800" y="1628775"/>
            <a:ext cx="7772400" cy="4467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2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4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4"/>
          <p:cNvSpPr txBox="1">
            <a:spLocks noGrp="1"/>
          </p:cNvSpPr>
          <p:nvPr>
            <p:ph type="body" idx="1"/>
          </p:nvPr>
        </p:nvSpPr>
        <p:spPr>
          <a:xfrm>
            <a:off x="685800" y="1628775"/>
            <a:ext cx="3810000" cy="4467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body" idx="2"/>
          </p:nvPr>
        </p:nvSpPr>
        <p:spPr>
          <a:xfrm>
            <a:off x="4648200" y="1628775"/>
            <a:ext cx="3810000" cy="4467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9" name="Google Shape;39;p2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6" name="Google Shape;46;p2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rgbClr val="FFFF00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7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b" anchorCtr="1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3" name="Google Shape;63;p2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FFFF00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FFFF00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2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100000">
              <a:schemeClr val="accent2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body" idx="1"/>
          </p:nvPr>
        </p:nvSpPr>
        <p:spPr>
          <a:xfrm>
            <a:off x="685800" y="1628775"/>
            <a:ext cx="7772400" cy="4467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8" name="Google Shape;88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3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Google Shape;90;p3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3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"/>
          <p:cNvSpPr txBox="1">
            <a:spLocks noGrp="1"/>
          </p:cNvSpPr>
          <p:nvPr>
            <p:ph type="ctrTitle"/>
          </p:nvPr>
        </p:nvSpPr>
        <p:spPr>
          <a:xfrm>
            <a:off x="685800" y="1628775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400" dirty="0"/>
              <a:t>Base de données :</a:t>
            </a:r>
            <a:br>
              <a:rPr lang="fr-FR" sz="4400" dirty="0"/>
            </a:br>
            <a:r>
              <a:rPr lang="fr-FR" sz="4400" dirty="0"/>
              <a:t>Bilan 2022</a:t>
            </a:r>
            <a:br>
              <a:rPr lang="fr-FR" sz="4400" dirty="0"/>
            </a:br>
            <a:endParaRPr sz="4400" dirty="0"/>
          </a:p>
        </p:txBody>
      </p:sp>
      <p:sp>
        <p:nvSpPr>
          <p:cNvPr id="167" name="Google Shape;167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0"/>
          <p:cNvSpPr txBox="1">
            <a:spLocks noGrp="1"/>
          </p:cNvSpPr>
          <p:nvPr>
            <p:ph type="title"/>
          </p:nvPr>
        </p:nvSpPr>
        <p:spPr>
          <a:xfrm>
            <a:off x="684213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Données brutes</a:t>
            </a:r>
            <a:endParaRPr/>
          </a:p>
        </p:txBody>
      </p:sp>
      <p:graphicFrame>
        <p:nvGraphicFramePr>
          <p:cNvPr id="235" name="Google Shape;235;p10"/>
          <p:cNvGraphicFramePr/>
          <p:nvPr>
            <p:extLst>
              <p:ext uri="{D42A27DB-BD31-4B8C-83A1-F6EECF244321}">
                <p14:modId xmlns:p14="http://schemas.microsoft.com/office/powerpoint/2010/main" val="1111857053"/>
              </p:ext>
            </p:extLst>
          </p:nvPr>
        </p:nvGraphicFramePr>
        <p:xfrm>
          <a:off x="265113" y="1065213"/>
          <a:ext cx="8789987" cy="559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1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Taux de contrôle</a:t>
            </a:r>
            <a:endParaRPr/>
          </a:p>
        </p:txBody>
      </p:sp>
      <p:graphicFrame>
        <p:nvGraphicFramePr>
          <p:cNvPr id="242" name="Google Shape;242;p11"/>
          <p:cNvGraphicFramePr/>
          <p:nvPr>
            <p:extLst>
              <p:ext uri="{D42A27DB-BD31-4B8C-83A1-F6EECF244321}">
                <p14:modId xmlns:p14="http://schemas.microsoft.com/office/powerpoint/2010/main" val="2788658271"/>
              </p:ext>
            </p:extLst>
          </p:nvPr>
        </p:nvGraphicFramePr>
        <p:xfrm>
          <a:off x="0" y="1065213"/>
          <a:ext cx="9036496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2"/>
          <p:cNvSpPr txBox="1">
            <a:spLocks noGrp="1"/>
          </p:cNvSpPr>
          <p:nvPr>
            <p:ph type="title"/>
          </p:nvPr>
        </p:nvSpPr>
        <p:spPr>
          <a:xfrm>
            <a:off x="684213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Données par programme</a:t>
            </a:r>
            <a:endParaRPr/>
          </a:p>
        </p:txBody>
      </p:sp>
      <p:graphicFrame>
        <p:nvGraphicFramePr>
          <p:cNvPr id="249" name="Google Shape;249;p12"/>
          <p:cNvGraphicFramePr/>
          <p:nvPr>
            <p:extLst>
              <p:ext uri="{D42A27DB-BD31-4B8C-83A1-F6EECF244321}">
                <p14:modId xmlns:p14="http://schemas.microsoft.com/office/powerpoint/2010/main" val="3834093867"/>
              </p:ext>
            </p:extLst>
          </p:nvPr>
        </p:nvGraphicFramePr>
        <p:xfrm>
          <a:off x="107505" y="1065213"/>
          <a:ext cx="8947596" cy="559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3"/>
          <p:cNvSpPr txBox="1">
            <a:spLocks noGrp="1"/>
          </p:cNvSpPr>
          <p:nvPr>
            <p:ph type="ctrTitle"/>
          </p:nvPr>
        </p:nvSpPr>
        <p:spPr>
          <a:xfrm>
            <a:off x="685800" y="1628775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Suivi des orphelines</a:t>
            </a:r>
            <a:endParaRPr/>
          </a:p>
        </p:txBody>
      </p:sp>
      <p:sp>
        <p:nvSpPr>
          <p:cNvPr id="256" name="Google Shape;256;p13"/>
          <p:cNvSpPr txBox="1">
            <a:spLocks noGrp="1"/>
          </p:cNvSpPr>
          <p:nvPr>
            <p:ph type="subTitle" idx="1"/>
          </p:nvPr>
        </p:nvSpPr>
        <p:spPr>
          <a:xfrm>
            <a:off x="1042988" y="3284538"/>
            <a:ext cx="7129462" cy="23542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Arial"/>
              <a:buNone/>
            </a:pPr>
            <a:r>
              <a:rPr lang="fr-FR" sz="3600"/>
              <a:t>Des contrôles ou des reprises pour lesquels il n'existe pas d'informations de baguage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4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dirty="0"/>
              <a:t>Taux d'orphelines de 2000 à aujourd'hui (2022)</a:t>
            </a:r>
            <a:endParaRPr dirty="0"/>
          </a:p>
        </p:txBody>
      </p:sp>
      <p:graphicFrame>
        <p:nvGraphicFramePr>
          <p:cNvPr id="263" name="Google Shape;263;p14"/>
          <p:cNvGraphicFramePr/>
          <p:nvPr>
            <p:extLst>
              <p:ext uri="{D42A27DB-BD31-4B8C-83A1-F6EECF244321}">
                <p14:modId xmlns:p14="http://schemas.microsoft.com/office/powerpoint/2010/main" val="2050134197"/>
              </p:ext>
            </p:extLst>
          </p:nvPr>
        </p:nvGraphicFramePr>
        <p:xfrm>
          <a:off x="-23813" y="1124744"/>
          <a:ext cx="9371013" cy="5690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4" name="Google Shape;264;p14"/>
          <p:cNvSpPr txBox="1"/>
          <p:nvPr/>
        </p:nvSpPr>
        <p:spPr>
          <a:xfrm>
            <a:off x="4661693" y="1643531"/>
            <a:ext cx="96853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17666</a:t>
            </a:r>
            <a:endParaRPr sz="2000" b="1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14"/>
          <p:cNvSpPr/>
          <p:nvPr/>
        </p:nvSpPr>
        <p:spPr>
          <a:xfrm rot="2038052">
            <a:off x="3187761" y="2340483"/>
            <a:ext cx="1368425" cy="360363"/>
          </a:xfrm>
          <a:prstGeom prst="rightArrow">
            <a:avLst>
              <a:gd name="adj1" fmla="val 50000"/>
              <a:gd name="adj2" fmla="val 94934"/>
            </a:avLst>
          </a:prstGeom>
          <a:solidFill>
            <a:srgbClr val="FF00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14"/>
          <p:cNvSpPr txBox="1"/>
          <p:nvPr/>
        </p:nvSpPr>
        <p:spPr>
          <a:xfrm>
            <a:off x="5714206" y="2309258"/>
            <a:ext cx="1731756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Tous : 2.11%</a:t>
            </a:r>
            <a:endParaRPr sz="1400" b="1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FRP : 2.05%</a:t>
            </a:r>
            <a:endParaRPr sz="2000" b="1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14"/>
          <p:cNvSpPr txBox="1"/>
          <p:nvPr/>
        </p:nvSpPr>
        <p:spPr>
          <a:xfrm>
            <a:off x="6040083" y="3284984"/>
            <a:ext cx="1771639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2015 = 3.15%</a:t>
            </a:r>
            <a:endParaRPr sz="1400" b="1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2016 = 2.96%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2017 = 2.92%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2018 = 2.69%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2000" b="1" dirty="0">
              <a:solidFill>
                <a:srgbClr val="FFFF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2021 = 2.28%</a:t>
            </a:r>
            <a:endParaRPr sz="2000" b="1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1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2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5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Nombre d'orphelines FRP</a:t>
            </a:r>
            <a:endParaRPr/>
          </a:p>
        </p:txBody>
      </p:sp>
      <p:graphicFrame>
        <p:nvGraphicFramePr>
          <p:cNvPr id="274" name="Google Shape;274;p15"/>
          <p:cNvGraphicFramePr/>
          <p:nvPr>
            <p:extLst>
              <p:ext uri="{D42A27DB-BD31-4B8C-83A1-F6EECF244321}">
                <p14:modId xmlns:p14="http://schemas.microsoft.com/office/powerpoint/2010/main" val="4113946403"/>
              </p:ext>
            </p:extLst>
          </p:nvPr>
        </p:nvGraphicFramePr>
        <p:xfrm>
          <a:off x="120650" y="1138238"/>
          <a:ext cx="8613775" cy="5497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6"/>
          <p:cNvSpPr txBox="1">
            <a:spLocks noGrp="1"/>
          </p:cNvSpPr>
          <p:nvPr>
            <p:ph type="ctrTitle"/>
          </p:nvPr>
        </p:nvSpPr>
        <p:spPr>
          <a:xfrm>
            <a:off x="685800" y="1628775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Suivi de la mortalité</a:t>
            </a:r>
            <a:endParaRPr/>
          </a:p>
        </p:txBody>
      </p:sp>
      <p:sp>
        <p:nvSpPr>
          <p:cNvPr id="281" name="Google Shape;281;p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7"/>
          <p:cNvSpPr txBox="1">
            <a:spLocks noGrp="1"/>
          </p:cNvSpPr>
          <p:nvPr>
            <p:ph type="body" idx="1"/>
          </p:nvPr>
        </p:nvSpPr>
        <p:spPr>
          <a:xfrm>
            <a:off x="666750" y="980728"/>
            <a:ext cx="7772400" cy="4467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</a:pPr>
            <a:r>
              <a:rPr lang="fr-FR"/>
              <a:t>Méthode de calcul</a:t>
            </a:r>
            <a:endParaRPr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</a:pPr>
            <a:r>
              <a:rPr lang="fr-FR"/>
              <a:t>Tous les oiseaux capturés vivants (en France) : </a:t>
            </a:r>
            <a:endParaRPr/>
          </a:p>
          <a:p>
            <a:pPr marL="1143000" lvl="2" indent="-228600" algn="l" rtl="0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</a:pPr>
            <a:r>
              <a:rPr lang="fr-FR"/>
              <a:t>Les baguages (ACTION = B)</a:t>
            </a:r>
            <a:endParaRPr/>
          </a:p>
          <a:p>
            <a:pPr marL="1143000" lvl="2" indent="-228600" algn="l" rtl="0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</a:pPr>
            <a:r>
              <a:rPr lang="fr-FR"/>
              <a:t>Les recaptures (ACTION = C/R; COND REPR = 8; CIRC REPR = 20)</a:t>
            </a:r>
            <a:endParaRPr/>
          </a:p>
          <a:p>
            <a:pPr marL="1143000" lvl="2" indent="-228600" algn="l" rtl="0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</a:pPr>
            <a:r>
              <a:rPr lang="fr-FR"/>
              <a:t>Exclusion des PUL</a:t>
            </a:r>
            <a:endParaRPr/>
          </a:p>
          <a:p>
            <a:pPr marL="1143000" lvl="2" indent="-228600" algn="l" rtl="0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</a:pPr>
            <a:r>
              <a:rPr lang="fr-FR"/>
              <a:t>Blessés : PLUME, BLES_MOD, BLES_SEV</a:t>
            </a:r>
            <a:endParaRPr/>
          </a:p>
          <a:p>
            <a:pPr marL="1143000" lvl="2" indent="-228600" algn="l" rtl="0"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</a:pPr>
            <a:r>
              <a:rPr lang="fr-FR"/>
              <a:t>Chancelant = STRESS</a:t>
            </a:r>
            <a:endParaRPr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</a:pPr>
            <a:r>
              <a:rPr lang="fr-FR"/>
              <a:t>Tous les oiseaux morts lors d’opération de capture (en France)</a:t>
            </a:r>
            <a:br>
              <a:rPr lang="fr-FR"/>
            </a:br>
            <a:r>
              <a:rPr lang="fr-FR"/>
              <a:t>Action = R; </a:t>
            </a:r>
            <a:r>
              <a:rPr lang="fr-FR" b="1"/>
              <a:t>COND REPR = 8</a:t>
            </a:r>
            <a:endParaRPr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endParaRPr/>
          </a:p>
          <a:p>
            <a:pPr marL="457200" lvl="1" indent="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r>
              <a:rPr lang="fr-FR" i="1"/>
              <a:t>Voir le guide de saisie la procédure pour saisir ces oiseaux morts lors d’opération de capture.</a:t>
            </a:r>
            <a:endParaRPr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endParaRPr/>
          </a:p>
        </p:txBody>
      </p:sp>
      <p:sp>
        <p:nvSpPr>
          <p:cNvPr id="287" name="Google Shape;287;p17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Suivi de la mortalité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8"/>
          <p:cNvSpPr txBox="1">
            <a:spLocks noGrp="1"/>
          </p:cNvSpPr>
          <p:nvPr>
            <p:ph type="body" idx="1"/>
          </p:nvPr>
        </p:nvSpPr>
        <p:spPr>
          <a:xfrm>
            <a:off x="685800" y="1628775"/>
            <a:ext cx="7772400" cy="4467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</a:pPr>
            <a:r>
              <a:rPr lang="fr-FR" dirty="0"/>
              <a:t>Synthétique depuis 2015</a:t>
            </a:r>
            <a:endParaRPr dirty="0"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</a:pPr>
            <a:r>
              <a:rPr lang="fr-FR" dirty="0"/>
              <a:t>Taux de mortalité = 0.07%</a:t>
            </a:r>
            <a:endParaRPr dirty="0"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</a:pPr>
            <a:r>
              <a:rPr lang="fr-FR" dirty="0"/>
              <a:t>Taux de blessure (PLUME, BLES_MOD, BLES_SEV + « Blesse » avant 2021) = 0.15%</a:t>
            </a:r>
            <a:endParaRPr dirty="0"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</a:pPr>
            <a:r>
              <a:rPr lang="fr-FR" dirty="0"/>
              <a:t>Taux chancelant = 0.25 %</a:t>
            </a:r>
            <a:endParaRPr dirty="0"/>
          </a:p>
        </p:txBody>
      </p:sp>
      <p:sp>
        <p:nvSpPr>
          <p:cNvPr id="293" name="Google Shape;293;p18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Impact du la capture sur les oiseaux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9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Evolution du taux de mortalité à la capture</a:t>
            </a:r>
            <a:endParaRPr/>
          </a:p>
        </p:txBody>
      </p:sp>
      <p:graphicFrame>
        <p:nvGraphicFramePr>
          <p:cNvPr id="299" name="Google Shape;299;p19"/>
          <p:cNvGraphicFramePr/>
          <p:nvPr>
            <p:extLst>
              <p:ext uri="{D42A27DB-BD31-4B8C-83A1-F6EECF244321}">
                <p14:modId xmlns:p14="http://schemas.microsoft.com/office/powerpoint/2010/main" val="3731324156"/>
              </p:ext>
            </p:extLst>
          </p:nvPr>
        </p:nvGraphicFramePr>
        <p:xfrm>
          <a:off x="539553" y="1772816"/>
          <a:ext cx="818227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"/>
          <p:cNvSpPr txBox="1">
            <a:spLocks noGrp="1"/>
          </p:cNvSpPr>
          <p:nvPr>
            <p:ph type="body" idx="1"/>
          </p:nvPr>
        </p:nvSpPr>
        <p:spPr>
          <a:xfrm>
            <a:off x="685800" y="1628775"/>
            <a:ext cx="7772400" cy="4467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480"/>
              </a:spcBef>
              <a:buSzPts val="2400"/>
              <a:buFont typeface="Arial" panose="020B0604020202020204" pitchFamily="34" charset="0"/>
              <a:buChar char="•"/>
            </a:pPr>
            <a:r>
              <a:rPr lang="fr-FR" dirty="0"/>
              <a:t>Les bagueurs</a:t>
            </a:r>
            <a:endParaRPr dirty="0"/>
          </a:p>
          <a:p>
            <a:pPr indent="-457200">
              <a:spcBef>
                <a:spcPts val="480"/>
              </a:spcBef>
              <a:buSzPts val="2400"/>
              <a:buFont typeface="Arial" panose="020B0604020202020204" pitchFamily="34" charset="0"/>
              <a:buChar char="•"/>
            </a:pPr>
            <a:r>
              <a:rPr lang="fr-FR" dirty="0"/>
              <a:t>La qualification</a:t>
            </a:r>
            <a:endParaRPr dirty="0"/>
          </a:p>
          <a:p>
            <a:pPr indent="-457200">
              <a:spcBef>
                <a:spcPts val="480"/>
              </a:spcBef>
              <a:buSzPts val="2400"/>
              <a:buFont typeface="Arial" panose="020B0604020202020204" pitchFamily="34" charset="0"/>
              <a:buChar char="•"/>
            </a:pPr>
            <a:r>
              <a:rPr lang="fr-FR" dirty="0"/>
              <a:t>Le baguage en 2021</a:t>
            </a:r>
            <a:endParaRPr dirty="0"/>
          </a:p>
          <a:p>
            <a:pPr marL="800100" lvl="1">
              <a:spcBef>
                <a:spcPts val="400"/>
              </a:spcBef>
              <a:buSzPts val="2000"/>
              <a:buFont typeface="Arial" panose="020B0604020202020204" pitchFamily="34" charset="0"/>
              <a:buChar char="•"/>
            </a:pPr>
            <a:r>
              <a:rPr lang="fr-FR" dirty="0"/>
              <a:t>Bilan générale</a:t>
            </a:r>
            <a:endParaRPr dirty="0"/>
          </a:p>
          <a:p>
            <a:pPr marL="800100" lvl="1">
              <a:spcBef>
                <a:spcPts val="400"/>
              </a:spcBef>
              <a:buSzPts val="2000"/>
              <a:buFont typeface="Arial" panose="020B0604020202020204" pitchFamily="34" charset="0"/>
              <a:buChar char="•"/>
            </a:pPr>
            <a:r>
              <a:rPr lang="fr-FR" dirty="0"/>
              <a:t>Par thème</a:t>
            </a:r>
            <a:endParaRPr dirty="0"/>
          </a:p>
          <a:p>
            <a:pPr indent="-457200">
              <a:spcBef>
                <a:spcPts val="480"/>
              </a:spcBef>
              <a:buSzPts val="2400"/>
              <a:buFont typeface="Arial" panose="020B0604020202020204" pitchFamily="34" charset="0"/>
              <a:buChar char="•"/>
            </a:pPr>
            <a:r>
              <a:rPr lang="fr-FR" dirty="0"/>
              <a:t>Les non-renseignés (Orphelines)</a:t>
            </a:r>
            <a:endParaRPr dirty="0"/>
          </a:p>
          <a:p>
            <a:pPr marL="635000" indent="-457200">
              <a:spcBef>
                <a:spcPts val="560"/>
              </a:spcBef>
              <a:buSzPts val="2800"/>
              <a:buFont typeface="Arial" panose="020B0604020202020204" pitchFamily="34" charset="0"/>
              <a:buChar char="•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"/>
          <p:cNvSpPr txBox="1">
            <a:spLocks noGrp="1"/>
          </p:cNvSpPr>
          <p:nvPr>
            <p:ph type="ctrTitle"/>
          </p:nvPr>
        </p:nvSpPr>
        <p:spPr>
          <a:xfrm>
            <a:off x="685800" y="1628775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Les bagueurs</a:t>
            </a:r>
            <a:endParaRPr/>
          </a:p>
        </p:txBody>
      </p:sp>
      <p:sp>
        <p:nvSpPr>
          <p:cNvPr id="181" name="Google Shape;181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dirty="0"/>
              <a:t>Nombre de Bagueurs* en 2022</a:t>
            </a:r>
            <a:endParaRPr dirty="0"/>
          </a:p>
        </p:txBody>
      </p:sp>
      <p:graphicFrame>
        <p:nvGraphicFramePr>
          <p:cNvPr id="188" name="Google Shape;188;p4"/>
          <p:cNvGraphicFramePr/>
          <p:nvPr>
            <p:extLst>
              <p:ext uri="{D42A27DB-BD31-4B8C-83A1-F6EECF244321}">
                <p14:modId xmlns:p14="http://schemas.microsoft.com/office/powerpoint/2010/main" val="939886008"/>
              </p:ext>
            </p:extLst>
          </p:nvPr>
        </p:nvGraphicFramePr>
        <p:xfrm>
          <a:off x="666750" y="1354138"/>
          <a:ext cx="8123238" cy="495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9" name="Google Shape;189;p4"/>
          <p:cNvSpPr txBox="1"/>
          <p:nvPr/>
        </p:nvSpPr>
        <p:spPr>
          <a:xfrm>
            <a:off x="5795963" y="6021388"/>
            <a:ext cx="30059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Soit 710 personnes</a:t>
            </a:r>
            <a:endParaRPr dirty="0"/>
          </a:p>
        </p:txBody>
      </p:sp>
      <p:sp>
        <p:nvSpPr>
          <p:cNvPr id="190" name="Google Shape;190;p4"/>
          <p:cNvSpPr txBox="1"/>
          <p:nvPr/>
        </p:nvSpPr>
        <p:spPr>
          <a:xfrm>
            <a:off x="251520" y="6324285"/>
            <a:ext cx="784060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0" i="0" u="none" strike="noStrike" cap="none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Comme tel dans la base de données (sans forcément d’autorisation valide)</a:t>
            </a:r>
            <a:endParaRPr sz="1800">
              <a:solidFill>
                <a:srgbClr val="00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5"/>
          <p:cNvSpPr txBox="1">
            <a:spLocks noGrp="1"/>
          </p:cNvSpPr>
          <p:nvPr>
            <p:ph type="title"/>
          </p:nvPr>
        </p:nvSpPr>
        <p:spPr>
          <a:xfrm>
            <a:off x="755576" y="18864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dirty="0"/>
              <a:t>Evolution du nombre de bagueurs validés pour la saison</a:t>
            </a:r>
            <a:endParaRPr dirty="0"/>
          </a:p>
        </p:txBody>
      </p:sp>
      <p:graphicFrame>
        <p:nvGraphicFramePr>
          <p:cNvPr id="197" name="Google Shape;197;p5"/>
          <p:cNvGraphicFramePr/>
          <p:nvPr>
            <p:extLst>
              <p:ext uri="{D42A27DB-BD31-4B8C-83A1-F6EECF244321}">
                <p14:modId xmlns:p14="http://schemas.microsoft.com/office/powerpoint/2010/main" val="2148164538"/>
              </p:ext>
            </p:extLst>
          </p:nvPr>
        </p:nvGraphicFramePr>
        <p:xfrm>
          <a:off x="-180528" y="1556792"/>
          <a:ext cx="9023672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8" name="Google Shape;198;p5"/>
          <p:cNvSpPr txBox="1"/>
          <p:nvPr/>
        </p:nvSpPr>
        <p:spPr>
          <a:xfrm>
            <a:off x="6876256" y="1916832"/>
            <a:ext cx="216024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2021 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362 permis validés sur 393 bagueurs généralistes  (92%)</a:t>
            </a:r>
            <a:endParaRPr dirty="0"/>
          </a:p>
        </p:txBody>
      </p:sp>
      <p:sp>
        <p:nvSpPr>
          <p:cNvPr id="199" name="Google Shape;199;p5"/>
          <p:cNvSpPr txBox="1"/>
          <p:nvPr/>
        </p:nvSpPr>
        <p:spPr>
          <a:xfrm>
            <a:off x="6804248" y="3137687"/>
            <a:ext cx="233975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2022 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367 permis validés sur 414 bagueurs généralistes  (89%)</a:t>
            </a:r>
            <a:endParaRPr dirty="0"/>
          </a:p>
        </p:txBody>
      </p:sp>
      <p:sp>
        <p:nvSpPr>
          <p:cNvPr id="200" name="Google Shape;200;p5"/>
          <p:cNvSpPr txBox="1"/>
          <p:nvPr/>
        </p:nvSpPr>
        <p:spPr>
          <a:xfrm>
            <a:off x="6804248" y="4327245"/>
            <a:ext cx="233975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2023 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251 permis validés sur 415 bagueurs généralistes  (60%)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6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Baguage dans l’illégalité (nombre de bagueurs)</a:t>
            </a:r>
            <a:endParaRPr/>
          </a:p>
        </p:txBody>
      </p:sp>
      <p:graphicFrame>
        <p:nvGraphicFramePr>
          <p:cNvPr id="207" name="Google Shape;207;p6"/>
          <p:cNvGraphicFramePr/>
          <p:nvPr>
            <p:extLst>
              <p:ext uri="{D42A27DB-BD31-4B8C-83A1-F6EECF244321}">
                <p14:modId xmlns:p14="http://schemas.microsoft.com/office/powerpoint/2010/main" val="2049864385"/>
              </p:ext>
            </p:extLst>
          </p:nvPr>
        </p:nvGraphicFramePr>
        <p:xfrm>
          <a:off x="640196" y="1556792"/>
          <a:ext cx="77724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8" name="Google Shape;208;p6"/>
          <p:cNvSpPr txBox="1"/>
          <p:nvPr/>
        </p:nvSpPr>
        <p:spPr>
          <a:xfrm>
            <a:off x="867808" y="5949280"/>
            <a:ext cx="759754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Ce sont des valeurs optimistes car beaucoup de bagueurs reçoivent leur permis après que les baguages aient été effectués !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7"/>
          <p:cNvSpPr txBox="1">
            <a:spLocks noGrp="1"/>
          </p:cNvSpPr>
          <p:nvPr>
            <p:ph type="ctrTitle"/>
          </p:nvPr>
        </p:nvSpPr>
        <p:spPr>
          <a:xfrm>
            <a:off x="685800" y="1628775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Qualification 2022</a:t>
            </a:r>
            <a:endParaRPr dirty="0"/>
          </a:p>
        </p:txBody>
      </p:sp>
      <p:sp>
        <p:nvSpPr>
          <p:cNvPr id="214" name="Google Shape;214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8"/>
          <p:cNvSpPr txBox="1">
            <a:spLocks noGrp="1"/>
          </p:cNvSpPr>
          <p:nvPr>
            <p:ph type="body" idx="1"/>
          </p:nvPr>
        </p:nvSpPr>
        <p:spPr>
          <a:xfrm>
            <a:off x="448494" y="2204864"/>
            <a:ext cx="7990656" cy="4467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fr-FR" dirty="0"/>
              <a:t>Epreuves anticipées (2 sessions)</a:t>
            </a:r>
            <a:endParaRPr dirty="0"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</a:pPr>
            <a:r>
              <a:rPr lang="fr-FR" dirty="0"/>
              <a:t>Photo </a:t>
            </a:r>
            <a:r>
              <a:rPr lang="fr-FR" dirty="0" err="1"/>
              <a:t>ornitho</a:t>
            </a:r>
            <a:r>
              <a:rPr lang="fr-FR" dirty="0"/>
              <a:t> : 11 reçus sur 15 (73%) (2021 = 86%)</a:t>
            </a:r>
            <a:endParaRPr dirty="0"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</a:pPr>
            <a:r>
              <a:rPr lang="fr-FR" dirty="0"/>
              <a:t>Photo « main » : 12 reçus sur 26 ! (46%) (2021 = 24%)</a:t>
            </a:r>
            <a:endParaRPr dirty="0"/>
          </a:p>
          <a:p>
            <a:pPr marL="742950" lvl="1" indent="-13335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None/>
            </a:pPr>
            <a:r>
              <a:rPr lang="fr-FR" dirty="0"/>
              <a:t>2 stages</a:t>
            </a:r>
            <a:endParaRPr dirty="0"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–"/>
            </a:pPr>
            <a:r>
              <a:rPr lang="fr-FR" dirty="0"/>
              <a:t>7 reçus sur 7</a:t>
            </a:r>
            <a:endParaRPr dirty="0"/>
          </a:p>
        </p:txBody>
      </p:sp>
      <p:sp>
        <p:nvSpPr>
          <p:cNvPr id="221" name="Google Shape;221;p8"/>
          <p:cNvSpPr txBox="1">
            <a:spLocks noGrp="1"/>
          </p:cNvSpPr>
          <p:nvPr>
            <p:ph type="title"/>
          </p:nvPr>
        </p:nvSpPr>
        <p:spPr>
          <a:xfrm>
            <a:off x="666750" y="188913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Qualification 2022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9"/>
          <p:cNvSpPr txBox="1">
            <a:spLocks noGrp="1"/>
          </p:cNvSpPr>
          <p:nvPr>
            <p:ph type="ctrTitle"/>
          </p:nvPr>
        </p:nvSpPr>
        <p:spPr>
          <a:xfrm>
            <a:off x="685800" y="1628775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/>
              <a:t>Le baguage en 2022</a:t>
            </a:r>
            <a:endParaRPr dirty="0"/>
          </a:p>
        </p:txBody>
      </p:sp>
      <p:sp>
        <p:nvSpPr>
          <p:cNvPr id="228" name="Google Shape;228;p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dk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seum">
  <a:themeElements>
    <a:clrScheme name="Museu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5F139243F0DD4B9F44F0EE832DF5F2" ma:contentTypeVersion="4" ma:contentTypeDescription="Crée un document." ma:contentTypeScope="" ma:versionID="106527b520b53bd77a845c4e8b11621a">
  <xsd:schema xmlns:xsd="http://www.w3.org/2001/XMLSchema" xmlns:xs="http://www.w3.org/2001/XMLSchema" xmlns:p="http://schemas.microsoft.com/office/2006/metadata/properties" xmlns:ns2="10715fc4-d698-4b93-889a-3b886859fcd2" xmlns:ns3="68cdc933-2a5a-441c-9b9d-dd7892be56b5" targetNamespace="http://schemas.microsoft.com/office/2006/metadata/properties" ma:root="true" ma:fieldsID="680135a60bd7ca8f0dd7eae09cf88f77" ns2:_="" ns3:_="">
    <xsd:import namespace="10715fc4-d698-4b93-889a-3b886859fcd2"/>
    <xsd:import namespace="68cdc933-2a5a-441c-9b9d-dd7892be56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715fc4-d698-4b93-889a-3b886859fc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cdc933-2a5a-441c-9b9d-dd7892be56b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14A6DF-99CC-4E3E-B81B-7766B45E7CC9}"/>
</file>

<file path=customXml/itemProps2.xml><?xml version="1.0" encoding="utf-8"?>
<ds:datastoreItem xmlns:ds="http://schemas.openxmlformats.org/officeDocument/2006/customXml" ds:itemID="{E679C86B-C96E-4E8C-B77E-E3C0DB0E797E}"/>
</file>

<file path=customXml/itemProps3.xml><?xml version="1.0" encoding="utf-8"?>
<ds:datastoreItem xmlns:ds="http://schemas.openxmlformats.org/officeDocument/2006/customXml" ds:itemID="{B9908CC5-E3B2-4F94-BD0A-747149EB7AB6}"/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466</Words>
  <Application>Microsoft Office PowerPoint</Application>
  <PresentationFormat>Affichage à l'écran (4:3)</PresentationFormat>
  <Paragraphs>92</Paragraphs>
  <Slides>19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Comic Sans MS</vt:lpstr>
      <vt:lpstr>Times New Roman</vt:lpstr>
      <vt:lpstr>Museum</vt:lpstr>
      <vt:lpstr>Conception personnalisée</vt:lpstr>
      <vt:lpstr>Base de données : Bilan 2022 </vt:lpstr>
      <vt:lpstr>Présentation PowerPoint</vt:lpstr>
      <vt:lpstr>Les bagueurs</vt:lpstr>
      <vt:lpstr>Nombre de Bagueurs* en 2022</vt:lpstr>
      <vt:lpstr>Evolution du nombre de bagueurs validés pour la saison</vt:lpstr>
      <vt:lpstr>Baguage dans l’illégalité (nombre de bagueurs)</vt:lpstr>
      <vt:lpstr>Qualification 2022</vt:lpstr>
      <vt:lpstr>Qualification 2022</vt:lpstr>
      <vt:lpstr>Le baguage en 2022</vt:lpstr>
      <vt:lpstr>Données brutes</vt:lpstr>
      <vt:lpstr>Taux de contrôle</vt:lpstr>
      <vt:lpstr>Données par programme</vt:lpstr>
      <vt:lpstr>Suivi des orphelines</vt:lpstr>
      <vt:lpstr>Taux d'orphelines de 2000 à aujourd'hui (2022)</vt:lpstr>
      <vt:lpstr>Nombre d'orphelines FRP</vt:lpstr>
      <vt:lpstr>Suivi de la mortalité</vt:lpstr>
      <vt:lpstr>Suivi de la mortalité</vt:lpstr>
      <vt:lpstr>Impact du la capture sur les oiseaux</vt:lpstr>
      <vt:lpstr>Evolution du taux de mortalité à la capture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 de données : Bilan 2021 </dc:title>
  <dc:creator>Dehorter Olivier</dc:creator>
  <cp:lastModifiedBy>Olivier DEHORTER</cp:lastModifiedBy>
  <cp:revision>22</cp:revision>
  <dcterms:created xsi:type="dcterms:W3CDTF">2008-01-16T07:54:01Z</dcterms:created>
  <dcterms:modified xsi:type="dcterms:W3CDTF">2023-03-03T16:56:44Z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0x0101003B5F139243F0DD4B9F44F0EE832DF5F2</vt:lpwstr>
  </property>
</Properties>
</file>