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4.xml" ContentType="application/vnd.openxmlformats-officedocument.drawingml.chart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15.xml" ContentType="application/vnd.openxmlformats-officedocument.presentationml.notesSlide+xml"/>
  <Override PartName="/ppt/charts/chart8.xml" ContentType="application/vnd.openxmlformats-officedocument.drawingml.chart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9.xml" ContentType="application/vnd.openxmlformats-officedocument.drawingml.chart+xml"/>
  <Override PartName="/ppt/notesSlides/notesSlide20.xml" ContentType="application/vnd.openxmlformats-officedocument.presentationml.notesSlide+xml"/>
  <Override PartName="/ppt/charts/chart10.xml" ContentType="application/vnd.openxmlformats-officedocument.drawingml.chart+xml"/>
  <Override PartName="/ppt/notesSlides/notesSlide21.xml" ContentType="application/vnd.openxmlformats-officedocument.presentationml.notesSlide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61" r:id="rId5"/>
  </p:sldMasterIdLst>
  <p:notesMasterIdLst>
    <p:notesMasterId r:id="rId27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8" roundtripDataSignature="AMtx7mh/8994+OZsfIJV+mkIqgn9GLjg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E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customschemas.google.com/relationships/presentationmetadata" Target="metadata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5"/>
      <c:hPercent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7708333333333343E-2"/>
          <c:y val="0.10175438596491229"/>
          <c:w val="0.78437500000000004"/>
          <c:h val="0.80350877192982451"/>
        </c:manualLayout>
      </c:layout>
      <c:pie3DChart>
        <c:varyColors val="1"/>
        <c:ser>
          <c:idx val="0"/>
          <c:order val="0"/>
          <c:tx>
            <c:strRef>
              <c:f>Sheet1!$N$1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00FFFF"/>
            </a:solidFill>
            <a:ln w="10448">
              <a:solidFill>
                <a:srgbClr val="FFCC00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A5B1-40C7-A13C-7F6BCDFB7808}"/>
              </c:ext>
            </c:extLst>
          </c:dPt>
          <c:dPt>
            <c:idx val="1"/>
            <c:bubble3D val="0"/>
            <c:spPr>
              <a:solidFill>
                <a:srgbClr val="FF00FF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A5B1-40C7-A13C-7F6BCDFB7808}"/>
              </c:ext>
            </c:extLst>
          </c:dPt>
          <c:dPt>
            <c:idx val="2"/>
            <c:bubble3D val="0"/>
            <c:spPr>
              <a:solidFill>
                <a:srgbClr val="00FF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A5B1-40C7-A13C-7F6BCDFB7808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0448">
                <a:solidFill>
                  <a:srgbClr val="FFCC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A5B1-40C7-A13C-7F6BCDFB7808}"/>
              </c:ext>
            </c:extLst>
          </c:dPt>
          <c:dLbls>
            <c:dLbl>
              <c:idx val="1"/>
              <c:layout>
                <c:manualLayout>
                  <c:x val="1.0416666666666677E-3"/>
                  <c:y val="0.53355297495989307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5B1-40C7-A13C-7F6BCDFB7808}"/>
                </c:ext>
              </c:extLst>
            </c:dLbl>
            <c:dLbl>
              <c:idx val="2"/>
              <c:layout>
                <c:manualLayout>
                  <c:x val="-0.13675445678188919"/>
                  <c:y val="4.4814340588988479E-3"/>
                </c:manualLayout>
              </c:layout>
              <c:spPr>
                <a:noFill/>
                <a:ln w="20897">
                  <a:noFill/>
                </a:ln>
              </c:spPr>
              <c:txPr>
                <a:bodyPr/>
                <a:lstStyle/>
                <a:p>
                  <a:pPr>
                    <a:defRPr sz="1794" b="1" i="0" u="none" strike="noStrike" baseline="0">
                      <a:solidFill>
                        <a:srgbClr val="FFFF00"/>
                      </a:solidFill>
                      <a:latin typeface="Comic Sans MS"/>
                      <a:ea typeface="Comic Sans MS"/>
                      <a:cs typeface="Comic Sans MS"/>
                    </a:defRPr>
                  </a:pPr>
                  <a:endParaRPr lang="fr-FR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288253280280598"/>
                      <c:h val="0.1363636363636363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A5B1-40C7-A13C-7F6BCDFB7808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B1-40C7-A13C-7F6BCDFB7808}"/>
                </c:ext>
              </c:extLst>
            </c:dLbl>
            <c:spPr>
              <a:noFill/>
              <a:ln w="20897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10448">
                  <a:solidFill>
                    <a:srgbClr val="FFFF00"/>
                  </a:solidFill>
                  <a:prstDash val="solid"/>
                </a:ln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Généraliste</c:v>
                </c:pt>
                <c:pt idx="1">
                  <c:v>Spécialiste</c:v>
                </c:pt>
                <c:pt idx="2">
                  <c:v>Resp. de PP</c:v>
                </c:pt>
                <c:pt idx="3">
                  <c:v>Centre de soins</c:v>
                </c:pt>
              </c:strCache>
            </c:strRef>
          </c:cat>
          <c:val>
            <c:numRef>
              <c:f>Sheet1!$N$2:$N$5</c:f>
              <c:numCache>
                <c:formatCode>General</c:formatCode>
                <c:ptCount val="4"/>
                <c:pt idx="0">
                  <c:v>405</c:v>
                </c:pt>
                <c:pt idx="1">
                  <c:v>291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5B1-40C7-A13C-7F6BCDFB7808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 w="2538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016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4713934048162"/>
          <c:y val="3.1088735712135045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Tx de blessés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87E-4EF0-B5CB-EECABC93768D}"/>
              </c:ext>
            </c:extLst>
          </c:dPt>
          <c:dPt>
            <c:idx val="7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887E-4EF0-B5CB-EECABC93768D}"/>
              </c:ext>
            </c:extLst>
          </c:dPt>
          <c:dPt>
            <c:idx val="8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87E-4EF0-B5CB-EECABC93768D}"/>
              </c:ext>
            </c:extLst>
          </c:dPt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1.3500000000000001E-3</c:v>
                </c:pt>
                <c:pt idx="1">
                  <c:v>1.34E-3</c:v>
                </c:pt>
                <c:pt idx="2">
                  <c:v>1.91E-3</c:v>
                </c:pt>
                <c:pt idx="3">
                  <c:v>1.82E-3</c:v>
                </c:pt>
                <c:pt idx="4">
                  <c:v>2.2000000000000001E-3</c:v>
                </c:pt>
                <c:pt idx="5">
                  <c:v>2.2399999999999998E-3</c:v>
                </c:pt>
                <c:pt idx="6">
                  <c:v>1.5499999999999999E-3</c:v>
                </c:pt>
                <c:pt idx="7">
                  <c:v>1.5900000000000001E-3</c:v>
                </c:pt>
                <c:pt idx="8">
                  <c:v>1.5499999999999999E-3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4-4A02-A086-93C23BDB2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 dirty="0"/>
                  <a:t>Taux de blessure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0.00%" sourceLinked="0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4713934048162"/>
          <c:y val="3.1088735712135045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Tx de chancelant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dPt>
            <c:idx val="6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887E-4EF0-B5CB-EECABC93768D}"/>
              </c:ext>
            </c:extLst>
          </c:dPt>
          <c:dPt>
            <c:idx val="7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887E-4EF0-B5CB-EECABC93768D}"/>
              </c:ext>
            </c:extLst>
          </c:dPt>
          <c:dPt>
            <c:idx val="8"/>
            <c:invertIfNegative val="0"/>
            <c:bubble3D val="0"/>
            <c:spPr>
              <a:solidFill>
                <a:srgbClr val="B4DE86"/>
              </a:solidFill>
              <a:ln w="14565">
                <a:solidFill>
                  <a:srgbClr val="FFFF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887E-4EF0-B5CB-EECABC93768D}"/>
              </c:ext>
            </c:extLst>
          </c:dPt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2.47E-3</c:v>
                </c:pt>
                <c:pt idx="1">
                  <c:v>2.82E-3</c:v>
                </c:pt>
                <c:pt idx="2">
                  <c:v>3.14E-3</c:v>
                </c:pt>
                <c:pt idx="3">
                  <c:v>3.5300000000000002E-3</c:v>
                </c:pt>
                <c:pt idx="4">
                  <c:v>3.5699999999999998E-3</c:v>
                </c:pt>
                <c:pt idx="5">
                  <c:v>3.5100000000000001E-3</c:v>
                </c:pt>
                <c:pt idx="6">
                  <c:v>8.2000000000000007E-3</c:v>
                </c:pt>
                <c:pt idx="7">
                  <c:v>8.2699999999999996E-3</c:v>
                </c:pt>
                <c:pt idx="8">
                  <c:v>8.0499999999999999E-3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4-4A02-A086-93C23BDB2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 dirty="0"/>
                  <a:t>Taux de blessure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0.00%" sourceLinked="0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436489607390301"/>
          <c:y val="7.1161048689138556E-2"/>
          <c:w val="0.59973921924467122"/>
          <c:h val="0.700374531835205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Bagueur généraliste</c:v>
                </c:pt>
              </c:strCache>
            </c:strRef>
          </c:tx>
          <c:spPr>
            <a:solidFill>
              <a:srgbClr val="00FFFF">
                <a:alpha val="82000"/>
              </a:srgbClr>
            </a:solidFill>
            <a:ln w="1091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b="0">
                    <a:solidFill>
                      <a:srgbClr val="66FF33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numRef>
              <c:f>Sheet1!$B$1:$M$1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Sheet1!$B$2:$M$2</c:f>
              <c:numCache>
                <c:formatCode>General</c:formatCode>
                <c:ptCount val="12"/>
                <c:pt idx="0">
                  <c:v>285</c:v>
                </c:pt>
                <c:pt idx="1">
                  <c:v>290</c:v>
                </c:pt>
                <c:pt idx="2">
                  <c:v>298</c:v>
                </c:pt>
                <c:pt idx="3">
                  <c:v>313</c:v>
                </c:pt>
                <c:pt idx="4">
                  <c:v>320</c:v>
                </c:pt>
                <c:pt idx="5">
                  <c:v>334</c:v>
                </c:pt>
                <c:pt idx="6">
                  <c:v>351</c:v>
                </c:pt>
                <c:pt idx="7">
                  <c:v>365</c:v>
                </c:pt>
                <c:pt idx="8">
                  <c:v>357</c:v>
                </c:pt>
                <c:pt idx="9">
                  <c:v>366</c:v>
                </c:pt>
                <c:pt idx="10">
                  <c:v>363</c:v>
                </c:pt>
                <c:pt idx="11">
                  <c:v>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B4-4442-AC16-4C134FABFB3E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Bagueur spécialiste</c:v>
                </c:pt>
              </c:strCache>
            </c:strRef>
          </c:tx>
          <c:spPr>
            <a:solidFill>
              <a:srgbClr val="FFC000">
                <a:alpha val="76000"/>
              </a:srgbClr>
            </a:solidFill>
            <a:ln w="1091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Sheet1!$B$1:$M$1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Sheet1!$B$3:$M$3</c:f>
              <c:numCache>
                <c:formatCode>General</c:formatCode>
                <c:ptCount val="12"/>
                <c:pt idx="0">
                  <c:v>106</c:v>
                </c:pt>
                <c:pt idx="1">
                  <c:v>110</c:v>
                </c:pt>
                <c:pt idx="2">
                  <c:v>110</c:v>
                </c:pt>
                <c:pt idx="3">
                  <c:v>131</c:v>
                </c:pt>
                <c:pt idx="4">
                  <c:v>114</c:v>
                </c:pt>
                <c:pt idx="5">
                  <c:v>147</c:v>
                </c:pt>
                <c:pt idx="6">
                  <c:v>153</c:v>
                </c:pt>
                <c:pt idx="7">
                  <c:v>184</c:v>
                </c:pt>
                <c:pt idx="8">
                  <c:v>211</c:v>
                </c:pt>
                <c:pt idx="9">
                  <c:v>222</c:v>
                </c:pt>
                <c:pt idx="10">
                  <c:v>242</c:v>
                </c:pt>
                <c:pt idx="11">
                  <c:v>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B4-4442-AC16-4C134FABFB3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overlap val="-20"/>
        <c:axId val="154918280"/>
        <c:axId val="154922200"/>
      </c:barChart>
      <c:catAx>
        <c:axId val="154918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091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22200"/>
        <c:crosses val="autoZero"/>
        <c:auto val="1"/>
        <c:lblAlgn val="ctr"/>
        <c:lblOffset val="100"/>
        <c:noMultiLvlLbl val="0"/>
      </c:catAx>
      <c:valAx>
        <c:axId val="154922200"/>
        <c:scaling>
          <c:orientation val="minMax"/>
        </c:scaling>
        <c:delete val="0"/>
        <c:axPos val="l"/>
        <c:majorGridlines>
          <c:spPr>
            <a:ln w="1091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744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personnes</a:t>
                </a:r>
              </a:p>
            </c:rich>
          </c:tx>
          <c:layout>
            <c:manualLayout>
              <c:xMode val="edge"/>
              <c:yMode val="edge"/>
              <c:x val="4.2725395366188364E-2"/>
              <c:y val="0.21348328470893327"/>
            </c:manualLayout>
          </c:layout>
          <c:overlay val="0"/>
          <c:spPr>
            <a:noFill/>
            <a:ln w="21834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091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74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4918280"/>
        <c:crosses val="autoZero"/>
        <c:crossBetween val="between"/>
      </c:valAx>
      <c:spPr>
        <a:noFill/>
        <a:ln w="12700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8220274407137136"/>
          <c:y val="0.8100965913462771"/>
          <c:w val="0.20718550053681031"/>
          <c:h val="0.16613670522455051"/>
        </c:manualLayout>
      </c:layout>
      <c:overlay val="0"/>
      <c:spPr>
        <a:noFill/>
        <a:ln w="10916">
          <a:noFill/>
          <a:prstDash val="solid"/>
        </a:ln>
      </c:spPr>
      <c:txPr>
        <a:bodyPr/>
        <a:lstStyle/>
        <a:p>
          <a:pPr>
            <a:defRPr sz="1264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77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spPr>
            <a:solidFill>
              <a:srgbClr val="FFC000">
                <a:alpha val="81000"/>
              </a:srgbClr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Feuil1!$A$2:$A$13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Feuil1!$B$2:$B$13</c:f>
              <c:numCache>
                <c:formatCode>General</c:formatCode>
                <c:ptCount val="12"/>
                <c:pt idx="0">
                  <c:v>9</c:v>
                </c:pt>
                <c:pt idx="1">
                  <c:v>8</c:v>
                </c:pt>
                <c:pt idx="2">
                  <c:v>18</c:v>
                </c:pt>
                <c:pt idx="3">
                  <c:v>16</c:v>
                </c:pt>
                <c:pt idx="4">
                  <c:v>17</c:v>
                </c:pt>
                <c:pt idx="5">
                  <c:v>33</c:v>
                </c:pt>
                <c:pt idx="6">
                  <c:v>12</c:v>
                </c:pt>
                <c:pt idx="7">
                  <c:v>11</c:v>
                </c:pt>
                <c:pt idx="8">
                  <c:v>5</c:v>
                </c:pt>
                <c:pt idx="9">
                  <c:v>10</c:v>
                </c:pt>
                <c:pt idx="10">
                  <c:v>0</c:v>
                </c:pt>
                <c:pt idx="1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F-4024-813C-D088FF6209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"/>
        <c:axId val="188816008"/>
        <c:axId val="188817968"/>
      </c:barChart>
      <c:catAx>
        <c:axId val="1888160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8817968"/>
        <c:crosses val="autoZero"/>
        <c:auto val="1"/>
        <c:lblAlgn val="ctr"/>
        <c:lblOffset val="100"/>
        <c:noMultiLvlLbl val="0"/>
      </c:catAx>
      <c:valAx>
        <c:axId val="188817968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88816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7088409800833604"/>
          <c:y val="7.8799249530956905E-2"/>
          <c:w val="0.6797147709092175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Baguage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129311</c:v>
                </c:pt>
                <c:pt idx="1">
                  <c:v>134486</c:v>
                </c:pt>
                <c:pt idx="2">
                  <c:v>167852</c:v>
                </c:pt>
                <c:pt idx="3">
                  <c:v>204679</c:v>
                </c:pt>
                <c:pt idx="4">
                  <c:v>226946</c:v>
                </c:pt>
                <c:pt idx="5">
                  <c:v>267497</c:v>
                </c:pt>
                <c:pt idx="6">
                  <c:v>259746</c:v>
                </c:pt>
                <c:pt idx="7">
                  <c:v>302433</c:v>
                </c:pt>
                <c:pt idx="8">
                  <c:v>324033</c:v>
                </c:pt>
                <c:pt idx="9">
                  <c:v>336989</c:v>
                </c:pt>
                <c:pt idx="10">
                  <c:v>348550</c:v>
                </c:pt>
                <c:pt idx="11">
                  <c:v>362465</c:v>
                </c:pt>
                <c:pt idx="12">
                  <c:v>337947</c:v>
                </c:pt>
                <c:pt idx="13">
                  <c:v>299581</c:v>
                </c:pt>
                <c:pt idx="14">
                  <c:v>371183</c:v>
                </c:pt>
                <c:pt idx="15">
                  <c:v>390291</c:v>
                </c:pt>
                <c:pt idx="16">
                  <c:v>338787</c:v>
                </c:pt>
                <c:pt idx="17">
                  <c:v>353043</c:v>
                </c:pt>
                <c:pt idx="18">
                  <c:v>361161</c:v>
                </c:pt>
                <c:pt idx="19">
                  <c:v>378737</c:v>
                </c:pt>
                <c:pt idx="20">
                  <c:v>317118</c:v>
                </c:pt>
                <c:pt idx="21">
                  <c:v>335364</c:v>
                </c:pt>
                <c:pt idx="22">
                  <c:v>352503</c:v>
                </c:pt>
                <c:pt idx="23">
                  <c:v>321325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overlap val="100"/>
        <c:axId val="155100048"/>
        <c:axId val="155096520"/>
      </c:barChar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Contrôle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24880</c:v>
                </c:pt>
                <c:pt idx="1">
                  <c:v>29117</c:v>
                </c:pt>
                <c:pt idx="2">
                  <c:v>32688</c:v>
                </c:pt>
                <c:pt idx="3">
                  <c:v>46279</c:v>
                </c:pt>
                <c:pt idx="4">
                  <c:v>46910</c:v>
                </c:pt>
                <c:pt idx="5">
                  <c:v>62943</c:v>
                </c:pt>
                <c:pt idx="6">
                  <c:v>65936</c:v>
                </c:pt>
                <c:pt idx="7">
                  <c:v>66961</c:v>
                </c:pt>
                <c:pt idx="8">
                  <c:v>81563</c:v>
                </c:pt>
                <c:pt idx="9">
                  <c:v>84534</c:v>
                </c:pt>
                <c:pt idx="10">
                  <c:v>96731</c:v>
                </c:pt>
                <c:pt idx="11">
                  <c:v>91940</c:v>
                </c:pt>
                <c:pt idx="12">
                  <c:v>94465</c:v>
                </c:pt>
                <c:pt idx="13">
                  <c:v>94565</c:v>
                </c:pt>
                <c:pt idx="14">
                  <c:v>112719</c:v>
                </c:pt>
                <c:pt idx="15">
                  <c:v>152928</c:v>
                </c:pt>
                <c:pt idx="16">
                  <c:v>140060</c:v>
                </c:pt>
                <c:pt idx="17">
                  <c:v>127634</c:v>
                </c:pt>
                <c:pt idx="18">
                  <c:v>123409</c:v>
                </c:pt>
                <c:pt idx="19">
                  <c:v>121825</c:v>
                </c:pt>
                <c:pt idx="20">
                  <c:v>120140</c:v>
                </c:pt>
                <c:pt idx="21">
                  <c:v>122246</c:v>
                </c:pt>
                <c:pt idx="22">
                  <c:v>121235</c:v>
                </c:pt>
                <c:pt idx="23">
                  <c:v>87728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70-4639-932A-365756A41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96128"/>
        <c:axId val="155100440"/>
      </c:barChart>
      <c:catAx>
        <c:axId val="155100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00" b="1" i="0" u="none" strike="noStrike" baseline="0">
                <a:solidFill>
                  <a:srgbClr val="FFFF00"/>
                </a:solidFill>
                <a:effectLst/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5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96520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100048"/>
        <c:crosses val="autoZero"/>
        <c:crossBetween val="between"/>
      </c:valAx>
      <c:catAx>
        <c:axId val="1550961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100440"/>
        <c:crosses val="autoZero"/>
        <c:auto val="1"/>
        <c:lblAlgn val="ctr"/>
        <c:lblOffset val="100"/>
        <c:noMultiLvlLbl val="0"/>
      </c:catAx>
      <c:valAx>
        <c:axId val="155100440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500" b="1" i="0" u="none" strike="noStrike" baseline="0">
                <a:solidFill>
                  <a:srgbClr val="FF00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6128"/>
        <c:crosses val="max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402431486863704"/>
          <c:y val="5.0158981427148299E-3"/>
          <c:w val="0.3951612893952331"/>
          <c:h val="8.4446567229356298E-2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rgbClr val="FFFF00"/>
          </a:solidFill>
          <a:prstDash val="solid"/>
        </a:ln>
      </c:spPr>
    </c:sideWall>
    <c:backWall>
      <c:thickness val="0"/>
      <c:spPr>
        <a:noFill/>
        <a:ln w="12700">
          <a:solidFill>
            <a:srgbClr val="FFFF0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3313199112247051"/>
          <c:y val="6.3872180267609144E-2"/>
          <c:w val="0.84652193215963967"/>
          <c:h val="0.696606786427145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Taux</c:v>
                </c:pt>
              </c:strCache>
            </c:strRef>
          </c:tx>
          <c:spPr>
            <a:solidFill>
              <a:srgbClr val="00FFFF"/>
            </a:solidFill>
            <a:ln w="12271">
              <a:solidFill>
                <a:srgbClr val="FFCC00"/>
              </a:solidFill>
              <a:prstDash val="solid"/>
            </a:ln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0.19240435848458368</c:v>
                </c:pt>
                <c:pt idx="1">
                  <c:v>0.21650580729592672</c:v>
                </c:pt>
                <c:pt idx="2">
                  <c:v>0.19474298787026667</c:v>
                </c:pt>
                <c:pt idx="3">
                  <c:v>0.22610526727216765</c:v>
                </c:pt>
                <c:pt idx="4">
                  <c:v>0.20670115357838428</c:v>
                </c:pt>
                <c:pt idx="5">
                  <c:v>0.23530357349802053</c:v>
                </c:pt>
                <c:pt idx="6">
                  <c:v>0.25384798995942187</c:v>
                </c:pt>
                <c:pt idx="7">
                  <c:v>0.22140771675048687</c:v>
                </c:pt>
                <c:pt idx="8">
                  <c:v>0.25171201698592427</c:v>
                </c:pt>
                <c:pt idx="9">
                  <c:v>0.2508509179824861</c:v>
                </c:pt>
                <c:pt idx="10">
                  <c:v>0.27752402811648258</c:v>
                </c:pt>
                <c:pt idx="11">
                  <c:v>0.25365207675223816</c:v>
                </c:pt>
                <c:pt idx="12">
                  <c:v>0.27952607953318126</c:v>
                </c:pt>
                <c:pt idx="13">
                  <c:v>0.31565753502391675</c:v>
                </c:pt>
                <c:pt idx="14">
                  <c:v>0.30367500666787001</c:v>
                </c:pt>
                <c:pt idx="15">
                  <c:v>0.39183071093107452</c:v>
                </c:pt>
                <c:pt idx="16">
                  <c:v>0.41341609920097289</c:v>
                </c:pt>
                <c:pt idx="17">
                  <c:v>0.36152536659840301</c:v>
                </c:pt>
                <c:pt idx="18">
                  <c:v>0.34170079272125176</c:v>
                </c:pt>
                <c:pt idx="19">
                  <c:v>0.32166120553312721</c:v>
                </c:pt>
                <c:pt idx="20">
                  <c:v>0.37884951343033191</c:v>
                </c:pt>
                <c:pt idx="21">
                  <c:v>0.36451736024140935</c:v>
                </c:pt>
                <c:pt idx="22">
                  <c:v>0.34392615098311219</c:v>
                </c:pt>
                <c:pt idx="23">
                  <c:v>0.27301952851474365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E-4D0F-9B72-0FC14A1B9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"/>
        <c:gapDepth val="0"/>
        <c:shape val="box"/>
        <c:axId val="189763752"/>
        <c:axId val="189766888"/>
        <c:axId val="0"/>
      </c:bar3DChart>
      <c:catAx>
        <c:axId val="189763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2271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68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89766888"/>
        <c:scaling>
          <c:orientation val="minMax"/>
        </c:scaling>
        <c:delete val="0"/>
        <c:axPos val="l"/>
        <c:majorGridlines>
          <c:spPr>
            <a:ln w="12271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920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Taux de contrôle</a:t>
                </a:r>
              </a:p>
            </c:rich>
          </c:tx>
          <c:layout>
            <c:manualLayout>
              <c:xMode val="edge"/>
              <c:yMode val="edge"/>
              <c:x val="6.203487018557674E-2"/>
              <c:y val="0.19361290066014475"/>
            </c:manualLayout>
          </c:layout>
          <c:overlay val="0"/>
          <c:spPr>
            <a:noFill/>
            <a:ln w="24542">
              <a:noFill/>
            </a:ln>
          </c:spPr>
        </c:title>
        <c:numFmt formatCode="0%" sourceLinked="0"/>
        <c:majorTickMark val="out"/>
        <c:minorTickMark val="none"/>
        <c:tickLblPos val="nextTo"/>
        <c:spPr>
          <a:ln w="12271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2105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89763752"/>
        <c:crosses val="autoZero"/>
        <c:crossBetween val="between"/>
      </c:valAx>
      <c:spPr>
        <a:noFill/>
        <a:ln w="2539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102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33535041144013"/>
          <c:y val="7.8799249530956905E-2"/>
          <c:w val="0.81218061253547869"/>
          <c:h val="0.6435272045028146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FFFF"/>
            </a:solidFill>
            <a:ln w="12696">
              <a:solidFill>
                <a:srgbClr val="FFCC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rgbClr val="0DF5FB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ACROLA</c:v>
                </c:pt>
                <c:pt idx="5">
                  <c:v>STOC</c:v>
                </c:pt>
                <c:pt idx="6">
                  <c:v>VOIE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STAGE</c:v>
                </c:pt>
                <c:pt idx="12">
                  <c:v>STOC ROZO</c:v>
                </c:pt>
                <c:pt idx="13">
                  <c:v>EFFRAIE</c:v>
                </c:pt>
                <c:pt idx="14">
                  <c:v>HORS THEME</c:v>
                </c:pt>
                <c:pt idx="15">
                  <c:v>SMAC-1</c:v>
                </c:pt>
                <c:pt idx="16">
                  <c:v>FLASH</c:v>
                </c:pt>
                <c:pt idx="17">
                  <c:v>SOINS</c:v>
                </c:pt>
                <c:pt idx="18">
                  <c:v>RARE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106054</c:v>
                </c:pt>
                <c:pt idx="1">
                  <c:v>64315</c:v>
                </c:pt>
                <c:pt idx="2">
                  <c:v>86040</c:v>
                </c:pt>
                <c:pt idx="3">
                  <c:v>51881</c:v>
                </c:pt>
                <c:pt idx="4">
                  <c:v>26544</c:v>
                </c:pt>
                <c:pt idx="5">
                  <c:v>22068</c:v>
                </c:pt>
                <c:pt idx="6">
                  <c:v>22819</c:v>
                </c:pt>
                <c:pt idx="7">
                  <c:v>13030</c:v>
                </c:pt>
                <c:pt idx="8">
                  <c:v>6630</c:v>
                </c:pt>
                <c:pt idx="9">
                  <c:v>3201</c:v>
                </c:pt>
                <c:pt idx="10">
                  <c:v>2116</c:v>
                </c:pt>
                <c:pt idx="11">
                  <c:v>3206</c:v>
                </c:pt>
                <c:pt idx="12">
                  <c:v>2171</c:v>
                </c:pt>
                <c:pt idx="13">
                  <c:v>1022</c:v>
                </c:pt>
                <c:pt idx="14">
                  <c:v>888</c:v>
                </c:pt>
                <c:pt idx="15">
                  <c:v>499</c:v>
                </c:pt>
                <c:pt idx="16">
                  <c:v>51</c:v>
                </c:pt>
                <c:pt idx="1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2A-47D9-8582-570BB2ECCB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FF0000"/>
            </a:solidFill>
            <a:ln w="12696">
              <a:solidFill>
                <a:srgbClr val="FFFF00"/>
              </a:solidFill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ACROLA</c:v>
                </c:pt>
                <c:pt idx="5">
                  <c:v>STOC</c:v>
                </c:pt>
                <c:pt idx="6">
                  <c:v>VOIE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STAGE</c:v>
                </c:pt>
                <c:pt idx="12">
                  <c:v>STOC ROZO</c:v>
                </c:pt>
                <c:pt idx="13">
                  <c:v>EFFRAIE</c:v>
                </c:pt>
                <c:pt idx="14">
                  <c:v>HORS THEME</c:v>
                </c:pt>
                <c:pt idx="15">
                  <c:v>SMAC-1</c:v>
                </c:pt>
                <c:pt idx="16">
                  <c:v>FLASH</c:v>
                </c:pt>
                <c:pt idx="17">
                  <c:v>SOINS</c:v>
                </c:pt>
                <c:pt idx="18">
                  <c:v>RARE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122467</c:v>
                </c:pt>
                <c:pt idx="1">
                  <c:v>100165</c:v>
                </c:pt>
                <c:pt idx="2">
                  <c:v>88621</c:v>
                </c:pt>
                <c:pt idx="3">
                  <c:v>62177</c:v>
                </c:pt>
                <c:pt idx="4">
                  <c:v>23598</c:v>
                </c:pt>
                <c:pt idx="5">
                  <c:v>23854</c:v>
                </c:pt>
                <c:pt idx="6">
                  <c:v>20894</c:v>
                </c:pt>
                <c:pt idx="7">
                  <c:v>15436</c:v>
                </c:pt>
                <c:pt idx="8">
                  <c:v>6498</c:v>
                </c:pt>
                <c:pt idx="9">
                  <c:v>3053</c:v>
                </c:pt>
                <c:pt idx="10">
                  <c:v>4375</c:v>
                </c:pt>
                <c:pt idx="11">
                  <c:v>2112</c:v>
                </c:pt>
                <c:pt idx="12">
                  <c:v>2283</c:v>
                </c:pt>
                <c:pt idx="13">
                  <c:v>1103</c:v>
                </c:pt>
                <c:pt idx="14">
                  <c:v>905</c:v>
                </c:pt>
                <c:pt idx="15">
                  <c:v>626</c:v>
                </c:pt>
                <c:pt idx="17">
                  <c:v>13</c:v>
                </c:pt>
                <c:pt idx="18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2A-47D9-8582-570BB2ECCB5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PHENO</c:v>
                </c:pt>
                <c:pt idx="1">
                  <c:v>PROG PERS</c:v>
                </c:pt>
                <c:pt idx="2">
                  <c:v>SEJOUR</c:v>
                </c:pt>
                <c:pt idx="3">
                  <c:v>MANGEOIRE</c:v>
                </c:pt>
                <c:pt idx="4">
                  <c:v>ACROLA</c:v>
                </c:pt>
                <c:pt idx="5">
                  <c:v>STOC</c:v>
                </c:pt>
                <c:pt idx="6">
                  <c:v>VOIE</c:v>
                </c:pt>
                <c:pt idx="7">
                  <c:v>SPOL</c:v>
                </c:pt>
                <c:pt idx="8">
                  <c:v>PASDOM</c:v>
                </c:pt>
                <c:pt idx="9">
                  <c:v>GIBIER</c:v>
                </c:pt>
                <c:pt idx="10">
                  <c:v>(vide)</c:v>
                </c:pt>
                <c:pt idx="11">
                  <c:v>STAGE</c:v>
                </c:pt>
                <c:pt idx="12">
                  <c:v>STOC ROZO</c:v>
                </c:pt>
                <c:pt idx="13">
                  <c:v>EFFRAIE</c:v>
                </c:pt>
                <c:pt idx="14">
                  <c:v>HORS THEME</c:v>
                </c:pt>
                <c:pt idx="15">
                  <c:v>SMAC-1</c:v>
                </c:pt>
                <c:pt idx="16">
                  <c:v>FLASH</c:v>
                </c:pt>
                <c:pt idx="17">
                  <c:v>SOINS</c:v>
                </c:pt>
                <c:pt idx="18">
                  <c:v>RARE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106401</c:v>
                </c:pt>
                <c:pt idx="1">
                  <c:v>101631</c:v>
                </c:pt>
                <c:pt idx="2">
                  <c:v>84911</c:v>
                </c:pt>
                <c:pt idx="3">
                  <c:v>59320</c:v>
                </c:pt>
                <c:pt idx="4">
                  <c:v>20301</c:v>
                </c:pt>
                <c:pt idx="5">
                  <c:v>24519</c:v>
                </c:pt>
                <c:pt idx="6">
                  <c:v>25751</c:v>
                </c:pt>
                <c:pt idx="7">
                  <c:v>17025</c:v>
                </c:pt>
                <c:pt idx="8">
                  <c:v>6181</c:v>
                </c:pt>
                <c:pt idx="9">
                  <c:v>4281</c:v>
                </c:pt>
                <c:pt idx="10">
                  <c:v>2677</c:v>
                </c:pt>
                <c:pt idx="11">
                  <c:v>2454</c:v>
                </c:pt>
                <c:pt idx="12">
                  <c:v>2064</c:v>
                </c:pt>
                <c:pt idx="13">
                  <c:v>1720</c:v>
                </c:pt>
                <c:pt idx="14">
                  <c:v>1485</c:v>
                </c:pt>
                <c:pt idx="15">
                  <c:v>1381</c:v>
                </c:pt>
                <c:pt idx="17">
                  <c:v>10</c:v>
                </c:pt>
                <c:pt idx="1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42A-47D9-8582-570BB2ECCB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8480"/>
        <c:axId val="155099264"/>
      </c:barChart>
      <c:catAx>
        <c:axId val="155098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200" b="1" i="0" u="none" strike="noStrike" baseline="0">
                <a:solidFill>
                  <a:srgbClr val="FFFF00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9264"/>
        <c:crosses val="autoZero"/>
        <c:auto val="1"/>
        <c:lblAlgn val="ctr"/>
        <c:lblOffset val="100"/>
        <c:noMultiLvlLbl val="0"/>
      </c:catAx>
      <c:valAx>
        <c:axId val="155099264"/>
        <c:scaling>
          <c:orientation val="minMax"/>
        </c:scaling>
        <c:delete val="0"/>
        <c:axPos val="l"/>
        <c:majorGridlines>
          <c:spPr>
            <a:ln w="12696">
              <a:solidFill>
                <a:srgbClr val="FFFF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305" b="1" i="0" u="none" strike="noStrike" baseline="0">
                    <a:solidFill>
                      <a:srgbClr val="FFFF00"/>
                    </a:solidFill>
                    <a:latin typeface="Comic Sans MS"/>
                    <a:ea typeface="Comic Sans MS"/>
                    <a:cs typeface="Comic Sans MS"/>
                  </a:defRPr>
                </a:pPr>
                <a:r>
                  <a:rPr lang="fr-FR"/>
                  <a:t>Nb de données</a:t>
                </a:r>
              </a:p>
            </c:rich>
          </c:tx>
          <c:layout>
            <c:manualLayout>
              <c:xMode val="edge"/>
              <c:yMode val="edge"/>
              <c:x val="0"/>
              <c:y val="0.1838645905830229"/>
            </c:manualLayout>
          </c:layout>
          <c:overlay val="0"/>
          <c:spPr>
            <a:noFill/>
            <a:ln w="25392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12696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200" b="1" i="0" u="none" strike="noStrike" baseline="0">
                <a:solidFill>
                  <a:srgbClr val="00FFFF"/>
                </a:solidFill>
                <a:latin typeface="Comic Sans MS"/>
                <a:ea typeface="Comic Sans MS"/>
                <a:cs typeface="Comic Sans MS"/>
              </a:defRPr>
            </a:pPr>
            <a:endParaRPr lang="fr-FR"/>
          </a:p>
        </c:txPr>
        <c:crossAx val="155098480"/>
        <c:crosses val="autoZero"/>
        <c:crossBetween val="between"/>
      </c:valAx>
      <c:spPr>
        <a:noFill/>
        <a:ln w="12696">
          <a:solidFill>
            <a:srgbClr val="FFFF0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33446386211947754"/>
          <c:y val="0.10041628101427694"/>
          <c:w val="0.50952498564559878"/>
          <c:h val="0.23078995023407423"/>
        </c:manualLayout>
      </c:layout>
      <c:overlay val="0"/>
      <c:spPr>
        <a:noFill/>
        <a:ln w="12696">
          <a:noFill/>
          <a:prstDash val="solid"/>
        </a:ln>
      </c:spPr>
      <c:txPr>
        <a:bodyPr/>
        <a:lstStyle/>
        <a:p>
          <a:pPr>
            <a:defRPr sz="2020" b="1" i="0" u="none" strike="noStrike" baseline="0">
              <a:solidFill>
                <a:srgbClr val="FFFF00"/>
              </a:solidFill>
              <a:latin typeface="Comic Sans MS"/>
              <a:ea typeface="Comic Sans MS"/>
              <a:cs typeface="Comic Sans M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301" b="1" i="0" u="none" strike="noStrike" baseline="0">
          <a:solidFill>
            <a:schemeClr val="tx1"/>
          </a:solidFill>
          <a:latin typeface="Comic Sans MS"/>
          <a:ea typeface="Comic Sans MS"/>
          <a:cs typeface="Comic Sans MS"/>
        </a:defRPr>
      </a:pPr>
      <a:endParaRPr lang="fr-FR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630688699290033"/>
          <c:y val="8.278301994554331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ORPHELINE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strRef>
              <c:f>Sheet1!$A$2:$A$35</c:f>
              <c:strCache>
                <c:ptCount val="34"/>
                <c:pt idx="0">
                  <c:v>MAR</c:v>
                </c:pt>
                <c:pt idx="1">
                  <c:v>ESB</c:v>
                </c:pt>
                <c:pt idx="2">
                  <c:v>ESM</c:v>
                </c:pt>
                <c:pt idx="3">
                  <c:v>HGM</c:v>
                </c:pt>
                <c:pt idx="4">
                  <c:v>FPP</c:v>
                </c:pt>
                <c:pt idx="5">
                  <c:v>ESS</c:v>
                </c:pt>
                <c:pt idx="6">
                  <c:v>BGS</c:v>
                </c:pt>
                <c:pt idx="7">
                  <c:v>TUA</c:v>
                </c:pt>
                <c:pt idx="8">
                  <c:v>ESC</c:v>
                </c:pt>
                <c:pt idx="9">
                  <c:v>FRS</c:v>
                </c:pt>
                <c:pt idx="10">
                  <c:v>ESI</c:v>
                </c:pt>
                <c:pt idx="11">
                  <c:v>IAB</c:v>
                </c:pt>
                <c:pt idx="12">
                  <c:v>DER</c:v>
                </c:pt>
                <c:pt idx="13">
                  <c:v>NOO</c:v>
                </c:pt>
                <c:pt idx="14">
                  <c:v>NAW</c:v>
                </c:pt>
                <c:pt idx="15">
                  <c:v>BLB</c:v>
                </c:pt>
                <c:pt idx="16">
                  <c:v>DEW</c:v>
                </c:pt>
                <c:pt idx="17">
                  <c:v>HES</c:v>
                </c:pt>
                <c:pt idx="18">
                  <c:v>FRP</c:v>
                </c:pt>
                <c:pt idx="19">
                  <c:v>POL</c:v>
                </c:pt>
                <c:pt idx="20">
                  <c:v>ESA</c:v>
                </c:pt>
                <c:pt idx="21">
                  <c:v>BYM</c:v>
                </c:pt>
                <c:pt idx="22">
                  <c:v>CZP</c:v>
                </c:pt>
                <c:pt idx="23">
                  <c:v>SKB</c:v>
                </c:pt>
                <c:pt idx="24">
                  <c:v>PLG</c:v>
                </c:pt>
                <c:pt idx="25">
                  <c:v>NLA</c:v>
                </c:pt>
                <c:pt idx="26">
                  <c:v>LVR</c:v>
                </c:pt>
                <c:pt idx="27">
                  <c:v>SVS</c:v>
                </c:pt>
                <c:pt idx="28">
                  <c:v>LIK</c:v>
                </c:pt>
                <c:pt idx="29">
                  <c:v>GBT</c:v>
                </c:pt>
                <c:pt idx="30">
                  <c:v>DEH</c:v>
                </c:pt>
                <c:pt idx="31">
                  <c:v>CIJ</c:v>
                </c:pt>
                <c:pt idx="32">
                  <c:v>NOS</c:v>
                </c:pt>
                <c:pt idx="33">
                  <c:v>SFH</c:v>
                </c:pt>
              </c:strCache>
            </c:strRef>
          </c:cat>
          <c:val>
            <c:numRef>
              <c:f>Sheet1!$B$2:$B$35</c:f>
              <c:numCache>
                <c:formatCode>General</c:formatCode>
                <c:ptCount val="34"/>
                <c:pt idx="0">
                  <c:v>6</c:v>
                </c:pt>
                <c:pt idx="1">
                  <c:v>4</c:v>
                </c:pt>
                <c:pt idx="2">
                  <c:v>8</c:v>
                </c:pt>
                <c:pt idx="3">
                  <c:v>7</c:v>
                </c:pt>
                <c:pt idx="4">
                  <c:v>37</c:v>
                </c:pt>
                <c:pt idx="5">
                  <c:v>23</c:v>
                </c:pt>
                <c:pt idx="6">
                  <c:v>1</c:v>
                </c:pt>
                <c:pt idx="7">
                  <c:v>4</c:v>
                </c:pt>
                <c:pt idx="8">
                  <c:v>9</c:v>
                </c:pt>
                <c:pt idx="9">
                  <c:v>416</c:v>
                </c:pt>
                <c:pt idx="10">
                  <c:v>215</c:v>
                </c:pt>
                <c:pt idx="11">
                  <c:v>149</c:v>
                </c:pt>
                <c:pt idx="12">
                  <c:v>367</c:v>
                </c:pt>
                <c:pt idx="13">
                  <c:v>2</c:v>
                </c:pt>
                <c:pt idx="14">
                  <c:v>1</c:v>
                </c:pt>
                <c:pt idx="15">
                  <c:v>570</c:v>
                </c:pt>
                <c:pt idx="16">
                  <c:v>82</c:v>
                </c:pt>
                <c:pt idx="17">
                  <c:v>66</c:v>
                </c:pt>
                <c:pt idx="18">
                  <c:v>17777</c:v>
                </c:pt>
                <c:pt idx="19">
                  <c:v>12</c:v>
                </c:pt>
                <c:pt idx="20">
                  <c:v>8</c:v>
                </c:pt>
                <c:pt idx="21">
                  <c:v>3</c:v>
                </c:pt>
                <c:pt idx="22">
                  <c:v>19</c:v>
                </c:pt>
                <c:pt idx="23">
                  <c:v>1</c:v>
                </c:pt>
                <c:pt idx="24">
                  <c:v>29</c:v>
                </c:pt>
                <c:pt idx="25">
                  <c:v>58</c:v>
                </c:pt>
                <c:pt idx="26">
                  <c:v>1</c:v>
                </c:pt>
                <c:pt idx="27">
                  <c:v>17</c:v>
                </c:pt>
                <c:pt idx="28">
                  <c:v>4</c:v>
                </c:pt>
                <c:pt idx="29">
                  <c:v>39</c:v>
                </c:pt>
                <c:pt idx="30">
                  <c:v>10</c:v>
                </c:pt>
                <c:pt idx="31">
                  <c:v>5</c:v>
                </c:pt>
                <c:pt idx="32">
                  <c:v>4</c:v>
                </c:pt>
                <c:pt idx="3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43695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strRef>
              <c:f>Sheet1!$A$2:$A$35</c:f>
              <c:strCache>
                <c:ptCount val="34"/>
                <c:pt idx="0">
                  <c:v>MAR</c:v>
                </c:pt>
                <c:pt idx="1">
                  <c:v>ESB</c:v>
                </c:pt>
                <c:pt idx="2">
                  <c:v>ESM</c:v>
                </c:pt>
                <c:pt idx="3">
                  <c:v>HGM</c:v>
                </c:pt>
                <c:pt idx="4">
                  <c:v>FPP</c:v>
                </c:pt>
                <c:pt idx="5">
                  <c:v>ESS</c:v>
                </c:pt>
                <c:pt idx="6">
                  <c:v>BGS</c:v>
                </c:pt>
                <c:pt idx="7">
                  <c:v>TUA</c:v>
                </c:pt>
                <c:pt idx="8">
                  <c:v>ESC</c:v>
                </c:pt>
                <c:pt idx="9">
                  <c:v>FRS</c:v>
                </c:pt>
                <c:pt idx="10">
                  <c:v>ESI</c:v>
                </c:pt>
                <c:pt idx="11">
                  <c:v>IAB</c:v>
                </c:pt>
                <c:pt idx="12">
                  <c:v>DER</c:v>
                </c:pt>
                <c:pt idx="13">
                  <c:v>NOO</c:v>
                </c:pt>
                <c:pt idx="14">
                  <c:v>NAW</c:v>
                </c:pt>
                <c:pt idx="15">
                  <c:v>BLB</c:v>
                </c:pt>
                <c:pt idx="16">
                  <c:v>DEW</c:v>
                </c:pt>
                <c:pt idx="17">
                  <c:v>HES</c:v>
                </c:pt>
                <c:pt idx="18">
                  <c:v>FRP</c:v>
                </c:pt>
                <c:pt idx="19">
                  <c:v>POL</c:v>
                </c:pt>
                <c:pt idx="20">
                  <c:v>ESA</c:v>
                </c:pt>
                <c:pt idx="21">
                  <c:v>BYM</c:v>
                </c:pt>
                <c:pt idx="22">
                  <c:v>CZP</c:v>
                </c:pt>
                <c:pt idx="23">
                  <c:v>SKB</c:v>
                </c:pt>
                <c:pt idx="24">
                  <c:v>PLG</c:v>
                </c:pt>
                <c:pt idx="25">
                  <c:v>NLA</c:v>
                </c:pt>
                <c:pt idx="26">
                  <c:v>LVR</c:v>
                </c:pt>
                <c:pt idx="27">
                  <c:v>SVS</c:v>
                </c:pt>
                <c:pt idx="28">
                  <c:v>LIK</c:v>
                </c:pt>
                <c:pt idx="29">
                  <c:v>GBT</c:v>
                </c:pt>
                <c:pt idx="30">
                  <c:v>DEH</c:v>
                </c:pt>
                <c:pt idx="31">
                  <c:v>CIJ</c:v>
                </c:pt>
                <c:pt idx="32">
                  <c:v>NOS</c:v>
                </c:pt>
                <c:pt idx="33">
                  <c:v>SFH</c:v>
                </c:pt>
              </c:strCache>
            </c:strRef>
          </c:cat>
          <c:val>
            <c:numRef>
              <c:f>Sheet1!$C$2:$C$35</c:f>
              <c:numCache>
                <c:formatCode>General</c:formatCode>
                <c:ptCount val="34"/>
                <c:pt idx="0">
                  <c:v>1</c:v>
                </c:pt>
                <c:pt idx="1">
                  <c:v>1</c:v>
                </c:pt>
                <c:pt idx="2">
                  <c:v>0.88888</c:v>
                </c:pt>
                <c:pt idx="3">
                  <c:v>0.875</c:v>
                </c:pt>
                <c:pt idx="4">
                  <c:v>0.78722999999999999</c:v>
                </c:pt>
                <c:pt idx="5">
                  <c:v>0.46938000000000002</c:v>
                </c:pt>
                <c:pt idx="6">
                  <c:v>0.33333000000000002</c:v>
                </c:pt>
                <c:pt idx="7">
                  <c:v>0.30769000000000002</c:v>
                </c:pt>
                <c:pt idx="8">
                  <c:v>0.27272000000000002</c:v>
                </c:pt>
                <c:pt idx="9">
                  <c:v>0.18687999999999999</c:v>
                </c:pt>
                <c:pt idx="10">
                  <c:v>0.12492</c:v>
                </c:pt>
                <c:pt idx="11">
                  <c:v>0.10059999999999999</c:v>
                </c:pt>
                <c:pt idx="12">
                  <c:v>8.9770000000000003E-2</c:v>
                </c:pt>
                <c:pt idx="13">
                  <c:v>5.8819999999999997E-2</c:v>
                </c:pt>
                <c:pt idx="14">
                  <c:v>4.1660000000000003E-2</c:v>
                </c:pt>
                <c:pt idx="15">
                  <c:v>3.9739999999999998E-2</c:v>
                </c:pt>
                <c:pt idx="16">
                  <c:v>2.3259999999999999E-2</c:v>
                </c:pt>
                <c:pt idx="17">
                  <c:v>2.0750000000000001E-2</c:v>
                </c:pt>
                <c:pt idx="18">
                  <c:v>1.9470000000000001E-2</c:v>
                </c:pt>
                <c:pt idx="19">
                  <c:v>1.8919999999999999E-2</c:v>
                </c:pt>
                <c:pt idx="20">
                  <c:v>1.6119999999999999E-2</c:v>
                </c:pt>
                <c:pt idx="21">
                  <c:v>1.376E-2</c:v>
                </c:pt>
                <c:pt idx="22">
                  <c:v>1.158E-2</c:v>
                </c:pt>
                <c:pt idx="23">
                  <c:v>1.098E-2</c:v>
                </c:pt>
                <c:pt idx="24">
                  <c:v>9.4500000000000001E-3</c:v>
                </c:pt>
                <c:pt idx="25">
                  <c:v>7.5500000000000003E-3</c:v>
                </c:pt>
                <c:pt idx="26">
                  <c:v>7.2399999999999999E-3</c:v>
                </c:pt>
                <c:pt idx="27">
                  <c:v>6.7400000000000003E-3</c:v>
                </c:pt>
                <c:pt idx="28">
                  <c:v>5.3699999999999998E-3</c:v>
                </c:pt>
                <c:pt idx="29">
                  <c:v>3.7200000000000002E-3</c:v>
                </c:pt>
                <c:pt idx="30">
                  <c:v>3.5799999999999998E-3</c:v>
                </c:pt>
                <c:pt idx="31">
                  <c:v>2.9199999999999999E-3</c:v>
                </c:pt>
                <c:pt idx="32">
                  <c:v>2.3700000000000001E-3</c:v>
                </c:pt>
                <c:pt idx="33">
                  <c:v>1.7600000000000001E-3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42-4A69-BC65-DB0F5E5DE1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7304"/>
        <c:axId val="155095344"/>
      </c:line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-5400000" vert="horz"/>
          <a:lstStyle/>
          <a:p>
            <a:pPr>
              <a:defRPr sz="137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  <c:max val="1000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catAx>
        <c:axId val="1550973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55095344"/>
        <c:crosses val="autoZero"/>
        <c:auto val="0"/>
        <c:lblAlgn val="ctr"/>
        <c:lblOffset val="100"/>
        <c:noMultiLvlLbl val="0"/>
      </c:catAx>
      <c:valAx>
        <c:axId val="155095344"/>
        <c:scaling>
          <c:orientation val="minMax"/>
          <c:max val="0.60000000000000064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sz="206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6665211515"/>
              <c:y val="0.39959845928349863"/>
            </c:manualLayout>
          </c:layout>
          <c:overlay val="0"/>
          <c:spPr>
            <a:noFill/>
            <a:ln w="29130">
              <a:noFill/>
            </a:ln>
          </c:spPr>
        </c:title>
        <c:numFmt formatCode="0%" sourceLinked="0"/>
        <c:majorTickMark val="in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39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304"/>
        <c:crosses val="max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203955500618049"/>
          <c:y val="5.8232931726907834E-2"/>
          <c:w val="0.70704573547590155"/>
          <c:h val="0.76907630522088688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Nombre d'orpheline</c:v>
                </c:pt>
              </c:strCache>
            </c:strRef>
          </c:tx>
          <c:spPr>
            <a:solidFill>
              <a:srgbClr val="00FFFF"/>
            </a:solidFill>
            <a:ln w="13302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Sheet1!$B$2:$B$26</c:f>
              <c:numCache>
                <c:formatCode>General</c:formatCode>
                <c:ptCount val="25"/>
                <c:pt idx="0">
                  <c:v>606</c:v>
                </c:pt>
                <c:pt idx="1">
                  <c:v>480</c:v>
                </c:pt>
                <c:pt idx="2">
                  <c:v>764</c:v>
                </c:pt>
                <c:pt idx="3">
                  <c:v>1240</c:v>
                </c:pt>
                <c:pt idx="4">
                  <c:v>1209</c:v>
                </c:pt>
                <c:pt idx="5">
                  <c:v>1257</c:v>
                </c:pt>
                <c:pt idx="6">
                  <c:v>1249</c:v>
                </c:pt>
                <c:pt idx="7">
                  <c:v>1170</c:v>
                </c:pt>
                <c:pt idx="8">
                  <c:v>1198</c:v>
                </c:pt>
                <c:pt idx="9">
                  <c:v>1192</c:v>
                </c:pt>
                <c:pt idx="10">
                  <c:v>1305</c:v>
                </c:pt>
                <c:pt idx="11">
                  <c:v>1171</c:v>
                </c:pt>
                <c:pt idx="12">
                  <c:v>1263</c:v>
                </c:pt>
                <c:pt idx="13">
                  <c:v>1385</c:v>
                </c:pt>
                <c:pt idx="14">
                  <c:v>1165</c:v>
                </c:pt>
                <c:pt idx="15">
                  <c:v>992</c:v>
                </c:pt>
                <c:pt idx="16">
                  <c:v>919</c:v>
                </c:pt>
                <c:pt idx="17">
                  <c:v>805</c:v>
                </c:pt>
                <c:pt idx="18">
                  <c:v>822</c:v>
                </c:pt>
                <c:pt idx="19">
                  <c:v>829</c:v>
                </c:pt>
                <c:pt idx="20">
                  <c:v>727</c:v>
                </c:pt>
                <c:pt idx="21">
                  <c:v>650</c:v>
                </c:pt>
                <c:pt idx="22">
                  <c:v>809</c:v>
                </c:pt>
                <c:pt idx="23">
                  <c:v>765</c:v>
                </c:pt>
                <c:pt idx="24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7696"/>
        <c:axId val="155094952"/>
      </c:barChart>
      <c:lineChart>
        <c:grouping val="standard"/>
        <c:varyColors val="0"/>
        <c:ser>
          <c:idx val="0"/>
          <c:order val="1"/>
          <c:tx>
            <c:strRef>
              <c:f>Sheet1!$C$1</c:f>
              <c:strCache>
                <c:ptCount val="1"/>
                <c:pt idx="0">
                  <c:v>Taux</c:v>
                </c:pt>
              </c:strCache>
            </c:strRef>
          </c:tx>
          <c:spPr>
            <a:ln w="39903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Sheet1!$A$2:$A$26</c:f>
              <c:numCache>
                <c:formatCode>General</c:formatCode>
                <c:ptCount val="2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  <c:pt idx="24">
                  <c:v>2024</c:v>
                </c:pt>
              </c:numCache>
            </c:numRef>
          </c:cat>
          <c:val>
            <c:numRef>
              <c:f>Sheet1!$C$2:$C$26</c:f>
              <c:numCache>
                <c:formatCode>General</c:formatCode>
                <c:ptCount val="25"/>
                <c:pt idx="0">
                  <c:v>3.117E-2</c:v>
                </c:pt>
                <c:pt idx="1">
                  <c:v>2.0639999999999999E-2</c:v>
                </c:pt>
                <c:pt idx="2">
                  <c:v>2.6970000000000001E-2</c:v>
                </c:pt>
                <c:pt idx="3">
                  <c:v>3.3020000000000001E-2</c:v>
                </c:pt>
                <c:pt idx="4">
                  <c:v>2.903E-2</c:v>
                </c:pt>
                <c:pt idx="5">
                  <c:v>2.664E-2</c:v>
                </c:pt>
                <c:pt idx="6">
                  <c:v>2.461E-2</c:v>
                </c:pt>
                <c:pt idx="7">
                  <c:v>2.0820000000000002E-2</c:v>
                </c:pt>
                <c:pt idx="8">
                  <c:v>1.9359999999999999E-2</c:v>
                </c:pt>
                <c:pt idx="9">
                  <c:v>1.8259999999999998E-2</c:v>
                </c:pt>
                <c:pt idx="10">
                  <c:v>1.933E-2</c:v>
                </c:pt>
                <c:pt idx="11">
                  <c:v>1.788E-2</c:v>
                </c:pt>
                <c:pt idx="12">
                  <c:v>1.8620000000000001E-2</c:v>
                </c:pt>
                <c:pt idx="13">
                  <c:v>2.1680000000000001E-2</c:v>
                </c:pt>
                <c:pt idx="14">
                  <c:v>1.5820000000000001E-2</c:v>
                </c:pt>
                <c:pt idx="15">
                  <c:v>1.187E-2</c:v>
                </c:pt>
                <c:pt idx="16">
                  <c:v>1.184E-2</c:v>
                </c:pt>
                <c:pt idx="17">
                  <c:v>1.005E-2</c:v>
                </c:pt>
                <c:pt idx="18">
                  <c:v>1.018E-2</c:v>
                </c:pt>
                <c:pt idx="19">
                  <c:v>1.031E-2</c:v>
                </c:pt>
                <c:pt idx="20">
                  <c:v>1.009E-2</c:v>
                </c:pt>
                <c:pt idx="21">
                  <c:v>8.4899999999999993E-3</c:v>
                </c:pt>
                <c:pt idx="22">
                  <c:v>1.0880000000000001E-2</c:v>
                </c:pt>
                <c:pt idx="23">
                  <c:v>1.3270000000000001E-2</c:v>
                </c:pt>
                <c:pt idx="24">
                  <c:v>3.5549999999999998E-2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E-44C2-B17C-7BFB8064A7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5098088"/>
        <c:axId val="191818912"/>
      </c:lineChart>
      <c:catAx>
        <c:axId val="155097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-270000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952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952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854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Nb d'orpheline</a:t>
                </a:r>
              </a:p>
            </c:rich>
          </c:tx>
          <c:layout>
            <c:manualLayout>
              <c:xMode val="edge"/>
              <c:yMode val="edge"/>
              <c:x val="1.3597092309770003E-2"/>
              <c:y val="0.26305211848518933"/>
            </c:manualLayout>
          </c:layout>
          <c:overlay val="0"/>
          <c:spPr>
            <a:noFill/>
            <a:ln w="26599">
              <a:noFill/>
            </a:ln>
          </c:spPr>
        </c:title>
        <c:numFmt formatCode="General" sourceLinked="1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7696"/>
        <c:crosses val="autoZero"/>
        <c:crossBetween val="between"/>
      </c:valAx>
      <c:catAx>
        <c:axId val="1550980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91818912"/>
        <c:crosses val="autoZero"/>
        <c:auto val="0"/>
        <c:lblAlgn val="ctr"/>
        <c:lblOffset val="100"/>
        <c:noMultiLvlLbl val="0"/>
      </c:catAx>
      <c:valAx>
        <c:axId val="191818912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 sz="1886" b="1" i="0" u="none" strike="noStrike" baseline="0">
                    <a:solidFill>
                      <a:srgbClr val="FFFF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/>
                  <a:t>Taux</a:t>
                </a:r>
              </a:p>
            </c:rich>
          </c:tx>
          <c:layout>
            <c:manualLayout>
              <c:xMode val="edge"/>
              <c:yMode val="edge"/>
              <c:x val="0.9332507765388387"/>
              <c:y val="0.37550195114499574"/>
            </c:manualLayout>
          </c:layout>
          <c:overlay val="0"/>
          <c:spPr>
            <a:noFill/>
            <a:ln w="26599">
              <a:noFill/>
            </a:ln>
          </c:spPr>
        </c:title>
        <c:numFmt formatCode="0.0%" sourceLinked="0"/>
        <c:majorTickMark val="in"/>
        <c:minorTickMark val="none"/>
        <c:tickLblPos val="nextTo"/>
        <c:spPr>
          <a:ln w="13302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85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8088"/>
        <c:crosses val="max"/>
        <c:crossBetween val="between"/>
      </c:valAx>
      <c:spPr>
        <a:noFill/>
        <a:ln w="13302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46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454713934048162"/>
          <c:y val="3.1088735712135045E-2"/>
          <c:w val="0.71446229913473358"/>
          <c:h val="0.8172690763052208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Tx de mort</c:v>
                </c:pt>
              </c:strCache>
            </c:strRef>
          </c:tx>
          <c:spPr>
            <a:solidFill>
              <a:srgbClr val="00FFFF"/>
            </a:solidFill>
            <a:ln w="14565">
              <a:solidFill>
                <a:srgbClr val="FFFF00"/>
              </a:solidFill>
              <a:prstDash val="solid"/>
            </a:ln>
          </c:spPr>
          <c:invertIfNegative val="0"/>
          <c:cat>
            <c:numRef>
              <c:f>Sheet1!$A$2:$A$10</c:f>
              <c:numCache>
                <c:formatCode>General</c:formatCode>
                <c:ptCount val="9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</c:numCache>
            </c:numRef>
          </c:cat>
          <c:val>
            <c:numRef>
              <c:f>Sheet1!$B$2:$B$10</c:f>
              <c:numCache>
                <c:formatCode>_-* #\ ##0.00000000_-;\-* #\ ##0.00000000_-;_-* "-"??_-;_-@_-</c:formatCode>
                <c:ptCount val="9"/>
                <c:pt idx="0">
                  <c:v>7.6000000000000004E-4</c:v>
                </c:pt>
                <c:pt idx="1">
                  <c:v>7.3999999999999999E-4</c:v>
                </c:pt>
                <c:pt idx="2">
                  <c:v>8.7000000000000001E-4</c:v>
                </c:pt>
                <c:pt idx="3">
                  <c:v>1.01E-3</c:v>
                </c:pt>
                <c:pt idx="4">
                  <c:v>1.2600000000000001E-3</c:v>
                </c:pt>
                <c:pt idx="5">
                  <c:v>1.4400000000000001E-3</c:v>
                </c:pt>
                <c:pt idx="6">
                  <c:v>1.4E-3</c:v>
                </c:pt>
                <c:pt idx="7">
                  <c:v>1.4599999999999999E-3</c:v>
                </c:pt>
                <c:pt idx="8">
                  <c:v>1.2999999999999999E-3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24-4A02-A086-93C23BDB2F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155092992"/>
        <c:axId val="155094168"/>
      </c:barChart>
      <c:catAx>
        <c:axId val="15509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800" b="1" i="0" u="none" strike="noStrike" baseline="0">
                <a:solidFill>
                  <a:srgbClr val="FFFF00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41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55094168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2049" b="1" i="0" u="none" strike="noStrike" baseline="0">
                    <a:solidFill>
                      <a:srgbClr val="99CC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fr-FR" dirty="0"/>
                  <a:t>Taux de mortalité</a:t>
                </a:r>
              </a:p>
            </c:rich>
          </c:tx>
          <c:layout>
            <c:manualLayout>
              <c:xMode val="edge"/>
              <c:yMode val="edge"/>
              <c:x val="1.3597093997747202E-2"/>
              <c:y val="0.28714865187306132"/>
            </c:manualLayout>
          </c:layout>
          <c:overlay val="0"/>
          <c:spPr>
            <a:noFill/>
            <a:ln w="29130">
              <a:noFill/>
            </a:ln>
          </c:spPr>
        </c:title>
        <c:numFmt formatCode="0.00%" sourceLinked="0"/>
        <c:majorTickMark val="out"/>
        <c:minorTickMark val="none"/>
        <c:tickLblPos val="nextTo"/>
        <c:spPr>
          <a:ln w="14565">
            <a:solidFill>
              <a:srgbClr val="FFFF00"/>
            </a:solidFill>
            <a:prstDash val="solid"/>
          </a:ln>
        </c:spPr>
        <c:txPr>
          <a:bodyPr rot="0" vert="horz"/>
          <a:lstStyle/>
          <a:p>
            <a:pPr>
              <a:defRPr sz="1605" b="1" i="0" u="none" strike="noStrike" baseline="0">
                <a:solidFill>
                  <a:srgbClr val="66FFFF"/>
                </a:solidFill>
                <a:latin typeface="Arial"/>
                <a:ea typeface="Arial"/>
                <a:cs typeface="Arial"/>
              </a:defRPr>
            </a:pPr>
            <a:endParaRPr lang="fr-FR"/>
          </a:p>
        </c:txPr>
        <c:crossAx val="155092992"/>
        <c:crosses val="autoZero"/>
        <c:crossBetween val="between"/>
      </c:valAx>
      <c:spPr>
        <a:noFill/>
        <a:ln w="14565">
          <a:solidFill>
            <a:srgbClr val="FFFF00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47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4" name="Google Shape;164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2" name="Google Shape;232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11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9" name="Google Shape;239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12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6" name="Google Shape;246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13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3" name="Google Shape;253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14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Google Shape;260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1" name="Google Shape;27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16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8" name="Google Shape;27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1" name="Google Shape;17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6442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43235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78" name="Google Shape;17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5" name="Google Shape;18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1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94" name="Google Shape;194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2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03" name="Google Shape;20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fr-FR">
                <a:latin typeface="Arial"/>
                <a:ea typeface="Arial"/>
                <a:cs typeface="Arial"/>
                <a:sym typeface="Arial"/>
              </a:rPr>
              <a:t>PS_GB_BILAN_BAGUEUR operation = 2</a:t>
            </a:r>
            <a:endParaRPr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17" name="Google Shape;21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9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Google Shape;22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5" name="Google Shape;22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1" descr="MNHN negatif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174750" cy="155733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1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  <a:defRPr sz="3200"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9" name="Google Shape;19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3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</p:sp>
      <p:sp>
        <p:nvSpPr>
          <p:cNvPr id="70" name="Google Shape;70;p3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3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1"/>
          <p:cNvSpPr txBox="1">
            <a:spLocks noGrp="1"/>
          </p:cNvSpPr>
          <p:nvPr>
            <p:ph type="body" idx="1"/>
          </p:nvPr>
        </p:nvSpPr>
        <p:spPr>
          <a:xfrm rot="5400000">
            <a:off x="2338388" y="-23812"/>
            <a:ext cx="4467225" cy="7772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32"/>
          <p:cNvSpPr txBox="1">
            <a:spLocks noGrp="1"/>
          </p:cNvSpPr>
          <p:nvPr>
            <p:ph type="title"/>
          </p:nvPr>
        </p:nvSpPr>
        <p:spPr>
          <a:xfrm rot="5400000">
            <a:off x="4530726" y="2168526"/>
            <a:ext cx="5907087" cy="1947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2"/>
          <p:cNvSpPr txBox="1">
            <a:spLocks noGrp="1"/>
          </p:cNvSpPr>
          <p:nvPr>
            <p:ph type="body" idx="1"/>
          </p:nvPr>
        </p:nvSpPr>
        <p:spPr>
          <a:xfrm rot="5400000">
            <a:off x="558801" y="296863"/>
            <a:ext cx="5907087" cy="56911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3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4800" b="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3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  <a:defRPr/>
            </a:lvl1pPr>
            <a:lvl2pPr lvl="1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lvl="2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lvl="3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lvl="4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lvl="5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lvl="6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lvl="7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lvl="8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5" name="Google Shape;95;p3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3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01" name="Google Shape;101;p3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3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3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3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3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3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13" name="Google Shape;113;p3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114" name="Google Shape;114;p37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37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37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3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1" name="Google Shape;121;p3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3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123" name="Google Shape;123;p3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38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38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3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3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3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" name="Google Shape;133;p4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4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>
  <p:cSld name="Titre et contenu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2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2" name="Google Shape;22;p22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41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138" name="Google Shape;138;p41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39" name="Google Shape;139;p4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4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4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4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42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</p:sp>
      <p:sp>
        <p:nvSpPr>
          <p:cNvPr id="145" name="Google Shape;145;p42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146" name="Google Shape;146;p4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4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4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4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43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2" name="Google Shape;152;p4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4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4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44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7" name="Google Shape;157;p44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58" name="Google Shape;158;p4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4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diagramme" type="chart">
  <p:cSld name="CHAR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3"/>
          <p:cNvSpPr>
            <a:spLocks noGrp="1"/>
          </p:cNvSpPr>
          <p:nvPr>
            <p:ph type="chart" idx="2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" name="Google Shape;26;p2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4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38100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2" name="Google Shape;32;p24"/>
          <p:cNvSpPr txBox="1">
            <a:spLocks noGrp="1"/>
          </p:cNvSpPr>
          <p:nvPr>
            <p:ph type="body" idx="2"/>
          </p:nvPr>
        </p:nvSpPr>
        <p:spPr>
          <a:xfrm>
            <a:off x="4648200" y="1628775"/>
            <a:ext cx="38100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33" name="Google Shape;33;p2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39" name="Google Shape;39;p25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2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6" name="Google Shape;46;p2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2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rgbClr val="FFFF00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48" name="Google Shape;48;p2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7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2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2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b" anchorCtr="1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63" name="Google Shape;63;p2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rgbClr val="FFFF00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rgbClr val="FFFF00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rgbClr val="FFFF00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rgbClr val="FFFF00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64" name="Google Shape;64;p2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2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00000">
              <a:schemeClr val="accent2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0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11" name="Google Shape;11;p20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rgbClr val="FFFF00"/>
                </a:solidFill>
                <a:latin typeface="Comic Sans MS"/>
                <a:ea typeface="Comic Sans MS"/>
                <a:cs typeface="Comic Sans MS"/>
                <a:sym typeface="Comic Sans MS"/>
              </a:defRPr>
            </a:lvl9pPr>
          </a:lstStyle>
          <a:p>
            <a:endParaRPr/>
          </a:p>
        </p:txBody>
      </p:sp>
      <p:sp>
        <p:nvSpPr>
          <p:cNvPr id="88" name="Google Shape;88;p3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–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spcBef>
                <a:spcPts val="360"/>
              </a:spcBef>
              <a:spcAft>
                <a:spcPts val="0"/>
              </a:spcAft>
              <a:buClr>
                <a:srgbClr val="FFFF00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4400" dirty="0"/>
              <a:t>Base de données :</a:t>
            </a:r>
            <a:br>
              <a:rPr lang="fr-FR" sz="4400" dirty="0"/>
            </a:br>
            <a:r>
              <a:rPr lang="fr-FR" sz="4400" dirty="0"/>
              <a:t>Bilan 2023</a:t>
            </a:r>
            <a:br>
              <a:rPr lang="fr-FR" sz="4400" dirty="0"/>
            </a:br>
            <a:endParaRPr sz="4400" dirty="0"/>
          </a:p>
        </p:txBody>
      </p:sp>
      <p:sp>
        <p:nvSpPr>
          <p:cNvPr id="167" name="Google Shape;167;p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0"/>
          <p:cNvSpPr txBox="1"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Données brutes</a:t>
            </a:r>
            <a:endParaRPr/>
          </a:p>
        </p:txBody>
      </p:sp>
      <p:graphicFrame>
        <p:nvGraphicFramePr>
          <p:cNvPr id="235" name="Google Shape;235;p10"/>
          <p:cNvGraphicFramePr/>
          <p:nvPr>
            <p:extLst>
              <p:ext uri="{D42A27DB-BD31-4B8C-83A1-F6EECF244321}">
                <p14:modId xmlns:p14="http://schemas.microsoft.com/office/powerpoint/2010/main" val="301993338"/>
              </p:ext>
            </p:extLst>
          </p:nvPr>
        </p:nvGraphicFramePr>
        <p:xfrm>
          <a:off x="265113" y="1065213"/>
          <a:ext cx="8789987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1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Taux de contrôle</a:t>
            </a:r>
            <a:endParaRPr/>
          </a:p>
        </p:txBody>
      </p:sp>
      <p:graphicFrame>
        <p:nvGraphicFramePr>
          <p:cNvPr id="242" name="Google Shape;242;p11"/>
          <p:cNvGraphicFramePr/>
          <p:nvPr>
            <p:extLst>
              <p:ext uri="{D42A27DB-BD31-4B8C-83A1-F6EECF244321}">
                <p14:modId xmlns:p14="http://schemas.microsoft.com/office/powerpoint/2010/main" val="2050577824"/>
              </p:ext>
            </p:extLst>
          </p:nvPr>
        </p:nvGraphicFramePr>
        <p:xfrm>
          <a:off x="0" y="1065213"/>
          <a:ext cx="9036496" cy="512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12"/>
          <p:cNvSpPr txBox="1">
            <a:spLocks noGrp="1"/>
          </p:cNvSpPr>
          <p:nvPr>
            <p:ph type="title"/>
          </p:nvPr>
        </p:nvSpPr>
        <p:spPr>
          <a:xfrm>
            <a:off x="684213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Données par programme</a:t>
            </a:r>
            <a:endParaRPr/>
          </a:p>
        </p:txBody>
      </p:sp>
      <p:graphicFrame>
        <p:nvGraphicFramePr>
          <p:cNvPr id="249" name="Google Shape;249;p12"/>
          <p:cNvGraphicFramePr/>
          <p:nvPr>
            <p:extLst>
              <p:ext uri="{D42A27DB-BD31-4B8C-83A1-F6EECF244321}">
                <p14:modId xmlns:p14="http://schemas.microsoft.com/office/powerpoint/2010/main" val="3105256428"/>
              </p:ext>
            </p:extLst>
          </p:nvPr>
        </p:nvGraphicFramePr>
        <p:xfrm>
          <a:off x="107505" y="1065213"/>
          <a:ext cx="8947596" cy="559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Suivi des orphelines</a:t>
            </a:r>
            <a:endParaRPr/>
          </a:p>
        </p:txBody>
      </p:sp>
      <p:sp>
        <p:nvSpPr>
          <p:cNvPr id="256" name="Google Shape;256;p13"/>
          <p:cNvSpPr txBox="1">
            <a:spLocks noGrp="1"/>
          </p:cNvSpPr>
          <p:nvPr>
            <p:ph type="subTitle" idx="1"/>
          </p:nvPr>
        </p:nvSpPr>
        <p:spPr>
          <a:xfrm>
            <a:off x="1042988" y="3284538"/>
            <a:ext cx="7129462" cy="235426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600"/>
              <a:buFont typeface="Arial"/>
              <a:buNone/>
            </a:pPr>
            <a:r>
              <a:rPr lang="fr-FR" sz="3600"/>
              <a:t>Des contrôles ou des reprises pour lesquels il n'existe pas d'informations de baguage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Taux d'orphelines de 2000 à aujourd'hui (2023)</a:t>
            </a:r>
            <a:endParaRPr dirty="0"/>
          </a:p>
        </p:txBody>
      </p:sp>
      <p:graphicFrame>
        <p:nvGraphicFramePr>
          <p:cNvPr id="263" name="Google Shape;263;p14"/>
          <p:cNvGraphicFramePr/>
          <p:nvPr>
            <p:extLst>
              <p:ext uri="{D42A27DB-BD31-4B8C-83A1-F6EECF244321}">
                <p14:modId xmlns:p14="http://schemas.microsoft.com/office/powerpoint/2010/main" val="3032265033"/>
              </p:ext>
            </p:extLst>
          </p:nvPr>
        </p:nvGraphicFramePr>
        <p:xfrm>
          <a:off x="-23813" y="1124744"/>
          <a:ext cx="9371013" cy="5690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4" name="Google Shape;264;p14"/>
          <p:cNvSpPr txBox="1"/>
          <p:nvPr/>
        </p:nvSpPr>
        <p:spPr>
          <a:xfrm>
            <a:off x="5229937" y="1773570"/>
            <a:ext cx="96853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</a:rPr>
              <a:t>17777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14"/>
          <p:cNvSpPr/>
          <p:nvPr/>
        </p:nvSpPr>
        <p:spPr>
          <a:xfrm rot="2038052">
            <a:off x="3657294" y="1951185"/>
            <a:ext cx="1368425" cy="360363"/>
          </a:xfrm>
          <a:prstGeom prst="rightArrow">
            <a:avLst>
              <a:gd name="adj1" fmla="val 50000"/>
              <a:gd name="adj2" fmla="val 94934"/>
            </a:avLst>
          </a:prstGeom>
          <a:solidFill>
            <a:srgbClr val="FF0000"/>
          </a:solidFill>
          <a:ln w="9525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14"/>
          <p:cNvSpPr txBox="1"/>
          <p:nvPr/>
        </p:nvSpPr>
        <p:spPr>
          <a:xfrm>
            <a:off x="5714205" y="2309258"/>
            <a:ext cx="2334326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Tous : 2.03%</a:t>
            </a:r>
            <a:endParaRPr sz="14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</a:rPr>
              <a:t>     </a:t>
            </a: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FRP : 1.94%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14"/>
          <p:cNvSpPr txBox="1"/>
          <p:nvPr/>
        </p:nvSpPr>
        <p:spPr>
          <a:xfrm>
            <a:off x="6040083" y="3284984"/>
            <a:ext cx="1771639" cy="22467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2015 = 3.15%</a:t>
            </a:r>
            <a:endParaRPr sz="14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2016 = 2.96%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2017 = 2.92%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2018 = 2.69%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2021 = 2.28%</a:t>
            </a: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fr-FR"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000" b="1" dirty="0">
                <a:solidFill>
                  <a:srgbClr val="FFFF00"/>
                </a:solidFill>
              </a:rPr>
              <a:t>2022 = 2.11%</a:t>
            </a:r>
            <a:endParaRPr sz="2000" b="1" dirty="0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"/>
                            </p:stCondLst>
                            <p:childTnLst>
                              <p:par>
                                <p:cTn id="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1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2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5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Nombre d'orphelines FRP</a:t>
            </a:r>
            <a:endParaRPr/>
          </a:p>
        </p:txBody>
      </p:sp>
      <p:graphicFrame>
        <p:nvGraphicFramePr>
          <p:cNvPr id="274" name="Google Shape;274;p15"/>
          <p:cNvGraphicFramePr/>
          <p:nvPr>
            <p:extLst>
              <p:ext uri="{D42A27DB-BD31-4B8C-83A1-F6EECF244321}">
                <p14:modId xmlns:p14="http://schemas.microsoft.com/office/powerpoint/2010/main" val="2393794149"/>
              </p:ext>
            </p:extLst>
          </p:nvPr>
        </p:nvGraphicFramePr>
        <p:xfrm>
          <a:off x="120650" y="1138238"/>
          <a:ext cx="8613775" cy="5497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6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Suivi de la mortalité</a:t>
            </a:r>
            <a:endParaRPr/>
          </a:p>
        </p:txBody>
      </p:sp>
      <p:sp>
        <p:nvSpPr>
          <p:cNvPr id="281" name="Google Shape;281;p1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17"/>
          <p:cNvSpPr txBox="1">
            <a:spLocks noGrp="1"/>
          </p:cNvSpPr>
          <p:nvPr>
            <p:ph type="body" idx="1"/>
          </p:nvPr>
        </p:nvSpPr>
        <p:spPr>
          <a:xfrm>
            <a:off x="666750" y="980728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fr-FR" dirty="0"/>
              <a:t>Méthode de calcul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Tous les oiseaux capturés vivants (en France) : </a:t>
            </a:r>
            <a:endParaRPr dirty="0"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 dirty="0"/>
              <a:t>Les baguages (ACTION = B)</a:t>
            </a:r>
            <a:endParaRPr dirty="0"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 dirty="0"/>
              <a:t>Les recaptures (ACTION = C/R; COND REPR = 8; CIRC REPR = 20)</a:t>
            </a:r>
            <a:endParaRPr dirty="0"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 dirty="0"/>
              <a:t>Exclusion des PUL</a:t>
            </a:r>
            <a:endParaRPr dirty="0"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 dirty="0"/>
              <a:t>Blessés : BLESS_MOD, BLESS_SEV + (ancien code : 7)</a:t>
            </a:r>
            <a:endParaRPr dirty="0"/>
          </a:p>
          <a:p>
            <a:pPr marL="1143000" lvl="2" indent="-228600" algn="l" rtl="0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SzPts val="2000"/>
              <a:buFont typeface="Arial"/>
              <a:buChar char="•"/>
            </a:pPr>
            <a:r>
              <a:rPr lang="fr-FR" dirty="0"/>
              <a:t>Chancelant = PLUME_VOL, ENVOL, BLESS_LEG, LANGUE, STRESS + (ancien code = 2, 6)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Tous les oiseaux morts lors d’opération de capture (en France)</a:t>
            </a:r>
            <a:br>
              <a:rPr lang="fr-FR" dirty="0"/>
            </a:br>
            <a:r>
              <a:rPr lang="fr-FR" dirty="0"/>
              <a:t>Action = R; </a:t>
            </a:r>
            <a:r>
              <a:rPr lang="fr-FR" b="1" dirty="0"/>
              <a:t>COND REPR = 8</a:t>
            </a:r>
            <a:endParaRPr dirty="0"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 dirty="0"/>
          </a:p>
          <a:p>
            <a:pPr marL="457200" lvl="1" indent="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r>
              <a:rPr lang="fr-FR" i="1" dirty="0"/>
              <a:t>Voir le guide de saisie la procédure pour saisir ces oiseaux morts lors d’opération de capture.</a:t>
            </a:r>
            <a:endParaRPr dirty="0"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 dirty="0"/>
          </a:p>
        </p:txBody>
      </p:sp>
      <p:sp>
        <p:nvSpPr>
          <p:cNvPr id="287" name="Google Shape;287;p17"/>
          <p:cNvSpPr txBox="1">
            <a:spLocks noGrp="1"/>
          </p:cNvSpPr>
          <p:nvPr>
            <p:ph type="title"/>
          </p:nvPr>
        </p:nvSpPr>
        <p:spPr>
          <a:xfrm>
            <a:off x="199176" y="188913"/>
            <a:ext cx="8709434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Suivi de la morbidité, mortalité</a:t>
            </a:r>
            <a:endParaRPr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18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Char char="•"/>
            </a:pPr>
            <a:r>
              <a:rPr lang="fr-FR" dirty="0"/>
              <a:t>Synthétique depuis 2015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de mortalité = 0.11%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de blessure (BLESS_MOD, BLESS_SEV + « Blesse » avant 2021) = 0.17%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Taux chancelant = 0.48 %</a:t>
            </a:r>
            <a:endParaRPr dirty="0"/>
          </a:p>
        </p:txBody>
      </p:sp>
      <p:sp>
        <p:nvSpPr>
          <p:cNvPr id="293" name="Google Shape;293;p18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Impact de la capture sur les oiseaux</a:t>
            </a:r>
            <a:endParaRPr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Evolution du taux de mortalité à la capture</a:t>
            </a:r>
            <a:endParaRPr/>
          </a:p>
        </p:txBody>
      </p:sp>
      <p:graphicFrame>
        <p:nvGraphicFramePr>
          <p:cNvPr id="299" name="Google Shape;299;p19"/>
          <p:cNvGraphicFramePr/>
          <p:nvPr>
            <p:extLst>
              <p:ext uri="{D42A27DB-BD31-4B8C-83A1-F6EECF244321}">
                <p14:modId xmlns:p14="http://schemas.microsoft.com/office/powerpoint/2010/main" val="2328505275"/>
              </p:ext>
            </p:extLst>
          </p:nvPr>
        </p:nvGraphicFramePr>
        <p:xfrm>
          <a:off x="539553" y="1772816"/>
          <a:ext cx="818227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2"/>
          <p:cNvSpPr txBox="1">
            <a:spLocks noGrp="1"/>
          </p:cNvSpPr>
          <p:nvPr>
            <p:ph type="body" idx="1"/>
          </p:nvPr>
        </p:nvSpPr>
        <p:spPr>
          <a:xfrm>
            <a:off x="685800" y="1628775"/>
            <a:ext cx="7772400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Les bagueurs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La qualification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 baguage en 2022</a:t>
            </a:r>
            <a:endParaRPr dirty="0"/>
          </a:p>
          <a:p>
            <a:pPr marL="800100" lvl="1">
              <a:spcBef>
                <a:spcPts val="400"/>
              </a:spcBef>
              <a:buSzPts val="2000"/>
              <a:buFont typeface="Arial" panose="020B0604020202020204" pitchFamily="34" charset="0"/>
              <a:buChar char="•"/>
            </a:pPr>
            <a:r>
              <a:rPr lang="fr-FR" dirty="0"/>
              <a:t>Bilan générale</a:t>
            </a:r>
            <a:endParaRPr dirty="0"/>
          </a:p>
          <a:p>
            <a:pPr marL="800100" lvl="1">
              <a:spcBef>
                <a:spcPts val="400"/>
              </a:spcBef>
              <a:buSzPts val="2000"/>
              <a:buFont typeface="Arial" panose="020B0604020202020204" pitchFamily="34" charset="0"/>
              <a:buChar char="•"/>
            </a:pPr>
            <a:r>
              <a:rPr lang="fr-FR" dirty="0"/>
              <a:t>Par thème</a:t>
            </a:r>
            <a:endParaRPr dirty="0"/>
          </a:p>
          <a:p>
            <a:pPr indent="-457200">
              <a:spcBef>
                <a:spcPts val="480"/>
              </a:spcBef>
              <a:buSzPts val="2400"/>
              <a:buFont typeface="Arial" panose="020B0604020202020204" pitchFamily="34" charset="0"/>
              <a:buChar char="•"/>
            </a:pPr>
            <a:r>
              <a:rPr lang="fr-FR" dirty="0"/>
              <a:t>Les non-renseignés (Orphelines)</a:t>
            </a:r>
            <a:endParaRPr dirty="0"/>
          </a:p>
          <a:p>
            <a:pPr marL="635000" indent="-457200">
              <a:spcBef>
                <a:spcPts val="560"/>
              </a:spcBef>
              <a:buSzPts val="2800"/>
              <a:buFont typeface="Arial" panose="020B0604020202020204" pitchFamily="34" charset="0"/>
              <a:buChar char="•"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>
            <a:spLocks noGrp="1"/>
          </p:cNvSpPr>
          <p:nvPr>
            <p:ph type="title"/>
          </p:nvPr>
        </p:nvSpPr>
        <p:spPr>
          <a:xfrm>
            <a:off x="153909" y="240868"/>
            <a:ext cx="8854289" cy="103909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Evolution du taux de Blessés à la capture</a:t>
            </a:r>
            <a:endParaRPr dirty="0"/>
          </a:p>
        </p:txBody>
      </p:sp>
      <p:graphicFrame>
        <p:nvGraphicFramePr>
          <p:cNvPr id="299" name="Google Shape;299;p19"/>
          <p:cNvGraphicFramePr/>
          <p:nvPr>
            <p:extLst>
              <p:ext uri="{D42A27DB-BD31-4B8C-83A1-F6EECF244321}">
                <p14:modId xmlns:p14="http://schemas.microsoft.com/office/powerpoint/2010/main" val="1231364488"/>
              </p:ext>
            </p:extLst>
          </p:nvPr>
        </p:nvGraphicFramePr>
        <p:xfrm>
          <a:off x="539553" y="1772816"/>
          <a:ext cx="818227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28CFE4B-8D26-4A31-B3D3-8EC04823E08D}"/>
              </a:ext>
            </a:extLst>
          </p:cNvPr>
          <p:cNvSpPr txBox="1"/>
          <p:nvPr/>
        </p:nvSpPr>
        <p:spPr>
          <a:xfrm>
            <a:off x="228395" y="6463243"/>
            <a:ext cx="40735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BLESS_MOD, BLESS_SEV + (ancien code : 7)</a:t>
            </a:r>
          </a:p>
        </p:txBody>
      </p:sp>
    </p:spTree>
    <p:extLst>
      <p:ext uri="{BB962C8B-B14F-4D97-AF65-F5344CB8AC3E}">
        <p14:creationId xmlns:p14="http://schemas.microsoft.com/office/powerpoint/2010/main" val="3147316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9"/>
          <p:cNvSpPr txBox="1">
            <a:spLocks noGrp="1"/>
          </p:cNvSpPr>
          <p:nvPr>
            <p:ph type="title"/>
          </p:nvPr>
        </p:nvSpPr>
        <p:spPr>
          <a:xfrm>
            <a:off x="153909" y="240868"/>
            <a:ext cx="8854289" cy="103909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Evolution du taux de Chancelants à la capture</a:t>
            </a:r>
            <a:endParaRPr dirty="0"/>
          </a:p>
        </p:txBody>
      </p:sp>
      <p:graphicFrame>
        <p:nvGraphicFramePr>
          <p:cNvPr id="299" name="Google Shape;299;p19"/>
          <p:cNvGraphicFramePr/>
          <p:nvPr/>
        </p:nvGraphicFramePr>
        <p:xfrm>
          <a:off x="539553" y="1772816"/>
          <a:ext cx="818227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28CFE4B-8D26-4A31-B3D3-8EC04823E08D}"/>
              </a:ext>
            </a:extLst>
          </p:cNvPr>
          <p:cNvSpPr txBox="1"/>
          <p:nvPr/>
        </p:nvSpPr>
        <p:spPr>
          <a:xfrm>
            <a:off x="228395" y="6463243"/>
            <a:ext cx="6699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PLUME_VOL, ENVOL, BLESS_LEG, LANGUE, STRESS + (ancien code = 2, 6)</a:t>
            </a:r>
          </a:p>
        </p:txBody>
      </p:sp>
    </p:spTree>
    <p:extLst>
      <p:ext uri="{BB962C8B-B14F-4D97-AF65-F5344CB8AC3E}">
        <p14:creationId xmlns:p14="http://schemas.microsoft.com/office/powerpoint/2010/main" val="3128002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3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Les bagueurs</a:t>
            </a:r>
            <a:endParaRPr/>
          </a:p>
        </p:txBody>
      </p:sp>
      <p:sp>
        <p:nvSpPr>
          <p:cNvPr id="181" name="Google Shape;181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4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Nombre de Bagueurs* en 2023</a:t>
            </a:r>
            <a:endParaRPr dirty="0"/>
          </a:p>
        </p:txBody>
      </p:sp>
      <p:graphicFrame>
        <p:nvGraphicFramePr>
          <p:cNvPr id="188" name="Google Shape;188;p4"/>
          <p:cNvGraphicFramePr/>
          <p:nvPr>
            <p:extLst>
              <p:ext uri="{D42A27DB-BD31-4B8C-83A1-F6EECF244321}">
                <p14:modId xmlns:p14="http://schemas.microsoft.com/office/powerpoint/2010/main" val="3754040786"/>
              </p:ext>
            </p:extLst>
          </p:nvPr>
        </p:nvGraphicFramePr>
        <p:xfrm>
          <a:off x="666750" y="1354138"/>
          <a:ext cx="8123238" cy="4959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9" name="Google Shape;189;p4"/>
          <p:cNvSpPr txBox="1"/>
          <p:nvPr/>
        </p:nvSpPr>
        <p:spPr>
          <a:xfrm>
            <a:off x="5795963" y="6021388"/>
            <a:ext cx="300595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b="1" i="0" u="none" strike="noStrike" cap="none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Soit 719 personnes</a:t>
            </a:r>
            <a:endParaRPr dirty="0"/>
          </a:p>
        </p:txBody>
      </p:sp>
      <p:sp>
        <p:nvSpPr>
          <p:cNvPr id="190" name="Google Shape;190;p4"/>
          <p:cNvSpPr txBox="1"/>
          <p:nvPr/>
        </p:nvSpPr>
        <p:spPr>
          <a:xfrm>
            <a:off x="251520" y="6324285"/>
            <a:ext cx="78406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b="0" i="0" u="none" strike="noStrike" cap="none">
                <a:solidFill>
                  <a:srgbClr val="00FF00"/>
                </a:solidFill>
                <a:latin typeface="Arial"/>
                <a:ea typeface="Arial"/>
                <a:cs typeface="Arial"/>
                <a:sym typeface="Arial"/>
              </a:rPr>
              <a:t>Comme tel dans la base de données (sans forcément d’autorisation valide)</a:t>
            </a:r>
            <a:endParaRPr sz="1800">
              <a:solidFill>
                <a:srgbClr val="00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5"/>
          <p:cNvSpPr txBox="1">
            <a:spLocks noGrp="1"/>
          </p:cNvSpPr>
          <p:nvPr>
            <p:ph type="title"/>
          </p:nvPr>
        </p:nvSpPr>
        <p:spPr>
          <a:xfrm>
            <a:off x="755576" y="18864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3600" dirty="0"/>
              <a:t>Evolution du nombre de bagueurs validés pour la saison</a:t>
            </a:r>
            <a:endParaRPr dirty="0"/>
          </a:p>
        </p:txBody>
      </p:sp>
      <p:graphicFrame>
        <p:nvGraphicFramePr>
          <p:cNvPr id="197" name="Google Shape;197;p5"/>
          <p:cNvGraphicFramePr/>
          <p:nvPr>
            <p:extLst>
              <p:ext uri="{D42A27DB-BD31-4B8C-83A1-F6EECF244321}">
                <p14:modId xmlns:p14="http://schemas.microsoft.com/office/powerpoint/2010/main" val="255615659"/>
              </p:ext>
            </p:extLst>
          </p:nvPr>
        </p:nvGraphicFramePr>
        <p:xfrm>
          <a:off x="-180528" y="1556792"/>
          <a:ext cx="9023672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8" name="Google Shape;198;p5"/>
          <p:cNvSpPr txBox="1"/>
          <p:nvPr/>
        </p:nvSpPr>
        <p:spPr>
          <a:xfrm>
            <a:off x="6876256" y="1916832"/>
            <a:ext cx="216024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2022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366 permis validés sur 391 bagueurs généralistes  (94%)</a:t>
            </a:r>
            <a:endParaRPr dirty="0"/>
          </a:p>
        </p:txBody>
      </p:sp>
      <p:sp>
        <p:nvSpPr>
          <p:cNvPr id="199" name="Google Shape;199;p5"/>
          <p:cNvSpPr txBox="1"/>
          <p:nvPr/>
        </p:nvSpPr>
        <p:spPr>
          <a:xfrm>
            <a:off x="6804248" y="3137687"/>
            <a:ext cx="23397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2023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363 permis validés sur 399 bagueurs généralistes  (91%)</a:t>
            </a:r>
            <a:endParaRPr dirty="0"/>
          </a:p>
        </p:txBody>
      </p:sp>
      <p:sp>
        <p:nvSpPr>
          <p:cNvPr id="200" name="Google Shape;200;p5"/>
          <p:cNvSpPr txBox="1"/>
          <p:nvPr/>
        </p:nvSpPr>
        <p:spPr>
          <a:xfrm>
            <a:off x="6804248" y="4327245"/>
            <a:ext cx="2339752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2024 :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 dirty="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245 permis validés sur 405 bagueurs généralistes  (60%)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6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/>
              <a:t>Baguage dans l’illégalité (nombre de bagueurs)</a:t>
            </a:r>
            <a:endParaRPr/>
          </a:p>
        </p:txBody>
      </p:sp>
      <p:graphicFrame>
        <p:nvGraphicFramePr>
          <p:cNvPr id="207" name="Google Shape;207;p6"/>
          <p:cNvGraphicFramePr/>
          <p:nvPr>
            <p:extLst>
              <p:ext uri="{D42A27DB-BD31-4B8C-83A1-F6EECF244321}">
                <p14:modId xmlns:p14="http://schemas.microsoft.com/office/powerpoint/2010/main" val="1108226772"/>
              </p:ext>
            </p:extLst>
          </p:nvPr>
        </p:nvGraphicFramePr>
        <p:xfrm>
          <a:off x="640196" y="1556792"/>
          <a:ext cx="7772400" cy="4467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8" name="Google Shape;208;p6"/>
          <p:cNvSpPr txBox="1"/>
          <p:nvPr/>
        </p:nvSpPr>
        <p:spPr>
          <a:xfrm>
            <a:off x="867808" y="5949280"/>
            <a:ext cx="759754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18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Ce sont des valeurs optimistes car beaucoup de bagueurs reçoivent leur permis après que les baguages aient été effectués !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Qualification 2023</a:t>
            </a:r>
            <a:endParaRPr dirty="0"/>
          </a:p>
        </p:txBody>
      </p:sp>
      <p:sp>
        <p:nvSpPr>
          <p:cNvPr id="214" name="Google Shape;214;p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8"/>
          <p:cNvSpPr txBox="1">
            <a:spLocks noGrp="1"/>
          </p:cNvSpPr>
          <p:nvPr>
            <p:ph type="body" idx="1"/>
          </p:nvPr>
        </p:nvSpPr>
        <p:spPr>
          <a:xfrm>
            <a:off x="448494" y="2204864"/>
            <a:ext cx="7990656" cy="44672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</a:pPr>
            <a:r>
              <a:rPr lang="fr-FR" dirty="0"/>
              <a:t>Epreuves anticipées (2 sessions)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Photo </a:t>
            </a:r>
            <a:r>
              <a:rPr lang="fr-FR" dirty="0" err="1"/>
              <a:t>ornitho</a:t>
            </a:r>
            <a:r>
              <a:rPr lang="fr-FR" dirty="0"/>
              <a:t> : 12 reçus sur 18 (66%) (2022 = 73%, 2021 = 86%)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Photo « main » : 7 reçus sur 24 ! (29%) (2022 = 46%, 2021 = 24%)</a:t>
            </a:r>
            <a:endParaRPr dirty="0"/>
          </a:p>
          <a:p>
            <a:pPr marL="742950" lvl="1" indent="-1333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Arial"/>
              <a:buNone/>
            </a:pPr>
            <a:r>
              <a:rPr lang="fr-FR" dirty="0"/>
              <a:t>4 stages (dont 1 en Guyane)</a:t>
            </a:r>
            <a:endParaRPr dirty="0"/>
          </a:p>
          <a:p>
            <a:pPr marL="742950" lvl="1" indent="-285750" algn="l" rtl="0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SzPts val="2400"/>
              <a:buFont typeface="Arial"/>
              <a:buChar char="–"/>
            </a:pPr>
            <a:r>
              <a:rPr lang="fr-FR" dirty="0"/>
              <a:t>9 reçus sur 9 (3 stages). 1 stage requière du rattrapage</a:t>
            </a:r>
            <a:endParaRPr dirty="0"/>
          </a:p>
        </p:txBody>
      </p:sp>
      <p:sp>
        <p:nvSpPr>
          <p:cNvPr id="221" name="Google Shape;221;p8"/>
          <p:cNvSpPr txBox="1">
            <a:spLocks noGrp="1"/>
          </p:cNvSpPr>
          <p:nvPr>
            <p:ph type="title"/>
          </p:nvPr>
        </p:nvSpPr>
        <p:spPr>
          <a:xfrm>
            <a:off x="666750" y="188913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1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Qualification 2023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9"/>
          <p:cNvSpPr txBox="1">
            <a:spLocks noGrp="1"/>
          </p:cNvSpPr>
          <p:nvPr>
            <p:ph type="ctrTitle"/>
          </p:nvPr>
        </p:nvSpPr>
        <p:spPr>
          <a:xfrm>
            <a:off x="685800" y="1628775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FR" dirty="0"/>
              <a:t>Le baguage en 2023</a:t>
            </a:r>
            <a:endParaRPr dirty="0"/>
          </a:p>
        </p:txBody>
      </p:sp>
      <p:sp>
        <p:nvSpPr>
          <p:cNvPr id="228" name="Google Shape;228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dk1"/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Arial"/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seum">
  <a:themeElements>
    <a:clrScheme name="Museu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5F139243F0DD4B9F44F0EE832DF5F2" ma:contentTypeVersion="4" ma:contentTypeDescription="Crée un document." ma:contentTypeScope="" ma:versionID="106527b520b53bd77a845c4e8b11621a">
  <xsd:schema xmlns:xsd="http://www.w3.org/2001/XMLSchema" xmlns:xs="http://www.w3.org/2001/XMLSchema" xmlns:p="http://schemas.microsoft.com/office/2006/metadata/properties" xmlns:ns2="10715fc4-d698-4b93-889a-3b886859fcd2" xmlns:ns3="68cdc933-2a5a-441c-9b9d-dd7892be56b5" targetNamespace="http://schemas.microsoft.com/office/2006/metadata/properties" ma:root="true" ma:fieldsID="680135a60bd7ca8f0dd7eae09cf88f77" ns2:_="" ns3:_="">
    <xsd:import namespace="10715fc4-d698-4b93-889a-3b886859fcd2"/>
    <xsd:import namespace="68cdc933-2a5a-441c-9b9d-dd7892be56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715fc4-d698-4b93-889a-3b886859fc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cdc933-2a5a-441c-9b9d-dd7892be56b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9908CC5-E3B2-4F94-BD0A-747149EB7AB6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679C86B-C96E-4E8C-B77E-E3C0DB0E79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14A6DF-99CC-4E3E-B81B-7766B45E7C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715fc4-d698-4b93-889a-3b886859fcd2"/>
    <ds:schemaRef ds:uri="68cdc933-2a5a-441c-9b9d-dd7892be56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936</TotalTime>
  <Words>572</Words>
  <Application>Microsoft Office PowerPoint</Application>
  <PresentationFormat>Affichage à l'écran (4:3)</PresentationFormat>
  <Paragraphs>97</Paragraphs>
  <Slides>21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Comic Sans MS</vt:lpstr>
      <vt:lpstr>Times New Roman</vt:lpstr>
      <vt:lpstr>Museum</vt:lpstr>
      <vt:lpstr>Conception personnalisée</vt:lpstr>
      <vt:lpstr>Base de données : Bilan 2023 </vt:lpstr>
      <vt:lpstr>Présentation PowerPoint</vt:lpstr>
      <vt:lpstr>Les bagueurs</vt:lpstr>
      <vt:lpstr>Nombre de Bagueurs* en 2023</vt:lpstr>
      <vt:lpstr>Evolution du nombre de bagueurs validés pour la saison</vt:lpstr>
      <vt:lpstr>Baguage dans l’illégalité (nombre de bagueurs)</vt:lpstr>
      <vt:lpstr>Qualification 2023</vt:lpstr>
      <vt:lpstr>Qualification 2023</vt:lpstr>
      <vt:lpstr>Le baguage en 2023</vt:lpstr>
      <vt:lpstr>Données brutes</vt:lpstr>
      <vt:lpstr>Taux de contrôle</vt:lpstr>
      <vt:lpstr>Données par programme</vt:lpstr>
      <vt:lpstr>Suivi des orphelines</vt:lpstr>
      <vt:lpstr>Taux d'orphelines de 2000 à aujourd'hui (2023)</vt:lpstr>
      <vt:lpstr>Nombre d'orphelines FRP</vt:lpstr>
      <vt:lpstr>Suivi de la mortalité</vt:lpstr>
      <vt:lpstr>Suivi de la morbidité, mortalité</vt:lpstr>
      <vt:lpstr>Impact de la capture sur les oiseaux</vt:lpstr>
      <vt:lpstr>Evolution du taux de mortalité à la capture</vt:lpstr>
      <vt:lpstr>Evolution du taux de Blessés à la capture</vt:lpstr>
      <vt:lpstr>Evolution du taux de Chancelants à la capture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Base de données : Bilan 2021</dc:title>
  <dc:creator>Dehorter Olivier</dc:creator>
  <cp:lastModifiedBy>Olivier DEHORTER</cp:lastModifiedBy>
  <cp:revision>42</cp:revision>
  <dcterms:created xsi:type="dcterms:W3CDTF">2008-01-16T07:54:01Z</dcterms:created>
  <dcterms:modified xsi:type="dcterms:W3CDTF">2024-03-08T10:42:44Z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0x0101003B5F139243F0DD4B9F44F0EE832DF5F2</vt:lpwstr>
  </property>
</Properties>
</file>