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4" r:id="rId9"/>
    <p:sldId id="265" r:id="rId10"/>
    <p:sldId id="266" r:id="rId11"/>
    <p:sldId id="262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6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[reponses-formulaire-sondagestage niv1&amp;2.xls]Feuil1!Tableau croisé dynamique1</c:name>
    <c:fmtId val="60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pieChart>
        <c:varyColors val="1"/>
        <c:ser>
          <c:idx val="0"/>
          <c:order val="0"/>
          <c:tx>
            <c:strRef>
              <c:f>Feuil1!$B$4</c:f>
              <c:strCache>
                <c:ptCount val="1"/>
                <c:pt idx="0">
                  <c:v>Total</c:v>
                </c:pt>
              </c:strCache>
            </c:strRef>
          </c:tx>
          <c:explosion val="28"/>
          <c:dLbls>
            <c:txPr>
              <a:bodyPr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Feuil1!$A$5:$A$9</c:f>
              <c:strCache>
                <c:ptCount val="4"/>
                <c:pt idx="0">
                  <c:v>a. Oui, j'ai besoin de suivre un stage au plus vite</c:v>
                </c:pt>
                <c:pt idx="1">
                  <c:v>b. Peut-être, ça m'est égal</c:v>
                </c:pt>
                <c:pt idx="2">
                  <c:v>c. Peut-être mais vraiment contraignant</c:v>
                </c:pt>
                <c:pt idx="3">
                  <c:v>d. Non</c:v>
                </c:pt>
              </c:strCache>
            </c:strRef>
          </c:cat>
          <c:val>
            <c:numRef>
              <c:f>Feuil1!$B$5:$B$9</c:f>
              <c:numCache>
                <c:formatCode>General</c:formatCode>
                <c:ptCount val="4"/>
                <c:pt idx="0">
                  <c:v>4</c:v>
                </c:pt>
                <c:pt idx="1">
                  <c:v>14</c:v>
                </c:pt>
                <c:pt idx="2">
                  <c:v>27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DDD2-D77A-46BA-9861-EFDFB5DC6B7F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BBF10D-24F3-41B7-8C5D-E94C9A0F156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DDD2-D77A-46BA-9861-EFDFB5DC6B7F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10D-24F3-41B7-8C5D-E94C9A0F15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DDD2-D77A-46BA-9861-EFDFB5DC6B7F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10D-24F3-41B7-8C5D-E94C9A0F15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DDD2-D77A-46BA-9861-EFDFB5DC6B7F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10D-24F3-41B7-8C5D-E94C9A0F15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DDD2-D77A-46BA-9861-EFDFB5DC6B7F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10D-24F3-41B7-8C5D-E94C9A0F15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DDD2-D77A-46BA-9861-EFDFB5DC6B7F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10D-24F3-41B7-8C5D-E94C9A0F156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DDD2-D77A-46BA-9861-EFDFB5DC6B7F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10D-24F3-41B7-8C5D-E94C9A0F156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DDD2-D77A-46BA-9861-EFDFB5DC6B7F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10D-24F3-41B7-8C5D-E94C9A0F15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DDD2-D77A-46BA-9861-EFDFB5DC6B7F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10D-24F3-41B7-8C5D-E94C9A0F15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DDD2-D77A-46BA-9861-EFDFB5DC6B7F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10D-24F3-41B7-8C5D-E94C9A0F15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DDD2-D77A-46BA-9861-EFDFB5DC6B7F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F10D-24F3-41B7-8C5D-E94C9A0F15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667DDD2-D77A-46BA-9861-EFDFB5DC6B7F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7BBF10D-24F3-41B7-8C5D-E94C9A0F1564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315200" cy="2595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Comment organiser un stage </a:t>
            </a:r>
            <a:r>
              <a:rPr lang="fr-FR" sz="3600" dirty="0" smtClean="0"/>
              <a:t>d’analyses de données de baguage</a:t>
            </a:r>
            <a:br>
              <a:rPr lang="fr-FR" sz="3600" dirty="0" smtClean="0"/>
            </a:br>
            <a:r>
              <a:rPr lang="fr-FR" dirty="0" smtClean="0"/>
              <a:t> pour satisfaire la majorité 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Pierre-Yves HENRY – CRBPO</a:t>
            </a:r>
          </a:p>
          <a:p>
            <a:r>
              <a:rPr lang="fr-FR" dirty="0" smtClean="0"/>
              <a:t>Résultats du sondage réalisé en septembre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539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Stats</a:t>
            </a:r>
            <a:r>
              <a:rPr lang="fr-FR" dirty="0" smtClean="0"/>
              <a:t> avec R: </a:t>
            </a:r>
            <a:br>
              <a:rPr lang="fr-FR" dirty="0" smtClean="0"/>
            </a:br>
            <a:r>
              <a:rPr lang="fr-FR" dirty="0" smtClean="0"/>
              <a:t>motivant ou décourageant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Très bonne nouvelle: le fait que le niveau 2 se fasse sur R n’est pas une contrainte pour la grande majorité (95%)</a:t>
            </a:r>
          </a:p>
          <a:p>
            <a:r>
              <a:rPr lang="fr-FR" dirty="0" smtClean="0"/>
              <a:t>Sans différence entre pro. et perso.</a:t>
            </a: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05064"/>
            <a:ext cx="5218113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920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Quand dans la semaine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50% des personnes venant à titre personnel souhaitent que ce soit à cheval sur un week-end</a:t>
            </a:r>
          </a:p>
          <a:p>
            <a:r>
              <a:rPr lang="fr-FR" dirty="0" smtClean="0"/>
              <a:t>Mais la majorité peut venir si c’est en semaine (ce qui est préféré par 50% des professionnels)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103896"/>
            <a:ext cx="6669087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Prévoir 1 stage au CRBPO pour ceux souhaitant le suivre rapidement, et ayant peu de contraintes</a:t>
            </a:r>
          </a:p>
          <a:p>
            <a:r>
              <a:rPr lang="fr-FR" dirty="0" smtClean="0"/>
              <a:t>Pour les autres stages: les maintenir en région, en gardant des frais &lt; à 200 euros et à cheval sur un week-end</a:t>
            </a:r>
          </a:p>
          <a:p>
            <a:r>
              <a:rPr lang="fr-FR" dirty="0" smtClean="0"/>
              <a:t>Aquitaine et Rhône-Alpes sont les régions avec le plus de demandeurs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453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sondage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Ce sondage comportait 11 questions</a:t>
            </a:r>
          </a:p>
          <a:p>
            <a:r>
              <a:rPr lang="fr-FR" dirty="0" smtClean="0"/>
              <a:t>Le but est d’affiner les conditions d’organisation des stages pour maximiser la participation des personnes intéressées</a:t>
            </a:r>
          </a:p>
          <a:p>
            <a:r>
              <a:rPr lang="fr-FR" dirty="0" smtClean="0"/>
              <a:t>Ce sondage était restreint aux stages d’analyse de données </a:t>
            </a:r>
            <a:r>
              <a:rPr lang="fr-FR" dirty="0" err="1" smtClean="0"/>
              <a:t>niv</a:t>
            </a:r>
            <a:r>
              <a:rPr lang="fr-FR" dirty="0" smtClean="0"/>
              <a:t> 1 (gestion de données avec Excel) et </a:t>
            </a:r>
            <a:r>
              <a:rPr lang="fr-FR" dirty="0" err="1" smtClean="0"/>
              <a:t>niv</a:t>
            </a:r>
            <a:r>
              <a:rPr lang="fr-FR" dirty="0" smtClean="0"/>
              <a:t> 2 (analyses statistiques classiques avec R), et aux personnes souhaitant suivre un stage </a:t>
            </a:r>
          </a:p>
          <a:p>
            <a:r>
              <a:rPr lang="fr-FR" dirty="0" smtClean="0"/>
              <a:t>Sachant que 150 personnes ont déjà suivi ce stage, les conditions identifiées sont pertinentes pour la 50aine de personnes restantes (qui, a priori, ont donc des conditions géographiques ou de disponibilités plus contraignantes)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91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Réponses au sondage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2769833"/>
            <a:ext cx="7315200" cy="3899527"/>
          </a:xfrm>
        </p:spPr>
        <p:txBody>
          <a:bodyPr>
            <a:normAutofit/>
          </a:bodyPr>
          <a:lstStyle/>
          <a:p>
            <a:r>
              <a:rPr lang="fr-FR" dirty="0" smtClean="0"/>
              <a:t>66 réponses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sz="1400" dirty="0" smtClean="0"/>
              <a:t>dont 2 personnes qui ne souhaitent pas participer à un stage à l’avenir (leurs réponses ne sont donc pas considérées par la suite)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24944"/>
            <a:ext cx="45720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70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Où sont les personnes intéressées 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Très dispersées sur toute la France</a:t>
            </a:r>
          </a:p>
          <a:p>
            <a:r>
              <a:rPr lang="fr-FR" dirty="0" smtClean="0"/>
              <a:t>Avec toutefois des groupes en Rhône-Alpes (10) et en Aquitaine (8) – ce qui donne une bonne base, mais reste inférieur au seuil idéal de 20 participants / stage</a:t>
            </a:r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221088"/>
            <a:ext cx="4829175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70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quel titre suivre un stage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Deux publics (et donc deux types de contraintes) presque également représentés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96314"/>
            <a:ext cx="407193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03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quels frais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1/3 (= 1 stage), les frais d’hébergement et restauration devraient être &lt; à 100 euros</a:t>
            </a:r>
          </a:p>
          <a:p>
            <a:r>
              <a:rPr lang="fr-FR" dirty="0" smtClean="0"/>
              <a:t>1/3 (= 1 stage) n’ont pas de contrainte de budget</a:t>
            </a:r>
          </a:p>
          <a:p>
            <a:r>
              <a:rPr lang="fr-FR" dirty="0" smtClean="0"/>
              <a:t>Pas de différence flagrante entre pro. et perso.</a:t>
            </a:r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513" y="4142184"/>
            <a:ext cx="60229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43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Importance de la proximité géographique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1705" y="2708920"/>
            <a:ext cx="7315200" cy="3539527"/>
          </a:xfrm>
        </p:spPr>
        <p:txBody>
          <a:bodyPr/>
          <a:lstStyle/>
          <a:p>
            <a:r>
              <a:rPr lang="fr-FR" dirty="0" smtClean="0"/>
              <a:t>Souhaitée par la majorité (pro. et perso.)</a:t>
            </a:r>
          </a:p>
          <a:p>
            <a:r>
              <a:rPr lang="fr-FR" dirty="0" smtClean="0"/>
              <a:t>Importante pour 25 personnes (34%)</a:t>
            </a:r>
          </a:p>
          <a:p>
            <a:r>
              <a:rPr lang="fr-FR" dirty="0" smtClean="0"/>
              <a:t>50% sont prêts à se déplacer pour participer à un stage – soit le public pour 2 stages</a:t>
            </a:r>
            <a:endParaRPr lang="fr-F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552" y="3932510"/>
            <a:ext cx="58166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579" y="3932510"/>
            <a:ext cx="5572125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1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Et si le stage se faisait au CRBPO (</a:t>
            </a:r>
            <a:r>
              <a:rPr lang="fr-FR" dirty="0" err="1" smtClean="0"/>
              <a:t>IdF</a:t>
            </a:r>
            <a:r>
              <a:rPr lang="fr-FR" dirty="0" smtClean="0"/>
              <a:t>)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Contraignant pour la majorité (72%)</a:t>
            </a:r>
          </a:p>
          <a:p>
            <a:r>
              <a:rPr lang="fr-FR" dirty="0" smtClean="0"/>
              <a:t>Cela exclue 19 personnes (dont 14 perso.)</a:t>
            </a:r>
          </a:p>
          <a:p>
            <a:r>
              <a:rPr lang="fr-FR" dirty="0" smtClean="0"/>
              <a:t>Il y aurait donc l’opportunité d’un stage « central », au CRBPO – mais un seul, les autres devant être en région</a:t>
            </a: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289431"/>
              </p:ext>
            </p:extLst>
          </p:nvPr>
        </p:nvGraphicFramePr>
        <p:xfrm>
          <a:off x="467544" y="4114800"/>
          <a:ext cx="8153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00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Urgence de suivre un stage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23 personnes (= 1 stage) en ont besoin dans l’année</a:t>
            </a:r>
          </a:p>
          <a:p>
            <a:r>
              <a:rPr lang="fr-FR" dirty="0" smtClean="0"/>
              <a:t>Les 2/3 restants peuvent attendre qu’un stage de proximité se monte</a:t>
            </a: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89040"/>
            <a:ext cx="5280025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1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81</TotalTime>
  <Words>492</Words>
  <Application>Microsoft Office PowerPoint</Application>
  <PresentationFormat>Affichage à l'écran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Perspective</vt:lpstr>
      <vt:lpstr>Comment organiser un stage d’analyses de données de baguage  pour satisfaire la majorité ?</vt:lpstr>
      <vt:lpstr>Le sondage</vt:lpstr>
      <vt:lpstr>Réponses au sondage</vt:lpstr>
      <vt:lpstr>Où sont les personnes intéressées ?</vt:lpstr>
      <vt:lpstr>A quel titre suivre un stage ?</vt:lpstr>
      <vt:lpstr>A quels frais ?</vt:lpstr>
      <vt:lpstr>Importance de la proximité géographique ?</vt:lpstr>
      <vt:lpstr>Et si le stage se faisait au CRBPO (IdF) ?</vt:lpstr>
      <vt:lpstr>Urgence de suivre un stage ?</vt:lpstr>
      <vt:lpstr>Stats avec R:  motivant ou décourageant ?</vt:lpstr>
      <vt:lpstr>Quand dans la semaine ?</vt:lpstr>
      <vt:lpstr>Conclusions</vt:lpstr>
    </vt:vector>
  </TitlesOfParts>
  <Company>MNHN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organiser un stage d’analyses de données pour satisfaire la majorité ?</dc:title>
  <dc:creator>Pierre-Yves HENRY</dc:creator>
  <cp:lastModifiedBy>Pierre-Yves HENRY</cp:lastModifiedBy>
  <cp:revision>8</cp:revision>
  <dcterms:created xsi:type="dcterms:W3CDTF">2015-10-02T08:30:01Z</dcterms:created>
  <dcterms:modified xsi:type="dcterms:W3CDTF">2015-10-02T09:51:37Z</dcterms:modified>
</cp:coreProperties>
</file>