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81" d="100"/>
          <a:sy n="81" d="100"/>
        </p:scale>
        <p:origin x="-21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025583-0B11-4C4E-975E-97F6315D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1CE09DF-BEB0-43E8-9659-737E3F13A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B1F4B2-2A68-4ACF-A1ED-D06EF30C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FBFF68-8495-4C74-9A10-A25EC942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D7DADC8-925E-4D42-A035-1C07F45D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5C491B-F190-4519-8712-A2B128FA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DD420C9-F195-454F-BD47-5FE369EBB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C85598-6268-422E-945F-39FD5218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C1FDB1B-178A-4A00-AF37-DF0F0A39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931E1B-87C2-4C7A-AF8D-DCA0F392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A720F14-3911-40EC-8A3D-644EE4946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052FF19-159A-4218-91D7-033DE7CFA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9C36F1-1A4C-409F-A634-EC548CFC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CAE22F-1EFC-49AC-ADD5-F113076D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58B2BA-7425-4D34-9AC4-B7A265D2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6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BEE892-955A-455D-A0A6-07417043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A50E6D0-913E-4806-9156-E0B85415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10858A-F71B-46AC-B5F8-6B2B541E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DB544E-61EF-4765-BC8C-A93E0C54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E0981DE-5731-4BD7-8825-B85B5C79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E07656-B472-4CD7-A14F-6F65F110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CFBAD09-B64A-4A22-8101-7A4E51226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86164A-0044-42A0-8F9E-9C81D6A2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A4B51B-FAF1-4863-AE1F-54C54F5F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564ADB2-9B56-4914-AD82-C413AC89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6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48E2A4-E7CE-442F-B9A2-AF5CC7AC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BF3FAA1-37F2-4CDF-BC64-1FC81242A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6C20C1-BEA4-427A-BA9B-BF92D56D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3F21927-080F-4174-AE75-10B975C0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0D9F44-0731-4BFC-AD38-3E609920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7F990E-135A-4BEF-9993-F3B29F1D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9684F4-EA0E-4814-8C02-F9217EF5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6DD8B40-74E0-4BA7-B1E5-9C86D774A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20652C0-35CF-4535-8B0A-766FC9CE7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40DAB3E-7B8A-47CE-AF86-537F2533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F75DACF-0A8B-46BD-9EB8-32914035A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AA99756-05A0-4AF6-BEF2-DA92986F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D1F9D79-0D39-49B2-95BA-9C725DDD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908B35F-56CC-4753-8B68-FFFA2510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5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08490C-BB16-4D7D-BB6F-541D4737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A1A969C-9BD4-4CFA-9B29-82877A44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FA37BA0-FCFB-4503-9856-9FCE30B9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B9AB3A8-AE7C-4B26-BEC9-DE04DE67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AD7AEA5-2CBF-4043-9554-85515C36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4C91C61-AF55-4308-B926-D857930F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9B89B88-C215-4A93-993A-150CEC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4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3877A-5E39-49F5-A534-D89740FF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F2FEFE5-16CA-49F0-B703-1BD0AADC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FB59E0C-6D46-44D4-AF65-EB13CF19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6E4829A-96C7-4966-8FD3-4F2F43FB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6336FB0-82EB-4EA8-952A-F032B1D8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E737BB8-13F9-4257-B2DC-F754CAEF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BD5BA3-3314-414D-A014-475E3E0D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4CC5650-5D26-41E5-9B79-FBEBC8D0F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51296C3-F519-4045-B86A-FCDF8886A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D4F50B-5443-4507-AAA8-B9888970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6C5DA31-BBDB-425B-9854-CB8F5589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BC2F152-2861-44AC-B09C-A5870F71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A174525-A74E-4155-8BBC-05AEB9E7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3A8E1F6-7083-4801-AC37-7909D43B3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1C875F-D357-42CA-B4CC-05385E1C5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0DC0-0F1A-4153-BAB0-B1877C85C346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A6C95D-5047-4D94-B1FD-479644F9E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08D520D-3850-4606-83D6-7AF1FD2F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F235-A6FC-436A-ACAF-E8C7D5D63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032173-536A-4BD5-96BF-54925B1C5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1EF7CB-CC90-4541-8DFC-CBA79F52C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904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Les engoulevents de Fontainebleau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467F6D-DC5D-43B9-83B0-62181A56B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832104"/>
          </a:xfrm>
          <a:noFill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Voies migratoires et aire d’hivernage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624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E6BA7C55-A877-4956-B061-EE5D4F9E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30513"/>
              </p:ext>
            </p:extLst>
          </p:nvPr>
        </p:nvGraphicFramePr>
        <p:xfrm>
          <a:off x="2544896" y="881349"/>
          <a:ext cx="7105878" cy="558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713">
                  <a:extLst>
                    <a:ext uri="{9D8B030D-6E8A-4147-A177-3AD203B41FA5}">
                      <a16:colId xmlns:a16="http://schemas.microsoft.com/office/drawing/2014/main" xmlns="" val="3733253441"/>
                    </a:ext>
                  </a:extLst>
                </a:gridCol>
                <a:gridCol w="1107352">
                  <a:extLst>
                    <a:ext uri="{9D8B030D-6E8A-4147-A177-3AD203B41FA5}">
                      <a16:colId xmlns:a16="http://schemas.microsoft.com/office/drawing/2014/main" xmlns="" val="1038983501"/>
                    </a:ext>
                  </a:extLst>
                </a:gridCol>
                <a:gridCol w="1083098">
                  <a:extLst>
                    <a:ext uri="{9D8B030D-6E8A-4147-A177-3AD203B41FA5}">
                      <a16:colId xmlns:a16="http://schemas.microsoft.com/office/drawing/2014/main" xmlns="" val="4017076596"/>
                    </a:ext>
                  </a:extLst>
                </a:gridCol>
                <a:gridCol w="1175673">
                  <a:extLst>
                    <a:ext uri="{9D8B030D-6E8A-4147-A177-3AD203B41FA5}">
                      <a16:colId xmlns:a16="http://schemas.microsoft.com/office/drawing/2014/main" xmlns="" val="2283944789"/>
                    </a:ext>
                  </a:extLst>
                </a:gridCol>
                <a:gridCol w="1096021">
                  <a:extLst>
                    <a:ext uri="{9D8B030D-6E8A-4147-A177-3AD203B41FA5}">
                      <a16:colId xmlns:a16="http://schemas.microsoft.com/office/drawing/2014/main" xmlns="" val="3767937778"/>
                    </a:ext>
                  </a:extLst>
                </a:gridCol>
                <a:gridCol w="1096021">
                  <a:extLst>
                    <a:ext uri="{9D8B030D-6E8A-4147-A177-3AD203B41FA5}">
                      <a16:colId xmlns:a16="http://schemas.microsoft.com/office/drawing/2014/main" xmlns="" val="2281952079"/>
                    </a:ext>
                  </a:extLst>
                </a:gridCol>
              </a:tblGrid>
              <a:tr h="363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Masse (en g)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Mois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 =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812149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Mâles adultes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65,8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962813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juin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62,3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345845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juillet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64,4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185717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août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70,6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633756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total mai-août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64,4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117403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Femelles adultes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77,4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211716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juin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71,5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543192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juillet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70,7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641034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août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226665"/>
                  </a:ext>
                </a:extLst>
              </a:tr>
              <a:tr h="49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total mai- août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72,6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62641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B49207B-03F0-4AA8-A7A7-63E3D9A4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84" y="16697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D97DE8-E514-4AD0-89A6-C2B3E03B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9609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Mesure des tâches blanches sur les deux rectrices externes de 35 mâles adultes </a:t>
            </a:r>
            <a:br>
              <a:rPr lang="fr-F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(en mm)</a:t>
            </a:r>
            <a:br>
              <a:rPr lang="fr-F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Sept recaptures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668A22A-ABF9-4B19-87B5-619CD985C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xmlns="" id="{EA37781E-9156-4A92-A276-A6F8B6915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53538"/>
              </p:ext>
            </p:extLst>
          </p:nvPr>
        </p:nvGraphicFramePr>
        <p:xfrm>
          <a:off x="1674564" y="2644048"/>
          <a:ext cx="8725359" cy="2039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751">
                  <a:extLst>
                    <a:ext uri="{9D8B030D-6E8A-4147-A177-3AD203B41FA5}">
                      <a16:colId xmlns:a16="http://schemas.microsoft.com/office/drawing/2014/main" xmlns="" val="2851043326"/>
                    </a:ext>
                  </a:extLst>
                </a:gridCol>
                <a:gridCol w="2173506">
                  <a:extLst>
                    <a:ext uri="{9D8B030D-6E8A-4147-A177-3AD203B41FA5}">
                      <a16:colId xmlns:a16="http://schemas.microsoft.com/office/drawing/2014/main" xmlns="" val="4285218894"/>
                    </a:ext>
                  </a:extLst>
                </a:gridCol>
                <a:gridCol w="2174551">
                  <a:extLst>
                    <a:ext uri="{9D8B030D-6E8A-4147-A177-3AD203B41FA5}">
                      <a16:colId xmlns:a16="http://schemas.microsoft.com/office/drawing/2014/main" xmlns="" val="2761516659"/>
                    </a:ext>
                  </a:extLst>
                </a:gridCol>
                <a:gridCol w="2174551">
                  <a:extLst>
                    <a:ext uri="{9D8B030D-6E8A-4147-A177-3AD203B41FA5}">
                      <a16:colId xmlns:a16="http://schemas.microsoft.com/office/drawing/2014/main" xmlns="" val="1094021221"/>
                    </a:ext>
                  </a:extLst>
                </a:gridCol>
              </a:tblGrid>
              <a:tr h="739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tx1"/>
                          </a:solidFill>
                          <a:effectLst/>
                        </a:rPr>
                        <a:t>n =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267741"/>
                  </a:ext>
                </a:extLst>
              </a:tr>
              <a:tr h="129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0" dirty="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fr-FR" sz="4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4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r-FR" sz="4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0" dirty="0">
                          <a:solidFill>
                            <a:schemeClr val="tx1"/>
                          </a:solidFill>
                          <a:effectLst/>
                        </a:rPr>
                        <a:t>70 </a:t>
                      </a:r>
                      <a:endParaRPr lang="fr-FR" sz="4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1726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AFD9E37-0BF9-4ECC-A0E2-74878D5F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6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00D70FA-324F-4D98-9DBF-8FDB7474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010" y="391099"/>
            <a:ext cx="6477918" cy="646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20392D-2C1A-49A2-8E8F-8A963B4F1952}"/>
              </a:ext>
            </a:extLst>
          </p:cNvPr>
          <p:cNvSpPr/>
          <p:nvPr/>
        </p:nvSpPr>
        <p:spPr>
          <a:xfrm>
            <a:off x="0" y="3086471"/>
            <a:ext cx="12192000" cy="367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Prélèvements de salive sur quinze individus en 2016 pour une thésarde de l’université de Hasselt (Belgique)</a:t>
            </a:r>
            <a:endParaRPr lang="fr-FR" sz="36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8B11E2-5A05-4A34-9F81-CE06FD5B9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737" y="0"/>
            <a:ext cx="530652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EBA7ED-5A87-48B2-9F39-9559723D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pose </a:t>
            </a:r>
            <a:r>
              <a:rPr lang="fr-FR" dirty="0" err="1">
                <a:solidFill>
                  <a:srgbClr val="00B0F0"/>
                </a:solidFill>
              </a:rPr>
              <a:t>Pose</a:t>
            </a:r>
            <a:r>
              <a:rPr lang="fr-FR" dirty="0">
                <a:solidFill>
                  <a:srgbClr val="00B0F0"/>
                </a:solidFill>
              </a:rPr>
              <a:t> de </a:t>
            </a:r>
            <a:r>
              <a:rPr lang="fr-FR" dirty="0" err="1">
                <a:solidFill>
                  <a:srgbClr val="00B0F0"/>
                </a:solidFill>
              </a:rPr>
              <a:t>geolocators</a:t>
            </a:r>
            <a:r>
              <a:rPr lang="fr-FR" dirty="0">
                <a:solidFill>
                  <a:srgbClr val="00B0F0"/>
                </a:solidFill>
              </a:rPr>
              <a:t> : 22 posés, 3 récupérés en 2014, mais un seul a fonctionné…</a:t>
            </a:r>
            <a:br>
              <a:rPr lang="fr-FR" dirty="0">
                <a:solidFill>
                  <a:srgbClr val="00B0F0"/>
                </a:solidFill>
              </a:rPr>
            </a:b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B4EECA25-BF9F-4E01-ABCD-4E01A258BE69}"/>
              </a:ext>
            </a:extLst>
          </p:cNvPr>
          <p:cNvCxnSpPr>
            <a:cxnSpLocks/>
          </p:cNvCxnSpPr>
          <p:nvPr/>
        </p:nvCxnSpPr>
        <p:spPr>
          <a:xfrm flipH="1">
            <a:off x="7238082" y="1972019"/>
            <a:ext cx="1511181" cy="37457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98A951C-9973-4361-AB81-68DC21CB1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781" y="1"/>
            <a:ext cx="976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62A613-8616-43B3-9439-56CE112E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188720"/>
            <a:ext cx="10515600" cy="12252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>
                <a:solidFill>
                  <a:srgbClr val="0070C0"/>
                </a:solidFill>
              </a:rPr>
              <a:t>VOIES MIGRATOIRES ET ZONES D’HIVERNAGE</a:t>
            </a:r>
            <a:r>
              <a:rPr lang="fr-FR" dirty="0">
                <a:solidFill>
                  <a:srgbClr val="0070C0"/>
                </a:solidFill>
              </a:rPr>
              <a:t/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sz="4000" b="1" dirty="0">
                <a:solidFill>
                  <a:srgbClr val="0070C0"/>
                </a:solidFill>
              </a:rPr>
              <a:t>UNE AIRE D’HIVERNAGE MECONNUE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71DEB4-769A-42A4-9AA1-2C49047AF8EE}"/>
              </a:ext>
            </a:extLst>
          </p:cNvPr>
          <p:cNvSpPr/>
          <p:nvPr/>
        </p:nvSpPr>
        <p:spPr>
          <a:xfrm>
            <a:off x="1443210" y="2242970"/>
            <a:ext cx="952959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quasi-absence de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reprises d’oiseaux bagués rendait difficile la localisation de l’aire d’hivernage.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L’espèce a été contactée en hiver dans pratiquement toute l’Afrique sub-saharienne, à l’exception notable de la forêt équatoriale.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oiseaux d’Europe occidentale étaient présumés hiverner dans une zone allant du Sénégal au Cameroun.</a:t>
            </a:r>
            <a:endParaRPr lang="fr-FR" sz="2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0A11D5-FA3D-4BA1-B489-B4710979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/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Onze oiseaux équipés ont fourni des données.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Ils proviennent de deux sites anglais, un site belge et un site français.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68FD719-A9F3-4814-A8E2-2C46B6968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50814" y="2148288"/>
            <a:ext cx="3316078" cy="425251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9962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F10BF9C-22F9-4298-BAEF-48726D05B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2812" y="722377"/>
            <a:ext cx="5691188" cy="2241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4F25B8-5AD4-4F18-98DF-3A550514A3F1}"/>
              </a:ext>
            </a:extLst>
          </p:cNvPr>
          <p:cNvSpPr/>
          <p:nvPr/>
        </p:nvSpPr>
        <p:spPr>
          <a:xfrm>
            <a:off x="1938969" y="2478794"/>
            <a:ext cx="8383836" cy="346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Tous les oiseaux équipés ont passé l’hiver au sud de la forêt tropicale centrafricaine, bien plus au sud que la zone présumée.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zone d’hivernage est essentiellement située en République Démocratique du Congo, et déborde peut-être en Angola.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milieu fréquenté est steppique, avec des arbres isolés et des peuplement arborés plus denses.</a:t>
            </a:r>
            <a:endParaRPr lang="fr-FR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99FCBD18-7F90-4770-BF6E-BBF298EB59C8}"/>
              </a:ext>
            </a:extLst>
          </p:cNvPr>
          <p:cNvCxnSpPr>
            <a:cxnSpLocks/>
          </p:cNvCxnSpPr>
          <p:nvPr/>
        </p:nvCxnSpPr>
        <p:spPr>
          <a:xfrm flipV="1">
            <a:off x="3877937" y="2379644"/>
            <a:ext cx="2218063" cy="18728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367F2F-2EDB-4B71-BBF5-315E3E3C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343140" cy="108910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A6A591-214F-47C5-A5FA-410931B2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231"/>
            <a:ext cx="10515600" cy="432073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Les oiseaux sont restés sédentaires durant tout l’hiver.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Cette région est manifestement d’une importance vitale pour l’espèce, et la rend vulnérable à de possibles destructions d’habitats.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F6E634D-09E5-4FE7-A521-B2007834F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50824" y="566928"/>
            <a:ext cx="6444868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2FEB0E-82A6-40CE-8592-577E80733557}"/>
              </a:ext>
            </a:extLst>
          </p:cNvPr>
          <p:cNvSpPr/>
          <p:nvPr/>
        </p:nvSpPr>
        <p:spPr>
          <a:xfrm>
            <a:off x="1729648" y="627961"/>
            <a:ext cx="8449938" cy="548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TROIS OBSTACLES MAJEURS A FRANCHIR</a:t>
            </a:r>
            <a:endParaRPr lang="fr-FR" sz="3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atteindre la zone d’hivernage, les engoulevents doivent franchir 3 obstacles majeurs 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mer Méditerranée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Sahara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forêt tropicale centrafricaine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oiseaux semblent également partager les mêmes haltes pour restaurer leurs réserves et franchir l’obstacle suivant, et y stationnent de 2 à 3 semaines 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l’automne, sud de la France, Afrique du Nord et Nigéria/Cameroun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 printemps, Afrique de l’Ouest, Afrique du Nord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oiseaux accélèrent sensiblement leur vitesse migratoire à l’occasion du franchissement des zones défavorables (distances parcourues de 500 km par nuit).</a:t>
            </a:r>
            <a:endParaRPr lang="fr-FR" sz="20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7C9B830-F5CE-4C98-A6AB-4F8DBF9BB1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76" y="841248"/>
            <a:ext cx="11256264" cy="533571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Bilan du programme personnel  n°601, « </a:t>
            </a:r>
            <a:r>
              <a:rPr lang="fr-FR" i="1" dirty="0"/>
              <a:t>Suivi de plusieurs populations d’Engoulevents d’Europe </a:t>
            </a:r>
            <a:r>
              <a:rPr lang="fr-FR" dirty="0" err="1"/>
              <a:t>Caprimulgus</a:t>
            </a:r>
            <a:r>
              <a:rPr lang="fr-FR" dirty="0"/>
              <a:t> europaeus </a:t>
            </a:r>
            <a:r>
              <a:rPr lang="fr-FR" i="1" dirty="0"/>
              <a:t>dans le massif de Fontainebleau</a:t>
            </a:r>
            <a:r>
              <a:rPr lang="fr-FR" dirty="0"/>
              <a:t> ».</a:t>
            </a:r>
          </a:p>
          <a:p>
            <a:pPr algn="just"/>
            <a:r>
              <a:rPr lang="fr-FR" dirty="0"/>
              <a:t>Aucune étude en France depuis celle menée par René Auclair dans l’Allier entre 1974 et 1981, au cours de laquelle il avait surtout bagué des poussins.</a:t>
            </a:r>
          </a:p>
          <a:p>
            <a:pPr algn="just"/>
            <a:r>
              <a:rPr lang="fr-FR" dirty="0"/>
              <a:t>Le but était de voir si l’ont pouvait étudier la fidélité au site, au partenaire, etc., au moyen de captures-recaptures.</a:t>
            </a:r>
          </a:p>
          <a:p>
            <a:pPr algn="just"/>
            <a:r>
              <a:rPr lang="fr-FR" dirty="0"/>
              <a:t>Nous avions aussi l’idée d’équiper certains oiseaux de </a:t>
            </a:r>
            <a:r>
              <a:rPr lang="fr-FR" i="1" dirty="0" err="1"/>
              <a:t>geolocators</a:t>
            </a:r>
            <a:r>
              <a:rPr lang="fr-FR" dirty="0"/>
              <a:t> dans l’espoir d’obtenir des informations sur  les voies migratoires et les zones d’hivernage en Afrique subsaharienne.</a:t>
            </a:r>
          </a:p>
          <a:p>
            <a:pPr algn="just"/>
            <a:r>
              <a:rPr lang="fr-FR" dirty="0"/>
              <a:t>Le programme a duré six ans (2011-2016) et permis de capturer 151 Engoulevents.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0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BA59ED-5369-4BB2-8F1E-CAE4CBCB743C}"/>
              </a:ext>
            </a:extLst>
          </p:cNvPr>
          <p:cNvSpPr/>
          <p:nvPr/>
        </p:nvSpPr>
        <p:spPr>
          <a:xfrm>
            <a:off x="1872867" y="1597446"/>
            <a:ext cx="8240617" cy="4784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 MIGRATION EN BOUCLE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les oiseaux ont suivi une migration en boucle.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70C0"/>
                </a:solidFill>
              </a:rPr>
              <a:t>La trajectoire printanière est sensiblement plus occidentale que l’automnale, vraisemblablement pour tirer profit des pluies saisonnières et des insectes volants qui y sont associés.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6766763-F412-48DA-8521-4820A9D06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86419" y="407625"/>
            <a:ext cx="6632153" cy="6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BA40BA-E88F-4E44-BD56-71097AF849A6}"/>
              </a:ext>
            </a:extLst>
          </p:cNvPr>
          <p:cNvSpPr/>
          <p:nvPr/>
        </p:nvSpPr>
        <p:spPr>
          <a:xfrm>
            <a:off x="1718630" y="1211854"/>
            <a:ext cx="84609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</a:rPr>
              <a:t>Pour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en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</a:rPr>
              <a:t> savoir plus :</a:t>
            </a:r>
          </a:p>
          <a:p>
            <a:endParaRPr lang="en-US" sz="28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Evens R., Conway,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G.,Henderson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, I.,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Cresswell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B.,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Jiguet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F.,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Moussy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C.,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Sénécal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D.,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Witters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N., </a:t>
            </a:r>
            <a:r>
              <a:rPr lang="en-US" sz="2800" dirty="0" err="1">
                <a:solidFill>
                  <a:srgbClr val="0070C0"/>
                </a:solidFill>
                <a:ea typeface="Calibri" panose="020F0502020204030204" pitchFamily="34" charset="0"/>
              </a:rPr>
              <a:t>Beenaerts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 N., Artois T., 2017. Migratory pathways, stopover zones and wintering destinations of Western European Nightjars </a:t>
            </a:r>
            <a:r>
              <a:rPr lang="en-US" sz="2800" i="1" dirty="0" err="1">
                <a:solidFill>
                  <a:srgbClr val="0070C0"/>
                </a:solidFill>
                <a:ea typeface="Calibri" panose="020F0502020204030204" pitchFamily="34" charset="0"/>
              </a:rPr>
              <a:t>Caprimulgus</a:t>
            </a:r>
            <a:r>
              <a:rPr lang="en-US" sz="2800" i="1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a typeface="Calibri" panose="020F0502020204030204" pitchFamily="34" charset="0"/>
              </a:rPr>
              <a:t>europaeus</a:t>
            </a:r>
            <a: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  <a:t>. Ibis, 159 (3) 680-686.</a:t>
            </a:r>
            <a:br>
              <a:rPr lang="en-US" sz="2800" dirty="0">
                <a:solidFill>
                  <a:srgbClr val="0070C0"/>
                </a:solidFill>
                <a:ea typeface="Calibri" panose="020F0502020204030204" pitchFamily="34" charset="0"/>
              </a:rPr>
            </a:b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5B2AE25F-1A02-4DDD-BE1B-4F1541610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22521"/>
              </p:ext>
            </p:extLst>
          </p:nvPr>
        </p:nvGraphicFramePr>
        <p:xfrm>
          <a:off x="2523744" y="1847088"/>
          <a:ext cx="7891272" cy="2889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636">
                  <a:extLst>
                    <a:ext uri="{9D8B030D-6E8A-4147-A177-3AD203B41FA5}">
                      <a16:colId xmlns:a16="http://schemas.microsoft.com/office/drawing/2014/main" xmlns="" val="836785027"/>
                    </a:ext>
                  </a:extLst>
                </a:gridCol>
                <a:gridCol w="3945636">
                  <a:extLst>
                    <a:ext uri="{9D8B030D-6E8A-4147-A177-3AD203B41FA5}">
                      <a16:colId xmlns:a16="http://schemas.microsoft.com/office/drawing/2014/main" xmlns="" val="4265674004"/>
                    </a:ext>
                  </a:extLst>
                </a:gridCol>
              </a:tblGrid>
              <a:tr h="72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Mâles + 1A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                               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fr-FR" sz="4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986883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  Femelles +1A</a:t>
                      </a:r>
                      <a:endParaRPr lang="fr-FR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             42 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267505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  Individus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4000" dirty="0">
                          <a:solidFill>
                            <a:schemeClr val="tx1"/>
                          </a:solidFill>
                          <a:effectLst/>
                        </a:rPr>
                        <a:t>1A</a:t>
                      </a:r>
                      <a:endParaRPr lang="fr-FR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              9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256646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i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fr-FR" sz="4000" i="1" dirty="0" err="1">
                          <a:solidFill>
                            <a:schemeClr val="tx1"/>
                          </a:solidFill>
                          <a:effectLst/>
                        </a:rPr>
                        <a:t>Pulli</a:t>
                      </a:r>
                      <a:endParaRPr lang="fr-FR" sz="4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              2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22578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D0D4F29A-BE6B-4AB2-9928-A82D92C4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544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6A3A802-20DB-445D-BB7E-055FB3AC8D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10" y="0"/>
            <a:ext cx="838297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DE901-9348-4742-A48B-FC592131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                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Un oiseau facile à capturer</a:t>
            </a:r>
          </a:p>
        </p:txBody>
      </p:sp>
    </p:spTree>
    <p:extLst>
      <p:ext uri="{BB962C8B-B14F-4D97-AF65-F5344CB8AC3E}">
        <p14:creationId xmlns:p14="http://schemas.microsoft.com/office/powerpoint/2010/main" val="34397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E2D9D7-A06D-4E10-BAC5-D2336630F2AB}"/>
              </a:ext>
            </a:extLst>
          </p:cNvPr>
          <p:cNvSpPr/>
          <p:nvPr/>
        </p:nvSpPr>
        <p:spPr>
          <a:xfrm>
            <a:off x="2112264" y="731520"/>
            <a:ext cx="7955280" cy="593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Présentation des techniques mises en œuvre 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filets : maille 19 mm ou 30 mm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repasse : pas de différences probantes entre le chant seul ou des enregistrements variés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leurres : des formes plus ou moins réalistes aident à faire descendre les oiseaux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environnement : nécessité de dissimuler les perches et de profiter ainsi de trouées dans la végétation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période : mi-mai-septembre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horaires : 22h00- 23h30 ou deux heures avant le lever du soleil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conditions météorologiques : belles nuits calmes et étoilées, pleine lune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64741D3-DEE3-4474-91B0-BB53280860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030" y="0"/>
            <a:ext cx="5075940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710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4C3E82-E83E-4A1A-B6F7-8302E15B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164"/>
          </a:xfrm>
        </p:spPr>
        <p:txBody>
          <a:bodyPr/>
          <a:lstStyle/>
          <a:p>
            <a:r>
              <a:rPr lang="fr-FR" dirty="0"/>
              <a:t>            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Un oiseau difficile à recapturer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0AA17E13-94C5-4B83-BB28-DF98AE3A2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30109"/>
              </p:ext>
            </p:extLst>
          </p:nvPr>
        </p:nvGraphicFramePr>
        <p:xfrm>
          <a:off x="2212555" y="2321804"/>
          <a:ext cx="7766890" cy="2387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445">
                  <a:extLst>
                    <a:ext uri="{9D8B030D-6E8A-4147-A177-3AD203B41FA5}">
                      <a16:colId xmlns:a16="http://schemas.microsoft.com/office/drawing/2014/main" xmlns="" val="246026370"/>
                    </a:ext>
                  </a:extLst>
                </a:gridCol>
                <a:gridCol w="3883445">
                  <a:extLst>
                    <a:ext uri="{9D8B030D-6E8A-4147-A177-3AD203B41FA5}">
                      <a16:colId xmlns:a16="http://schemas.microsoft.com/office/drawing/2014/main" xmlns="" val="4138075724"/>
                    </a:ext>
                  </a:extLst>
                </a:gridCol>
              </a:tblGrid>
              <a:tr h="830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Baguages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fr-FR" sz="4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0621498"/>
                  </a:ext>
                </a:extLst>
              </a:tr>
              <a:tr h="763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Contrôles effectués la même année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4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375462"/>
                  </a:ext>
                </a:extLst>
              </a:tr>
              <a:tr h="793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Contrôles effectués une autre année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13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2709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B8F7E6D-DA20-4D67-B079-FD4334F0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3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9ADD6F-62B3-4E6C-838A-C567398FC5C3}"/>
              </a:ext>
            </a:extLst>
          </p:cNvPr>
          <p:cNvSpPr/>
          <p:nvPr/>
        </p:nvSpPr>
        <p:spPr>
          <a:xfrm>
            <a:off x="594911" y="1103107"/>
            <a:ext cx="11093985" cy="534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Seulement 8% de contrôles.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Un seul individu a  été capturé trois fois : un taux très faible pour une espèce réputée </a:t>
            </a:r>
            <a:r>
              <a:rPr lang="fr-F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philopatrique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apprentissage de la méfiance : les oiseaux déjà capturés tombent rarement dans le même piège l’année suivante, même si l’on modifie la disposition des filets et les plages de repasse. Certains viennent narguer les bagueurs.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fort </a:t>
            </a:r>
            <a:r>
              <a:rPr lang="fr-F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turnover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: on capture sur les mêmes territoires de nouveaux oiseaux, qui ne peuvent pas être tous des mâles surnuméraires.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une importante population : l’explication est peut-être donnée par trois contrôles sur un site différent. Fidélité au massif de Fontainebleau, et non pas à une lande en particulier.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plus on intervient, plus on a de mal.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D56360-004A-4974-8E88-C72C6D26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                       Quelques résultats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81FC7311-9A28-4165-8DF9-CCE95E3FE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931200"/>
              </p:ext>
            </p:extLst>
          </p:nvPr>
        </p:nvGraphicFramePr>
        <p:xfrm>
          <a:off x="1221036" y="1874520"/>
          <a:ext cx="9749927" cy="3319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750">
                  <a:extLst>
                    <a:ext uri="{9D8B030D-6E8A-4147-A177-3AD203B41FA5}">
                      <a16:colId xmlns:a16="http://schemas.microsoft.com/office/drawing/2014/main" xmlns="" val="3717851845"/>
                    </a:ext>
                  </a:extLst>
                </a:gridCol>
                <a:gridCol w="1762698">
                  <a:extLst>
                    <a:ext uri="{9D8B030D-6E8A-4147-A177-3AD203B41FA5}">
                      <a16:colId xmlns:a16="http://schemas.microsoft.com/office/drawing/2014/main" xmlns="" val="3468626746"/>
                    </a:ext>
                  </a:extLst>
                </a:gridCol>
                <a:gridCol w="1961003">
                  <a:extLst>
                    <a:ext uri="{9D8B030D-6E8A-4147-A177-3AD203B41FA5}">
                      <a16:colId xmlns:a16="http://schemas.microsoft.com/office/drawing/2014/main" xmlns="" val="552172452"/>
                    </a:ext>
                  </a:extLst>
                </a:gridCol>
                <a:gridCol w="1850833">
                  <a:extLst>
                    <a:ext uri="{9D8B030D-6E8A-4147-A177-3AD203B41FA5}">
                      <a16:colId xmlns:a16="http://schemas.microsoft.com/office/drawing/2014/main" xmlns="" val="2036557433"/>
                    </a:ext>
                  </a:extLst>
                </a:gridCol>
                <a:gridCol w="1617643">
                  <a:extLst>
                    <a:ext uri="{9D8B030D-6E8A-4147-A177-3AD203B41FA5}">
                      <a16:colId xmlns:a16="http://schemas.microsoft.com/office/drawing/2014/main" xmlns="" val="3090334384"/>
                    </a:ext>
                  </a:extLst>
                </a:gridCol>
              </a:tblGrid>
              <a:tr h="38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Longueur de l’aile pliée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 =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789951"/>
                  </a:ext>
                </a:extLst>
              </a:tr>
              <a:tr h="989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Mâles adultes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192,7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204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</a:rPr>
                        <a:t>180</a:t>
                      </a:r>
                      <a:endParaRPr lang="fr-F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85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476288"/>
                  </a:ext>
                </a:extLst>
              </a:tr>
              <a:tr h="949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Femelles adultes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192,2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202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185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35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561658"/>
                  </a:ext>
                </a:extLst>
              </a:tr>
              <a:tr h="99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Juvéniles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181,7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186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167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8</a:t>
                      </a:r>
                      <a:endParaRPr lang="fr-F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272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478</Words>
  <Application>Microsoft Office PowerPoint</Application>
  <PresentationFormat>Personnalisé</PresentationFormat>
  <Paragraphs>224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Les engoulevents de Fontainebleau</vt:lpstr>
      <vt:lpstr>Présentation PowerPoint</vt:lpstr>
      <vt:lpstr>Présentation PowerPoint</vt:lpstr>
      <vt:lpstr>                    Un oiseau facile à capturer</vt:lpstr>
      <vt:lpstr>Présentation PowerPoint</vt:lpstr>
      <vt:lpstr>Présentation PowerPoint</vt:lpstr>
      <vt:lpstr>             Un oiseau difficile à recapturer</vt:lpstr>
      <vt:lpstr>Présentation PowerPoint</vt:lpstr>
      <vt:lpstr>                       Quelques résultats</vt:lpstr>
      <vt:lpstr>Présentation PowerPoint</vt:lpstr>
      <vt:lpstr>Mesure des tâches blanches sur les deux rectrices externes de 35 mâles adultes  (en mm)  Sept recaptures</vt:lpstr>
      <vt:lpstr>Présentation PowerPoint</vt:lpstr>
      <vt:lpstr>pose Pose de geolocators : 22 posés, 3 récupérés en 2014, mais un seul a fonctionné… </vt:lpstr>
      <vt:lpstr>Présentation PowerPoint</vt:lpstr>
      <vt:lpstr>VOIES MIGRATOIRES ET ZONES D’HIVERNAGE UNE AIRE D’HIVERNAGE MECONNUE </vt:lpstr>
      <vt:lpstr> Onze oiseaux équipés ont fourni des données. Ils proviennent de deux sites anglais, un site belge et un site français.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Engoulevent d’Europe</dc:title>
  <dc:creator>Propriétaire</dc:creator>
  <cp:lastModifiedBy>Pierre-Yves HENRY</cp:lastModifiedBy>
  <cp:revision>20</cp:revision>
  <dcterms:created xsi:type="dcterms:W3CDTF">2018-03-04T09:47:17Z</dcterms:created>
  <dcterms:modified xsi:type="dcterms:W3CDTF">2018-03-23T10:31:18Z</dcterms:modified>
</cp:coreProperties>
</file>