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26" r:id="rId3"/>
    <p:sldId id="266" r:id="rId4"/>
    <p:sldId id="320" r:id="rId5"/>
    <p:sldId id="272" r:id="rId6"/>
    <p:sldId id="273" r:id="rId7"/>
    <p:sldId id="318" r:id="rId8"/>
    <p:sldId id="319" r:id="rId9"/>
    <p:sldId id="308" r:id="rId10"/>
    <p:sldId id="307" r:id="rId11"/>
    <p:sldId id="327" r:id="rId12"/>
    <p:sldId id="303" r:id="rId13"/>
    <p:sldId id="309" r:id="rId14"/>
    <p:sldId id="289" r:id="rId15"/>
    <p:sldId id="288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5" r:id="rId24"/>
    <p:sldId id="298" r:id="rId25"/>
    <p:sldId id="310" r:id="rId26"/>
    <p:sldId id="265" r:id="rId27"/>
    <p:sldId id="311" r:id="rId28"/>
    <p:sldId id="313" r:id="rId29"/>
    <p:sldId id="321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8E6"/>
    <a:srgbClr val="00BFC4"/>
    <a:srgbClr val="F87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83415" autoAdjust="0"/>
  </p:normalViewPr>
  <p:slideViewPr>
    <p:cSldViewPr snapToGrid="0">
      <p:cViewPr varScale="1">
        <p:scale>
          <a:sx n="73" d="100"/>
          <a:sy n="73" d="100"/>
        </p:scale>
        <p:origin x="11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3684210526316"/>
          <c:y val="7.4935400516795869E-2"/>
          <c:w val="0.75822368421052633"/>
          <c:h val="0.67958656330749356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Mauvis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99CCFF"/>
              </a:solidFill>
              <a:ln>
                <a:solidFill>
                  <a:srgbClr val="99CCFF"/>
                </a:solidFill>
                <a:prstDash val="solid"/>
              </a:ln>
            </c:spPr>
          </c:marker>
          <c:trendline>
            <c:spPr>
              <a:ln w="12700">
                <a:solidFill>
                  <a:schemeClr val="accent6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Feuil1!$B$2:$B$18</c:f>
              <c:numCache>
                <c:formatCode>General</c:formatCode>
                <c:ptCount val="17"/>
                <c:pt idx="0">
                  <c:v>1.1299999999999999</c:v>
                </c:pt>
                <c:pt idx="1">
                  <c:v>-0.75</c:v>
                </c:pt>
                <c:pt idx="2">
                  <c:v>-0.1</c:v>
                </c:pt>
                <c:pt idx="3">
                  <c:v>-0.56000000000000005</c:v>
                </c:pt>
                <c:pt idx="4">
                  <c:v>0.75</c:v>
                </c:pt>
                <c:pt idx="5">
                  <c:v>0.97</c:v>
                </c:pt>
                <c:pt idx="6">
                  <c:v>-0.375</c:v>
                </c:pt>
                <c:pt idx="7">
                  <c:v>0.89</c:v>
                </c:pt>
                <c:pt idx="8">
                  <c:v>0.46</c:v>
                </c:pt>
                <c:pt idx="9">
                  <c:v>-0.3</c:v>
                </c:pt>
                <c:pt idx="10">
                  <c:v>-0.97499999999999998</c:v>
                </c:pt>
                <c:pt idx="11">
                  <c:v>-1.7350000000000001</c:v>
                </c:pt>
                <c:pt idx="12">
                  <c:v>1.94</c:v>
                </c:pt>
                <c:pt idx="13">
                  <c:v>-0.20499999999999999</c:v>
                </c:pt>
                <c:pt idx="14">
                  <c:v>0.92500000000000004</c:v>
                </c:pt>
                <c:pt idx="15">
                  <c:v>1.27</c:v>
                </c:pt>
                <c:pt idx="16">
                  <c:v>1.99</c:v>
                </c:pt>
              </c:numCache>
            </c:numRef>
          </c:xVal>
          <c:yVal>
            <c:numRef>
              <c:f>Feuil1!$C$2:$C$18</c:f>
              <c:numCache>
                <c:formatCode>General</c:formatCode>
                <c:ptCount val="17"/>
                <c:pt idx="0">
                  <c:v>1</c:v>
                </c:pt>
                <c:pt idx="1">
                  <c:v>1.8208</c:v>
                </c:pt>
                <c:pt idx="2">
                  <c:v>0.93659999999999999</c:v>
                </c:pt>
                <c:pt idx="3">
                  <c:v>1.4043000000000001</c:v>
                </c:pt>
                <c:pt idx="4">
                  <c:v>1.1442000000000001</c:v>
                </c:pt>
                <c:pt idx="5">
                  <c:v>0.7288</c:v>
                </c:pt>
                <c:pt idx="6">
                  <c:v>1.3083</c:v>
                </c:pt>
                <c:pt idx="7">
                  <c:v>0.54869999999999997</c:v>
                </c:pt>
                <c:pt idx="8">
                  <c:v>1.087</c:v>
                </c:pt>
                <c:pt idx="9">
                  <c:v>1.274</c:v>
                </c:pt>
                <c:pt idx="10">
                  <c:v>1.3073999999999999</c:v>
                </c:pt>
                <c:pt idx="11">
                  <c:v>0.91180000000000005</c:v>
                </c:pt>
                <c:pt idx="12">
                  <c:v>0.50700000000000001</c:v>
                </c:pt>
                <c:pt idx="13">
                  <c:v>0.75619999999999998</c:v>
                </c:pt>
                <c:pt idx="14">
                  <c:v>0.58530000000000004</c:v>
                </c:pt>
                <c:pt idx="15">
                  <c:v>0.51659999999999995</c:v>
                </c:pt>
                <c:pt idx="16">
                  <c:v>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B5-4CAC-BD10-890F01A1C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11056"/>
        <c:axId val="1"/>
      </c:scatterChart>
      <c:valAx>
        <c:axId val="41111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2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b="0" i="0" baseline="0" dirty="0">
                    <a:solidFill>
                      <a:schemeClr val="tx1"/>
                    </a:solidFill>
                  </a:rPr>
                  <a:t>Indice NAO (</a:t>
                </a:r>
                <a:r>
                  <a:rPr lang="fr-FR" b="0" i="0" baseline="0" dirty="0" err="1">
                    <a:solidFill>
                      <a:schemeClr val="tx1"/>
                    </a:solidFill>
                  </a:rPr>
                  <a:t>Nov</a:t>
                </a:r>
                <a:r>
                  <a:rPr lang="fr-FR" b="0" i="0" baseline="0" dirty="0">
                    <a:solidFill>
                      <a:schemeClr val="tx1"/>
                    </a:solidFill>
                  </a:rPr>
                  <a:t>-Déc)</a:t>
                </a:r>
              </a:p>
            </c:rich>
          </c:tx>
          <c:layout>
            <c:manualLayout>
              <c:xMode val="edge"/>
              <c:yMode val="edge"/>
              <c:x val="0.36609012798578766"/>
              <c:y val="0.90193353761003703"/>
            </c:manualLayout>
          </c:layout>
          <c:overlay val="0"/>
          <c:spPr>
            <a:noFill/>
            <a:ln w="253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b="0" i="0" baseline="0">
                    <a:solidFill>
                      <a:schemeClr val="tx1"/>
                    </a:solidFill>
                  </a:rPr>
                  <a:t>Indice d'abondance</a:t>
                </a:r>
              </a:p>
            </c:rich>
          </c:tx>
          <c:layout>
            <c:manualLayout>
              <c:xMode val="edge"/>
              <c:yMode val="edge"/>
              <c:x val="1.6447368421052631E-2"/>
              <c:y val="0.13695090439276486"/>
            </c:manualLayout>
          </c:layout>
          <c:overlay val="0"/>
          <c:spPr>
            <a:noFill/>
            <a:ln w="253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1111056"/>
        <c:crossesAt val="-2"/>
        <c:crossBetween val="midCat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52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4457831325302"/>
          <c:y val="5.4945054945054944E-2"/>
          <c:w val="0.8530120481927711"/>
          <c:h val="0.730769230769230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CCFF"/>
            </a:solidFill>
            <a:ln w="1101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Feuil1!$A$2:$A$13</c:f>
              <c:strCache>
                <c:ptCount val="12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</c:strCache>
            </c:strRef>
          </c:cat>
          <c:val>
            <c:numRef>
              <c:f>Feuil1!$F$2:$F$13</c:f>
              <c:numCache>
                <c:formatCode>General</c:formatCode>
                <c:ptCount val="12"/>
                <c:pt idx="0">
                  <c:v>1.3131619999999999</c:v>
                </c:pt>
                <c:pt idx="1">
                  <c:v>1.3004370000000001</c:v>
                </c:pt>
                <c:pt idx="2">
                  <c:v>1.2991569999999999</c:v>
                </c:pt>
                <c:pt idx="3">
                  <c:v>1.27643</c:v>
                </c:pt>
                <c:pt idx="4">
                  <c:v>1.2701819999999999</c:v>
                </c:pt>
                <c:pt idx="5">
                  <c:v>1.2571349999999999</c:v>
                </c:pt>
                <c:pt idx="6">
                  <c:v>1.2457499999999999</c:v>
                </c:pt>
                <c:pt idx="7">
                  <c:v>1.236505</c:v>
                </c:pt>
                <c:pt idx="8">
                  <c:v>1.2246950000000001</c:v>
                </c:pt>
                <c:pt idx="9">
                  <c:v>1.205392</c:v>
                </c:pt>
                <c:pt idx="10">
                  <c:v>1.18604</c:v>
                </c:pt>
                <c:pt idx="11">
                  <c:v>1.1713370000000001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F-45D3-9B08-57BBFBED8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1582063"/>
        <c:axId val="1"/>
      </c:barChart>
      <c:catAx>
        <c:axId val="641582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54">
            <a:solidFill>
              <a:srgbClr val="FFFFFF"/>
            </a:solidFill>
            <a:prstDash val="solid"/>
          </a:ln>
        </c:spPr>
        <c:txPr>
          <a:bodyPr rot="540000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.4"/>
          <c:min val="1"/>
        </c:scaling>
        <c:delete val="0"/>
        <c:axPos val="l"/>
        <c:majorGridlines>
          <c:spPr>
            <a:ln w="2754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9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Total porteurs</a:t>
                </a:r>
              </a:p>
            </c:rich>
          </c:tx>
          <c:layout>
            <c:manualLayout>
              <c:xMode val="edge"/>
              <c:yMode val="edge"/>
              <c:x val="0"/>
              <c:y val="0.26556776556776557"/>
            </c:manualLayout>
          </c:layout>
          <c:overlay val="0"/>
          <c:spPr>
            <a:noFill/>
            <a:ln w="2203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275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41582063"/>
        <c:crosses val="autoZero"/>
        <c:crossBetween val="between"/>
        <c:majorUnit val="0.05"/>
        <c:minorUnit val="0.05"/>
      </c:valAx>
      <c:spPr>
        <a:noFill/>
        <a:ln w="220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96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0.15008</cdr:x>
      <cdr:y>0.78473</cdr:y>
    </cdr:from>
    <cdr:to>
      <cdr:x>0.97324</cdr:x>
      <cdr:y>0.78473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046423" y="3525505"/>
          <a:ext cx="573931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6E60-43B6-48FA-84F7-3577B71033DB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AAEEB-E440-473D-A0E5-4177A2B5D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51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suite avec la présentation de David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172A-A155-4EEA-A181-CED175156D4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76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Données</a:t>
            </a:r>
            <a:r>
              <a:rPr lang="fr-FR" baseline="0" dirty="0" smtClean="0"/>
              <a:t> très variables selon les pays (Angleterre ; 1 745 360 et Monténégro : 102) et selon les années</a:t>
            </a:r>
          </a:p>
          <a:p>
            <a:r>
              <a:rPr lang="fr-FR" baseline="0" dirty="0" smtClean="0"/>
              <a:t>Précision des jeux de données également variable (en mois ou années, de 2 à 8 classe d’âges…)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127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Données cumulées pour les 5</a:t>
            </a:r>
            <a:r>
              <a:rPr lang="fr-FR" baseline="0" dirty="0" smtClean="0"/>
              <a:t> espèces</a:t>
            </a:r>
          </a:p>
          <a:p>
            <a:r>
              <a:rPr lang="fr-FR" baseline="0" dirty="0" smtClean="0"/>
              <a:t>Effort en progression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994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1909 : premières données en notre possession et donc numérisées </a:t>
            </a:r>
          </a:p>
          <a:p>
            <a:r>
              <a:rPr lang="fr-FR" baseline="0" dirty="0" smtClean="0"/>
              <a:t>1996 : 76 793 </a:t>
            </a:r>
          </a:p>
          <a:p>
            <a:r>
              <a:rPr lang="fr-FR" baseline="0" dirty="0" smtClean="0"/>
              <a:t>En 2016 : 157 820 -&gt; multiplication par deux de l’effort de baguage sur ces 5 espèces en 20 ans</a:t>
            </a:r>
            <a:endParaRPr lang="fr-FR" dirty="0" smtClean="0"/>
          </a:p>
          <a:p>
            <a:r>
              <a:rPr lang="fr-FR" dirty="0" smtClean="0"/>
              <a:t>Total de 4 400 878 mais de nombreux</a:t>
            </a:r>
            <a:r>
              <a:rPr lang="fr-FR" baseline="0" dirty="0" smtClean="0"/>
              <a:t> centres n’ont pas répondu et ils n’est pas impossible que l’on arrive à 6 à 8 million de données</a:t>
            </a:r>
          </a:p>
          <a:p>
            <a:r>
              <a:rPr lang="fr-FR" baseline="0" dirty="0" smtClean="0"/>
              <a:t> 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704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Données Programme Flash (Suivi annuel</a:t>
            </a:r>
            <a:r>
              <a:rPr lang="fr-FR" baseline="0" dirty="0" smtClean="0"/>
              <a:t> des pop hivernantes ONCFS)</a:t>
            </a:r>
            <a:endParaRPr lang="fr-FR" dirty="0" smtClean="0"/>
          </a:p>
          <a:p>
            <a:r>
              <a:rPr lang="fr-FR" dirty="0" smtClean="0"/>
              <a:t>Ici données d’abondance</a:t>
            </a:r>
            <a:r>
              <a:rPr lang="fr-FR" baseline="0" dirty="0" smtClean="0"/>
              <a:t> de la grive mauvis en 2001 et 2011</a:t>
            </a:r>
          </a:p>
          <a:p>
            <a:r>
              <a:rPr lang="fr-FR" baseline="0" dirty="0" smtClean="0"/>
              <a:t>Forte fluctuation (ici en 10 ans)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444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Modification</a:t>
            </a:r>
            <a:r>
              <a:rPr lang="fr-FR" baseline="0" dirty="0" smtClean="0"/>
              <a:t> de l’indice d’abondance </a:t>
            </a:r>
          </a:p>
          <a:p>
            <a:r>
              <a:rPr lang="fr-FR" baseline="0" dirty="0" smtClean="0"/>
              <a:t>Taux d’abondance plus important quand hiver froid, oiseaux descendent du Nord pour hiverner</a:t>
            </a:r>
          </a:p>
          <a:p>
            <a:r>
              <a:rPr lang="fr-FR" baseline="0" dirty="0" smtClean="0"/>
              <a:t>Mois important quand hiver chaud -&gt; oiseaux descendent moins bas car zones propices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Mais il reste beaucoup de travail pour infirmer ou confirmer ses hypothèses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405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425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Attention ici : nombre de permis</a:t>
            </a:r>
            <a:r>
              <a:rPr lang="fr-FR" baseline="0" dirty="0" smtClean="0"/>
              <a:t> délivrés et non nombre de chasseurs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92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ja-JP" dirty="0" smtClean="0">
                <a:ea typeface="ＭＳ Ｐゴシック" panose="020B0600070205080204" pitchFamily="34" charset="-128"/>
              </a:rPr>
              <a:t>A l’appui de ces hypothèses, les résultats du Réseau « </a:t>
            </a:r>
            <a:r>
              <a:rPr lang="fr-FR" altLang="ja-JP" i="1" dirty="0" smtClean="0">
                <a:ea typeface="ＭＳ Ｐゴシック" panose="020B0600070205080204" pitchFamily="34" charset="-128"/>
              </a:rPr>
              <a:t>Oiseaux de passage</a:t>
            </a:r>
            <a:r>
              <a:rPr lang="fr-FR" altLang="ja-JP" dirty="0" smtClean="0">
                <a:ea typeface="ＭＳ Ｐゴシック" panose="020B0600070205080204" pitchFamily="34" charset="-128"/>
              </a:rPr>
              <a:t> » témoignent d’une diminution prononcée de l’abondance hivernale de ces espèces en France depuis 2000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83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Baisse importante des prélèvements mais également</a:t>
            </a:r>
            <a:r>
              <a:rPr lang="fr-FR" baseline="0" dirty="0" smtClean="0"/>
              <a:t> des oiseaux bagués  à en croire les bagueurs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19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36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07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Rivalan</a:t>
            </a:r>
            <a:r>
              <a:rPr lang="fr-FR" dirty="0" smtClean="0"/>
              <a:t> 2007 </a:t>
            </a:r>
          </a:p>
          <a:p>
            <a:r>
              <a:rPr lang="fr-FR" baseline="0" dirty="0" smtClean="0"/>
              <a:t>Mauvis plasticité d’une année sur l’autre</a:t>
            </a:r>
          </a:p>
          <a:p>
            <a:r>
              <a:rPr lang="fr-FR" baseline="0" dirty="0" smtClean="0"/>
              <a:t>Merle noir, </a:t>
            </a:r>
            <a:r>
              <a:rPr lang="fr-FR" baseline="0" dirty="0" err="1" smtClean="0"/>
              <a:t>phenomène</a:t>
            </a:r>
            <a:r>
              <a:rPr lang="fr-FR" baseline="0" dirty="0" smtClean="0"/>
              <a:t> moins prononcé suggère un processus </a:t>
            </a:r>
            <a:r>
              <a:rPr lang="fr-FR" baseline="0" dirty="0" err="1" smtClean="0"/>
              <a:t>genétique</a:t>
            </a:r>
            <a:r>
              <a:rPr lang="fr-FR" baseline="0" dirty="0" smtClean="0"/>
              <a:t> -&gt; de </a:t>
            </a:r>
            <a:r>
              <a:rPr lang="fr-FR" baseline="0" dirty="0" err="1" smtClean="0"/>
              <a:t>selection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6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parfaire les</a:t>
            </a:r>
            <a:r>
              <a:rPr lang="fr-FR" baseline="0" dirty="0" smtClean="0"/>
              <a:t> connaissances en matières de migration, besoin du maximum de données de baguage et contrôle reprise possible</a:t>
            </a:r>
            <a:endParaRPr lang="fr-FR" dirty="0" smtClean="0"/>
          </a:p>
          <a:p>
            <a:r>
              <a:rPr lang="fr-FR" dirty="0" smtClean="0"/>
              <a:t>Centre de gestion européen</a:t>
            </a:r>
            <a:r>
              <a:rPr lang="fr-FR" baseline="0" dirty="0" smtClean="0"/>
              <a:t> </a:t>
            </a:r>
            <a:endParaRPr lang="fr-FR" dirty="0" smtClean="0"/>
          </a:p>
          <a:p>
            <a:r>
              <a:rPr lang="fr-FR" dirty="0" smtClean="0"/>
              <a:t>EURING</a:t>
            </a:r>
            <a:r>
              <a:rPr lang="fr-FR" baseline="0" dirty="0" smtClean="0"/>
              <a:t> : plus de  450 000 données de contrôle-reprise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53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Demande faite auprès</a:t>
            </a:r>
            <a:r>
              <a:rPr lang="fr-FR" baseline="0" dirty="0" smtClean="0"/>
              <a:t> de chaque centrales affiliées au réseau EURING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96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Saisies des données historique française</a:t>
            </a:r>
          </a:p>
          <a:p>
            <a:r>
              <a:rPr lang="fr-FR" dirty="0" smtClean="0"/>
              <a:t>Données depuis</a:t>
            </a:r>
            <a:r>
              <a:rPr lang="fr-FR" baseline="0" dirty="0" smtClean="0"/>
              <a:t> 1950, </a:t>
            </a:r>
          </a:p>
          <a:p>
            <a:r>
              <a:rPr lang="fr-FR" baseline="0" dirty="0" smtClean="0"/>
              <a:t>Travail de saisies long (depuis plusieurs années)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50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23 centres ont répond à</a:t>
            </a:r>
            <a:r>
              <a:rPr lang="fr-FR" baseline="0" dirty="0" smtClean="0"/>
              <a:t> ce jour, d’autres sont en cours de traitements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AEEB-E440-473D-A0E5-4177A2B5DBD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7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03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22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71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50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67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80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32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4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28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75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16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190D-7E80-458B-8CCE-E8A6CECF0846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D20D2-0F5D-406F-9ACA-4268CC15B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89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7.jpeg"/><Relationship Id="rId4" Type="http://schemas.openxmlformats.org/officeDocument/2006/relationships/hyperlink" Target="https://www.google.fr/url?sa=i&amp;rct=j&amp;q=&amp;esrc=s&amp;source=images&amp;cd=&amp;cad=rja&amp;uact=8&amp;ved=2ahUKEwic747N4oTZAhVBaFAKHdIQBtMQjRx6BAgAEAY&amp;url=http://climatology.co.uk/north-atlantic-oscillation&amp;psig=AOvVaw0ClBPamMuldxwY5sMPztvz&amp;ust=151757634505182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r="16077"/>
          <a:stretch/>
        </p:blipFill>
        <p:spPr bwMode="auto">
          <a:xfrm>
            <a:off x="7318858" y="169763"/>
            <a:ext cx="1357312" cy="119592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Résultat de recherche d'images pour &quot;logo muséum national d'histoire naturell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043" y="252541"/>
            <a:ext cx="890743" cy="101964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-1" y="1918495"/>
            <a:ext cx="12189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+mj-lt"/>
              </a:rPr>
              <a:t>La réduction des effectifs de grives et merles</a:t>
            </a:r>
          </a:p>
          <a:p>
            <a:pPr algn="ctr"/>
            <a:r>
              <a:rPr lang="fr-FR" sz="2800" b="1" dirty="0">
                <a:latin typeface="+mj-lt"/>
              </a:rPr>
              <a:t>à l’automne-hiver en France :</a:t>
            </a:r>
          </a:p>
          <a:p>
            <a:pPr algn="ctr"/>
            <a:r>
              <a:rPr lang="fr-FR" sz="2800" b="1" dirty="0">
                <a:latin typeface="+mj-lt"/>
              </a:rPr>
              <a:t>déclins démographiques ou changements de stratégie migratoire ?</a:t>
            </a:r>
            <a:endParaRPr lang="fr-FR" sz="280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1" y="4016462"/>
            <a:ext cx="12189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Maxime Lahournat </a:t>
            </a:r>
            <a:r>
              <a:rPr lang="fr-FR" sz="1400" dirty="0" smtClean="0"/>
              <a:t>Doctorant ONCFS - MNHN</a:t>
            </a:r>
          </a:p>
          <a:p>
            <a:pPr algn="ctr"/>
            <a:endParaRPr lang="fr-FR" sz="1400" dirty="0" smtClean="0"/>
          </a:p>
          <a:p>
            <a:pPr algn="ctr"/>
            <a:r>
              <a:rPr lang="fr-FR" sz="1400" dirty="0" smtClean="0"/>
              <a:t>Directeur: Pierre-Yves Henry (MNHN)</a:t>
            </a:r>
          </a:p>
          <a:p>
            <a:pPr algn="ctr"/>
            <a:r>
              <a:rPr lang="fr-FR" sz="1400" dirty="0" smtClean="0"/>
              <a:t>Co-directeurs: C. Eraud (ONCFS), F. </a:t>
            </a:r>
            <a:r>
              <a:rPr lang="fr-FR" sz="1400" dirty="0" err="1" smtClean="0"/>
              <a:t>Jiguet</a:t>
            </a:r>
            <a:r>
              <a:rPr lang="fr-FR" sz="1400" dirty="0" smtClean="0"/>
              <a:t> (MNHN)</a:t>
            </a:r>
          </a:p>
          <a:p>
            <a:pPr algn="ctr"/>
            <a:endParaRPr lang="fr-FR" sz="800" dirty="0" smtClean="0"/>
          </a:p>
        </p:txBody>
      </p:sp>
      <p:cxnSp>
        <p:nvCxnSpPr>
          <p:cNvPr id="10" name="Connecteur droit 9"/>
          <p:cNvCxnSpPr/>
          <p:nvPr/>
        </p:nvCxnSpPr>
        <p:spPr>
          <a:xfrm>
            <a:off x="6101998" y="3587741"/>
            <a:ext cx="3600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Résultat de recherche d'images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00" y="5500800"/>
            <a:ext cx="2034000" cy="13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grive musicienn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1320"/>
            <a:ext cx="2034000" cy="13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merle noir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4000" y="5502000"/>
            <a:ext cx="2034000" cy="1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ésultat de recherche d'images pour &quot;merle noir&quot;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1712" y="5500800"/>
            <a:ext cx="2034000" cy="13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00" y="5500800"/>
            <a:ext cx="2034000" cy="1357200"/>
          </a:xfrm>
          <a:prstGeom prst="rect">
            <a:avLst/>
          </a:prstGeom>
        </p:spPr>
      </p:pic>
      <p:pic>
        <p:nvPicPr>
          <p:cNvPr id="16" name="Picture 6" descr="Résultat de recherche d'images pour &quot;grive musicienne&quot;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5712" y="5500800"/>
            <a:ext cx="2034000" cy="13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1" y="6681998"/>
            <a:ext cx="12310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                                                            ©Vigienature                                                                               ©</a:t>
            </a:r>
            <a:r>
              <a:rPr lang="fr-FR" sz="800" dirty="0"/>
              <a:t>L</a:t>
            </a:r>
            <a:r>
              <a:rPr lang="fr-FR" sz="800" dirty="0" smtClean="0"/>
              <a:t>odp                                                                           ©Trepte                                                                            ©Garvie                                                                    ©Armengod                                                                 ©  Oiseaulibre</a:t>
            </a:r>
            <a:endParaRPr lang="fr-FR" sz="8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2501998" y="3587741"/>
            <a:ext cx="3600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86" y="224201"/>
            <a:ext cx="17907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1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01832" y="1069034"/>
            <a:ext cx="129735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Objectifs</a:t>
            </a:r>
            <a:endParaRPr lang="fr-FR" altLang="fr-FR" dirty="0">
              <a:solidFill>
                <a:schemeClr val="accent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07495" y="2005398"/>
            <a:ext cx="109994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Evaluation des tendances des populations nicheuses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Identification des </a:t>
            </a:r>
            <a:r>
              <a:rPr lang="fr-FR" dirty="0"/>
              <a:t>processus démographiques </a:t>
            </a:r>
            <a:r>
              <a:rPr lang="fr-FR" dirty="0" smtClean="0"/>
              <a:t>sous-jacents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 smtClean="0"/>
              <a:t>Survie </a:t>
            </a:r>
            <a:r>
              <a:rPr lang="fr-FR" sz="1400" dirty="0"/>
              <a:t>(</a:t>
            </a:r>
            <a:r>
              <a:rPr lang="fr-FR" sz="1400" dirty="0" err="1">
                <a:solidFill>
                  <a:schemeClr val="accent1"/>
                </a:solidFill>
              </a:rPr>
              <a:t>Payevsky</a:t>
            </a:r>
            <a:r>
              <a:rPr lang="fr-FR" sz="1400" dirty="0">
                <a:solidFill>
                  <a:schemeClr val="accent1"/>
                </a:solidFill>
              </a:rPr>
              <a:t> et </a:t>
            </a:r>
            <a:r>
              <a:rPr lang="fr-FR" sz="1400" dirty="0" err="1">
                <a:solidFill>
                  <a:schemeClr val="accent1"/>
                </a:solidFill>
              </a:rPr>
              <a:t>Vysotsky</a:t>
            </a:r>
            <a:r>
              <a:rPr lang="fr-FR" sz="1400" dirty="0">
                <a:solidFill>
                  <a:schemeClr val="accent1"/>
                </a:solidFill>
              </a:rPr>
              <a:t> 2003</a:t>
            </a:r>
            <a:r>
              <a:rPr lang="fr-FR" sz="1400" dirty="0"/>
              <a:t>, </a:t>
            </a:r>
            <a:r>
              <a:rPr lang="fr-FR" sz="1400" dirty="0">
                <a:solidFill>
                  <a:schemeClr val="accent1"/>
                </a:solidFill>
              </a:rPr>
              <a:t>Robinson et </a:t>
            </a:r>
            <a:r>
              <a:rPr lang="fr-FR" sz="1400" i="1" dirty="0">
                <a:solidFill>
                  <a:schemeClr val="accent1"/>
                </a:solidFill>
              </a:rPr>
              <a:t>al</a:t>
            </a:r>
            <a:r>
              <a:rPr lang="fr-FR" sz="1400" dirty="0">
                <a:solidFill>
                  <a:schemeClr val="accent1"/>
                </a:solidFill>
              </a:rPr>
              <a:t>. 2004</a:t>
            </a:r>
            <a:r>
              <a:rPr lang="fr-FR" sz="1400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 smtClean="0"/>
              <a:t>Productivité </a:t>
            </a:r>
            <a:r>
              <a:rPr lang="fr-FR" sz="1400" dirty="0"/>
              <a:t>(</a:t>
            </a:r>
            <a:r>
              <a:rPr lang="fr-FR" sz="1400" dirty="0">
                <a:solidFill>
                  <a:schemeClr val="accent1"/>
                </a:solidFill>
              </a:rPr>
              <a:t>Julliard </a:t>
            </a:r>
            <a:r>
              <a:rPr lang="fr-FR" sz="1400" i="1" dirty="0">
                <a:solidFill>
                  <a:schemeClr val="accent1"/>
                </a:solidFill>
              </a:rPr>
              <a:t>et al</a:t>
            </a:r>
            <a:r>
              <a:rPr lang="fr-FR" sz="1400" dirty="0">
                <a:solidFill>
                  <a:schemeClr val="accent1"/>
                </a:solidFill>
              </a:rPr>
              <a:t>. 2004</a:t>
            </a:r>
            <a:r>
              <a:rPr lang="fr-FR" sz="1400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81" y="1472744"/>
            <a:ext cx="4531168" cy="27096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1173748" y="3956677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©J. Fournier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35657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Déclins </a:t>
            </a:r>
            <a:r>
              <a:rPr lang="fr-FR" altLang="fr-FR" sz="2000" b="1" dirty="0">
                <a:solidFill>
                  <a:schemeClr val="accent6"/>
                </a:solidFill>
              </a:rPr>
              <a:t>des populations sources</a:t>
            </a:r>
          </a:p>
        </p:txBody>
      </p:sp>
    </p:spTree>
    <p:extLst>
      <p:ext uri="{BB962C8B-B14F-4D97-AF65-F5344CB8AC3E}">
        <p14:creationId xmlns:p14="http://schemas.microsoft.com/office/powerpoint/2010/main" val="3042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1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01832" y="1069034"/>
            <a:ext cx="129735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Objectifs</a:t>
            </a:r>
            <a:endParaRPr lang="fr-FR" altLang="fr-FR" dirty="0">
              <a:solidFill>
                <a:schemeClr val="accent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07495" y="2005398"/>
            <a:ext cx="109994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Evaluation des tendances des populations nicheuses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Identification des </a:t>
            </a:r>
            <a:r>
              <a:rPr lang="fr-FR" dirty="0"/>
              <a:t>processus démographiques </a:t>
            </a:r>
            <a:r>
              <a:rPr lang="fr-FR" dirty="0" smtClean="0"/>
              <a:t>sous-jacents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 smtClean="0"/>
              <a:t>Survie </a:t>
            </a:r>
            <a:r>
              <a:rPr lang="fr-FR" sz="1400" dirty="0"/>
              <a:t>(</a:t>
            </a:r>
            <a:r>
              <a:rPr lang="fr-FR" sz="1400" dirty="0" err="1">
                <a:solidFill>
                  <a:schemeClr val="accent1"/>
                </a:solidFill>
              </a:rPr>
              <a:t>Payevsky</a:t>
            </a:r>
            <a:r>
              <a:rPr lang="fr-FR" sz="1400" dirty="0">
                <a:solidFill>
                  <a:schemeClr val="accent1"/>
                </a:solidFill>
              </a:rPr>
              <a:t> et </a:t>
            </a:r>
            <a:r>
              <a:rPr lang="fr-FR" sz="1400" dirty="0" err="1">
                <a:solidFill>
                  <a:schemeClr val="accent1"/>
                </a:solidFill>
              </a:rPr>
              <a:t>Vysotsky</a:t>
            </a:r>
            <a:r>
              <a:rPr lang="fr-FR" sz="1400" dirty="0">
                <a:solidFill>
                  <a:schemeClr val="accent1"/>
                </a:solidFill>
              </a:rPr>
              <a:t> 2003</a:t>
            </a:r>
            <a:r>
              <a:rPr lang="fr-FR" sz="1400" dirty="0"/>
              <a:t>, </a:t>
            </a:r>
            <a:r>
              <a:rPr lang="fr-FR" sz="1400" dirty="0">
                <a:solidFill>
                  <a:schemeClr val="accent1"/>
                </a:solidFill>
              </a:rPr>
              <a:t>Robinson et </a:t>
            </a:r>
            <a:r>
              <a:rPr lang="fr-FR" sz="1400" i="1" dirty="0">
                <a:solidFill>
                  <a:schemeClr val="accent1"/>
                </a:solidFill>
              </a:rPr>
              <a:t>al</a:t>
            </a:r>
            <a:r>
              <a:rPr lang="fr-FR" sz="1400" dirty="0">
                <a:solidFill>
                  <a:schemeClr val="accent1"/>
                </a:solidFill>
              </a:rPr>
              <a:t>. 2004</a:t>
            </a:r>
            <a:r>
              <a:rPr lang="fr-FR" sz="1400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 smtClean="0"/>
              <a:t>Productivité </a:t>
            </a:r>
            <a:r>
              <a:rPr lang="fr-FR" sz="1400" dirty="0"/>
              <a:t>(</a:t>
            </a:r>
            <a:r>
              <a:rPr lang="fr-FR" sz="1400" dirty="0">
                <a:solidFill>
                  <a:schemeClr val="accent1"/>
                </a:solidFill>
              </a:rPr>
              <a:t>Julliard </a:t>
            </a:r>
            <a:r>
              <a:rPr lang="fr-FR" sz="1400" i="1" dirty="0">
                <a:solidFill>
                  <a:schemeClr val="accent1"/>
                </a:solidFill>
              </a:rPr>
              <a:t>et al</a:t>
            </a:r>
            <a:r>
              <a:rPr lang="fr-FR" sz="1400" dirty="0">
                <a:solidFill>
                  <a:schemeClr val="accent1"/>
                </a:solidFill>
              </a:rPr>
              <a:t>. 2004</a:t>
            </a:r>
            <a:r>
              <a:rPr lang="fr-FR" sz="1400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fr-FR" dirty="0" smtClean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295977" y="4431209"/>
            <a:ext cx="803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198724" y="4247742"/>
            <a:ext cx="42127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Constant Effort Site </a:t>
            </a:r>
            <a:r>
              <a:rPr lang="fr-FR" sz="1600" dirty="0" smtClean="0"/>
              <a:t>(CES</a:t>
            </a:r>
            <a:r>
              <a:rPr lang="fr-FR" sz="1600" dirty="0"/>
              <a:t> </a:t>
            </a:r>
            <a:r>
              <a:rPr lang="fr-FR" sz="1600" dirty="0" smtClean="0"/>
              <a:t>en 2004)</a:t>
            </a:r>
          </a:p>
          <a:p>
            <a:endParaRPr lang="fr-FR" dirty="0"/>
          </a:p>
          <a:p>
            <a:r>
              <a:rPr lang="fr-FR" dirty="0" smtClean="0"/>
              <a:t>Abondance adulte et juvénile </a:t>
            </a:r>
          </a:p>
          <a:p>
            <a:r>
              <a:rPr lang="fr-FR" dirty="0" smtClean="0"/>
              <a:t>Productivité</a:t>
            </a:r>
          </a:p>
          <a:p>
            <a:r>
              <a:rPr lang="fr-FR" dirty="0" smtClean="0"/>
              <a:t>Taux de survie adulte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81" y="1472744"/>
            <a:ext cx="4531168" cy="2709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2056" t="1300" r="1614" b="2660"/>
          <a:stretch/>
        </p:blipFill>
        <p:spPr>
          <a:xfrm>
            <a:off x="5782331" y="3543108"/>
            <a:ext cx="3749533" cy="29469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59" l="605" r="100000">
                        <a14:foregroundMark x1="10081" y1="59184" x2="10081" y2="59184"/>
                        <a14:foregroundMark x1="32258" y1="44898" x2="32258" y2="44898"/>
                        <a14:foregroundMark x1="44153" y1="42347" x2="44153" y2="42347"/>
                        <a14:foregroundMark x1="57056" y1="40306" x2="57056" y2="40306"/>
                        <a14:foregroundMark x1="69355" y1="40306" x2="69355" y2="40306"/>
                        <a14:foregroundMark x1="74194" y1="42347" x2="74194" y2="42347"/>
                        <a14:foregroundMark x1="86089" y1="47449" x2="86089" y2="47449"/>
                        <a14:foregroundMark x1="17944" y1="10204" x2="17944" y2="10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31" y="6269065"/>
            <a:ext cx="746274" cy="29489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1173748" y="3956677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©J. Fournier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35657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Déclins </a:t>
            </a:r>
            <a:r>
              <a:rPr lang="fr-FR" altLang="fr-FR" sz="2000" b="1" dirty="0">
                <a:solidFill>
                  <a:schemeClr val="accent6"/>
                </a:solidFill>
              </a:rPr>
              <a:t>des populations sources</a:t>
            </a:r>
          </a:p>
        </p:txBody>
      </p:sp>
    </p:spTree>
    <p:extLst>
      <p:ext uri="{BB962C8B-B14F-4D97-AF65-F5344CB8AC3E}">
        <p14:creationId xmlns:p14="http://schemas.microsoft.com/office/powerpoint/2010/main" val="8960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1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801832" y="3205727"/>
            <a:ext cx="4028961" cy="31619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ZoneTexte 13"/>
          <p:cNvSpPr txBox="1"/>
          <p:nvPr/>
        </p:nvSpPr>
        <p:spPr>
          <a:xfrm>
            <a:off x="0" y="1759282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Tendances des populations nicheuses</a:t>
            </a:r>
            <a:endParaRPr lang="fr-FR" dirty="0"/>
          </a:p>
        </p:txBody>
      </p:sp>
      <p:pic>
        <p:nvPicPr>
          <p:cNvPr id="16" name="Picture 54" descr="Résultat de recherche d'images pour &quot;stoc ep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5" y="2706410"/>
            <a:ext cx="1956217" cy="78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0" descr="carreSTOC2001-20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36" y="3052443"/>
            <a:ext cx="3225751" cy="296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00899" y="6018900"/>
            <a:ext cx="2884602" cy="36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France </a:t>
            </a:r>
            <a:r>
              <a:rPr lang="fr-FR" sz="1400" dirty="0" smtClean="0"/>
              <a:t>(depuis 2001)</a:t>
            </a:r>
            <a:endParaRPr lang="fr-FR" sz="1400" dirty="0"/>
          </a:p>
        </p:txBody>
      </p:sp>
      <p:pic>
        <p:nvPicPr>
          <p:cNvPr id="19" name="Picture 28" descr="Monitoring Programs in Europe_Année de déb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23" y="2644914"/>
            <a:ext cx="3797388" cy="32672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Résultat de recherche d'images pour &quot;ebcc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84" y="2396149"/>
            <a:ext cx="2497209" cy="99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659216" y="6016127"/>
            <a:ext cx="2884602" cy="36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Europe</a:t>
            </a:r>
            <a:endParaRPr lang="fr-FR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8853066" y="6492175"/>
            <a:ext cx="32803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i="1" dirty="0" err="1">
                <a:solidFill>
                  <a:schemeClr val="accent1"/>
                </a:solidFill>
                <a:latin typeface="+mn-lt"/>
              </a:rPr>
              <a:t>Pan-European</a:t>
            </a:r>
            <a:r>
              <a:rPr lang="fr-FR" altLang="fr-FR" sz="1200" i="1" dirty="0">
                <a:solidFill>
                  <a:schemeClr val="accent1"/>
                </a:solidFill>
                <a:latin typeface="+mn-lt"/>
              </a:rPr>
              <a:t> Common Bird Monitoring </a:t>
            </a:r>
            <a:r>
              <a:rPr lang="fr-FR" altLang="fr-FR" sz="1200" i="1" dirty="0" err="1">
                <a:solidFill>
                  <a:schemeClr val="accent1"/>
                </a:solidFill>
                <a:latin typeface="+mn-lt"/>
              </a:rPr>
              <a:t>Scheme</a:t>
            </a:r>
            <a:endParaRPr lang="fr-FR" altLang="fr-FR" sz="1200" i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83" y="3619830"/>
            <a:ext cx="1429093" cy="1317373"/>
          </a:xfrm>
          <a:prstGeom prst="rect">
            <a:avLst/>
          </a:prstGeom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35657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Déclins </a:t>
            </a:r>
            <a:r>
              <a:rPr lang="fr-FR" altLang="fr-FR" sz="2000" b="1" dirty="0">
                <a:solidFill>
                  <a:schemeClr val="accent6"/>
                </a:solidFill>
              </a:rPr>
              <a:t>des populations sources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01832" y="1069034"/>
            <a:ext cx="129735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Ressources</a:t>
            </a:r>
            <a:endParaRPr lang="fr-FR" alt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b="4211"/>
          <a:stretch/>
        </p:blipFill>
        <p:spPr>
          <a:xfrm>
            <a:off x="1928146" y="3453971"/>
            <a:ext cx="8689293" cy="2548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32" y="5524443"/>
            <a:ext cx="3653705" cy="956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801832" y="1069034"/>
            <a:ext cx="129735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Hypothèse</a:t>
            </a:r>
            <a:endParaRPr lang="fr-FR" altLang="fr-FR" dirty="0">
              <a:solidFill>
                <a:schemeClr val="accent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92505" y="1759315"/>
            <a:ext cx="1099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Migration partielle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i="1" dirty="0" smtClean="0"/>
              <a:t>T. merula </a:t>
            </a:r>
            <a:r>
              <a:rPr lang="fr-FR" dirty="0" smtClean="0"/>
              <a:t>et </a:t>
            </a:r>
            <a:r>
              <a:rPr lang="fr-FR" i="1" dirty="0" smtClean="0"/>
              <a:t>T. philomelos</a:t>
            </a:r>
            <a:r>
              <a:rPr lang="fr-FR" dirty="0" smtClean="0"/>
              <a:t>) ou complète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i="1" dirty="0" smtClean="0"/>
              <a:t>T. iliacus</a:t>
            </a:r>
            <a:r>
              <a:rPr lang="fr-FR" dirty="0" smtClean="0"/>
              <a:t>) </a:t>
            </a:r>
            <a:r>
              <a:rPr lang="fr-FR" sz="1400" dirty="0" smtClean="0"/>
              <a:t>(</a:t>
            </a:r>
            <a:r>
              <a:rPr lang="fr-FR" sz="1400" dirty="0" smtClean="0">
                <a:solidFill>
                  <a:schemeClr val="accent1"/>
                </a:solidFill>
              </a:rPr>
              <a:t>Rivalan et </a:t>
            </a:r>
            <a:r>
              <a:rPr lang="fr-FR" sz="1400" i="1" dirty="0" smtClean="0">
                <a:solidFill>
                  <a:schemeClr val="accent1"/>
                </a:solidFill>
              </a:rPr>
              <a:t>al</a:t>
            </a:r>
            <a:r>
              <a:rPr lang="fr-FR" sz="1400" dirty="0" smtClean="0">
                <a:solidFill>
                  <a:schemeClr val="accent1"/>
                </a:solidFill>
              </a:rPr>
              <a:t>. 2007</a:t>
            </a:r>
            <a:r>
              <a:rPr lang="fr-FR" sz="1400" dirty="0" smtClean="0"/>
              <a:t>)</a:t>
            </a:r>
          </a:p>
          <a:p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Contexte de changement climatique:        - migration de plus courte distance </a:t>
            </a:r>
            <a:r>
              <a:rPr lang="fr-FR" sz="1400" dirty="0" smtClean="0"/>
              <a:t>(</a:t>
            </a:r>
            <a:r>
              <a:rPr lang="fr-FR" sz="1400" dirty="0" smtClean="0">
                <a:solidFill>
                  <a:schemeClr val="accent1"/>
                </a:solidFill>
              </a:rPr>
              <a:t>Visser et </a:t>
            </a:r>
            <a:r>
              <a:rPr lang="fr-FR" sz="1400" i="1" dirty="0" smtClean="0">
                <a:solidFill>
                  <a:schemeClr val="accent1"/>
                </a:solidFill>
              </a:rPr>
              <a:t>al</a:t>
            </a:r>
            <a:r>
              <a:rPr lang="fr-FR" sz="1400" dirty="0" smtClean="0">
                <a:solidFill>
                  <a:schemeClr val="accent1"/>
                </a:solidFill>
              </a:rPr>
              <a:t>. 2009,</a:t>
            </a:r>
            <a:r>
              <a:rPr lang="nl-NL" sz="1400" dirty="0">
                <a:solidFill>
                  <a:schemeClr val="accent1"/>
                </a:solidFill>
              </a:rPr>
              <a:t> Van Vliet et al. </a:t>
            </a:r>
            <a:r>
              <a:rPr lang="nl-NL" sz="1400" dirty="0" smtClean="0">
                <a:solidFill>
                  <a:schemeClr val="accent1"/>
                </a:solidFill>
              </a:rPr>
              <a:t>2007</a:t>
            </a:r>
            <a:r>
              <a:rPr lang="fr-FR" sz="1400" dirty="0" smtClean="0"/>
              <a:t>)</a:t>
            </a:r>
          </a:p>
          <a:p>
            <a:r>
              <a:rPr lang="fr-FR" dirty="0"/>
              <a:t>	</a:t>
            </a:r>
            <a:r>
              <a:rPr lang="fr-FR" dirty="0" smtClean="0"/>
              <a:t>			         - déplacement des aires d’hivernage </a:t>
            </a:r>
            <a:r>
              <a:rPr lang="fr-FR" sz="1400" dirty="0" smtClean="0"/>
              <a:t>(</a:t>
            </a:r>
            <a:r>
              <a:rPr lang="fr-FR" sz="1400" dirty="0" smtClean="0">
                <a:solidFill>
                  <a:schemeClr val="accent1"/>
                </a:solidFill>
              </a:rPr>
              <a:t>Ambrosini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smtClean="0">
                <a:solidFill>
                  <a:schemeClr val="accent1"/>
                </a:solidFill>
              </a:rPr>
              <a:t>et </a:t>
            </a:r>
            <a:r>
              <a:rPr lang="fr-FR" sz="1400" i="1" dirty="0" smtClean="0">
                <a:solidFill>
                  <a:schemeClr val="accent1"/>
                </a:solidFill>
              </a:rPr>
              <a:t>al</a:t>
            </a:r>
            <a:r>
              <a:rPr lang="fr-FR" sz="1400" dirty="0" smtClean="0">
                <a:solidFill>
                  <a:schemeClr val="accent1"/>
                </a:solidFill>
              </a:rPr>
              <a:t>. 2016</a:t>
            </a:r>
            <a:r>
              <a:rPr lang="fr-FR" sz="1400" dirty="0" smtClean="0"/>
              <a:t>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467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96492" y="2006825"/>
            <a:ext cx="59150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Patrons de migration </a:t>
            </a:r>
            <a:r>
              <a:rPr lang="fr-FR" sz="1400" dirty="0" smtClean="0"/>
              <a:t>(</a:t>
            </a:r>
            <a:r>
              <a:rPr lang="fr-FR" sz="1400" dirty="0" err="1" smtClean="0">
                <a:solidFill>
                  <a:schemeClr val="accent1"/>
                </a:solidFill>
              </a:rPr>
              <a:t>Ashmole</a:t>
            </a:r>
            <a:r>
              <a:rPr lang="fr-FR" sz="1400" dirty="0" smtClean="0">
                <a:solidFill>
                  <a:schemeClr val="accent1"/>
                </a:solidFill>
              </a:rPr>
              <a:t> 1962</a:t>
            </a:r>
            <a:r>
              <a:rPr lang="fr-FR" sz="1400" dirty="0" smtClean="0"/>
              <a:t>; </a:t>
            </a:r>
            <a:r>
              <a:rPr lang="fr-FR" sz="1400" dirty="0" err="1" smtClean="0">
                <a:solidFill>
                  <a:schemeClr val="accent1"/>
                </a:solidFill>
              </a:rPr>
              <a:t>Milwright</a:t>
            </a:r>
            <a:r>
              <a:rPr lang="fr-FR" sz="1400" dirty="0" smtClean="0">
                <a:solidFill>
                  <a:schemeClr val="accent1"/>
                </a:solidFill>
              </a:rPr>
              <a:t> 2002</a:t>
            </a:r>
            <a:r>
              <a:rPr lang="fr-FR" sz="1400" dirty="0" smtClean="0"/>
              <a:t>,</a:t>
            </a:r>
            <a:r>
              <a:rPr lang="fr-FR" sz="1400" dirty="0" smtClean="0">
                <a:solidFill>
                  <a:schemeClr val="accent1"/>
                </a:solidFill>
              </a:rPr>
              <a:t> 2006</a:t>
            </a:r>
            <a:r>
              <a:rPr lang="fr-FR" sz="1400" dirty="0" smtClean="0"/>
              <a:t>;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>
                <a:solidFill>
                  <a:schemeClr val="accent1"/>
                </a:solidFill>
              </a:rPr>
              <a:t>Thorup </a:t>
            </a:r>
            <a:r>
              <a:rPr lang="fr-FR" sz="1400" i="1" dirty="0">
                <a:solidFill>
                  <a:schemeClr val="accent1"/>
                </a:solidFill>
              </a:rPr>
              <a:t>et </a:t>
            </a:r>
            <a:r>
              <a:rPr lang="fr-FR" sz="1400" i="1" dirty="0" smtClean="0">
                <a:solidFill>
                  <a:schemeClr val="accent1"/>
                </a:solidFill>
              </a:rPr>
              <a:t>al</a:t>
            </a:r>
            <a:r>
              <a:rPr lang="fr-FR" sz="1400" dirty="0" smtClean="0">
                <a:solidFill>
                  <a:schemeClr val="accent1"/>
                </a:solidFill>
              </a:rPr>
              <a:t>. 2014</a:t>
            </a:r>
            <a:r>
              <a:rPr lang="fr-FR" sz="1400" dirty="0" smtClean="0"/>
              <a:t>)</a:t>
            </a:r>
          </a:p>
          <a:p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Connaissances liées au baguage d’individus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Voies de migration partiellement connues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 	 Hétérogénéité de l’effort de baguage en Europe</a:t>
            </a:r>
          </a:p>
          <a:p>
            <a:r>
              <a:rPr lang="fr-FR" dirty="0"/>
              <a:t>	</a:t>
            </a:r>
            <a:r>
              <a:rPr lang="fr-FR" dirty="0" smtClean="0"/>
              <a:t> Hétérogénéité de réobservation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1832" y="1069034"/>
            <a:ext cx="930172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 : </a:t>
            </a:r>
            <a:r>
              <a:rPr lang="fr-FR" altLang="fr-FR" dirty="0"/>
              <a:t>Identification des aires d’origine des contingents de migrateurs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</p:spTree>
    <p:extLst>
      <p:ext uri="{BB962C8B-B14F-4D97-AF65-F5344CB8AC3E}">
        <p14:creationId xmlns:p14="http://schemas.microsoft.com/office/powerpoint/2010/main" val="30997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96492" y="2006825"/>
            <a:ext cx="59150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Patrons de migration </a:t>
            </a:r>
            <a:r>
              <a:rPr lang="fr-FR" sz="1400" dirty="0" smtClean="0"/>
              <a:t>(</a:t>
            </a:r>
            <a:r>
              <a:rPr lang="fr-FR" sz="1400" dirty="0" err="1">
                <a:solidFill>
                  <a:schemeClr val="accent1"/>
                </a:solidFill>
              </a:rPr>
              <a:t>Ashmole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smtClean="0">
                <a:solidFill>
                  <a:schemeClr val="accent1"/>
                </a:solidFill>
              </a:rPr>
              <a:t>1962</a:t>
            </a:r>
            <a:r>
              <a:rPr lang="fr-FR" sz="1400" dirty="0" smtClean="0"/>
              <a:t>;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</a:rPr>
              <a:t>Milwright</a:t>
            </a:r>
            <a:r>
              <a:rPr lang="fr-FR" sz="1400" dirty="0" smtClean="0">
                <a:solidFill>
                  <a:schemeClr val="accent1"/>
                </a:solidFill>
              </a:rPr>
              <a:t> 2002</a:t>
            </a:r>
            <a:r>
              <a:rPr lang="fr-FR" sz="1400" dirty="0" smtClean="0"/>
              <a:t>,</a:t>
            </a:r>
            <a:r>
              <a:rPr lang="fr-FR" sz="1400" dirty="0" smtClean="0">
                <a:solidFill>
                  <a:schemeClr val="accent1"/>
                </a:solidFill>
              </a:rPr>
              <a:t> 2006</a:t>
            </a:r>
            <a:r>
              <a:rPr lang="fr-FR" sz="1400" dirty="0" smtClean="0"/>
              <a:t>;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>
                <a:solidFill>
                  <a:schemeClr val="accent1"/>
                </a:solidFill>
              </a:rPr>
              <a:t>Thorup </a:t>
            </a:r>
            <a:r>
              <a:rPr lang="fr-FR" sz="1400" i="1" dirty="0">
                <a:solidFill>
                  <a:schemeClr val="accent1"/>
                </a:solidFill>
              </a:rPr>
              <a:t>et </a:t>
            </a:r>
            <a:r>
              <a:rPr lang="fr-FR" sz="1400" i="1" dirty="0" smtClean="0">
                <a:solidFill>
                  <a:schemeClr val="accent1"/>
                </a:solidFill>
              </a:rPr>
              <a:t>al</a:t>
            </a:r>
            <a:r>
              <a:rPr lang="fr-FR" sz="1400" dirty="0" smtClean="0">
                <a:solidFill>
                  <a:schemeClr val="accent1"/>
                </a:solidFill>
              </a:rPr>
              <a:t>. 2014</a:t>
            </a:r>
            <a:r>
              <a:rPr lang="fr-FR" sz="1400" dirty="0" smtClean="0"/>
              <a:t>)</a:t>
            </a:r>
          </a:p>
          <a:p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Connaissances liées au baguage d’individus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Voies de migration partiellement connues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 	 Hétérogénéité de l’effort de baguage en Europe</a:t>
            </a:r>
          </a:p>
          <a:p>
            <a:r>
              <a:rPr lang="fr-FR" dirty="0"/>
              <a:t>	</a:t>
            </a:r>
            <a:r>
              <a:rPr lang="fr-FR" dirty="0" smtClean="0"/>
              <a:t> Hétérogénéité de réobservation</a:t>
            </a:r>
            <a:r>
              <a:rPr lang="fr-FR" dirty="0"/>
              <a:t> en Europe</a:t>
            </a:r>
            <a:endParaRPr lang="fr-FR" dirty="0" smtClean="0"/>
          </a:p>
        </p:txBody>
      </p:sp>
      <p:sp>
        <p:nvSpPr>
          <p:cNvPr id="14" name="Flèche vers le bas 13"/>
          <p:cNvSpPr/>
          <p:nvPr/>
        </p:nvSpPr>
        <p:spPr>
          <a:xfrm>
            <a:off x="3165505" y="4238621"/>
            <a:ext cx="188536" cy="818027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04893" y="5257458"/>
            <a:ext cx="5509759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Nécessité d’un effort de baguage important et constant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15" y="2175493"/>
            <a:ext cx="5142321" cy="3081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10975405" y="5030091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©J. Fournier</a:t>
            </a:r>
            <a:endParaRPr lang="fr-FR" sz="10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01832" y="1069034"/>
            <a:ext cx="930172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 : </a:t>
            </a:r>
            <a:r>
              <a:rPr lang="fr-FR" altLang="fr-FR" dirty="0"/>
              <a:t>Identification des aires d’origine des contingents de migrateurs </a:t>
            </a:r>
          </a:p>
        </p:txBody>
      </p:sp>
    </p:spTree>
    <p:extLst>
      <p:ext uri="{BB962C8B-B14F-4D97-AF65-F5344CB8AC3E}">
        <p14:creationId xmlns:p14="http://schemas.microsoft.com/office/powerpoint/2010/main" val="3057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36" idx="2"/>
            <a:endCxn id="20" idx="0"/>
          </p:cNvCxnSpPr>
          <p:nvPr/>
        </p:nvCxnSpPr>
        <p:spPr>
          <a:xfrm flipH="1">
            <a:off x="2012404" y="2288652"/>
            <a:ext cx="4083596" cy="1686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11505" y="3975491"/>
            <a:ext cx="26017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Demande des données européennes</a:t>
            </a:r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dirty="0" smtClean="0"/>
              <a:t>450 000 individus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0" y="191932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Données de baguages</a:t>
            </a:r>
            <a:endParaRPr lang="fr-FR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8" y="5662330"/>
            <a:ext cx="2178211" cy="860745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8033" y="4989690"/>
            <a:ext cx="1865789" cy="40157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01832" y="1069034"/>
            <a:ext cx="930172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 : </a:t>
            </a:r>
            <a:r>
              <a:rPr lang="fr-FR" altLang="fr-FR" dirty="0"/>
              <a:t>Identification des aires d’origine des contingents de migrateurs 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06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2012404" y="2288652"/>
            <a:ext cx="4083596" cy="1686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809458" y="4117893"/>
            <a:ext cx="260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Caractérisation de l’effort de baguage en Europe</a:t>
            </a:r>
            <a:endParaRPr lang="fr-FR" dirty="0"/>
          </a:p>
        </p:txBody>
      </p:sp>
      <p:cxnSp>
        <p:nvCxnSpPr>
          <p:cNvPr id="30" name="Connecteur droit avec flèche 29"/>
          <p:cNvCxnSpPr>
            <a:endCxn id="28" idx="0"/>
          </p:cNvCxnSpPr>
          <p:nvPr/>
        </p:nvCxnSpPr>
        <p:spPr>
          <a:xfrm>
            <a:off x="6096000" y="2288652"/>
            <a:ext cx="14357" cy="1829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313303" y="4437156"/>
            <a:ext cx="131525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0" y="191932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Données de baguages</a:t>
            </a:r>
            <a:endParaRPr lang="fr-FR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11505" y="3975491"/>
            <a:ext cx="26017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Demande des données européennes</a:t>
            </a:r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dirty="0" smtClean="0"/>
              <a:t>450 000 individus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8" y="5662330"/>
            <a:ext cx="2178211" cy="8607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58033" y="4989690"/>
            <a:ext cx="1865789" cy="40157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801832" y="1069034"/>
            <a:ext cx="930172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 : </a:t>
            </a:r>
            <a:r>
              <a:rPr lang="fr-FR" altLang="fr-FR" dirty="0"/>
              <a:t>Identification des aires d’origine des contingents de migrateurs 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30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5" idx="2"/>
          </p:cNvCxnSpPr>
          <p:nvPr/>
        </p:nvCxnSpPr>
        <p:spPr>
          <a:xfrm flipH="1">
            <a:off x="2012404" y="2288652"/>
            <a:ext cx="4083596" cy="1686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809458" y="4117893"/>
            <a:ext cx="260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Caractérisation de l’effort de baguage en Europe</a:t>
            </a:r>
            <a:endParaRPr lang="fr-FR" dirty="0"/>
          </a:p>
        </p:txBody>
      </p:sp>
      <p:cxnSp>
        <p:nvCxnSpPr>
          <p:cNvPr id="30" name="Connecteur droit avec flèche 29"/>
          <p:cNvCxnSpPr>
            <a:stCxn id="15" idx="2"/>
            <a:endCxn id="28" idx="0"/>
          </p:cNvCxnSpPr>
          <p:nvPr/>
        </p:nvCxnSpPr>
        <p:spPr>
          <a:xfrm>
            <a:off x="6096000" y="2288652"/>
            <a:ext cx="14357" cy="1829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313303" y="4437156"/>
            <a:ext cx="131525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030876" y="4090970"/>
            <a:ext cx="260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Saisies des données historiques en France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563437" y="4414136"/>
            <a:ext cx="131525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>
            <a:endCxn id="22" idx="0"/>
          </p:cNvCxnSpPr>
          <p:nvPr/>
        </p:nvCxnSpPr>
        <p:spPr>
          <a:xfrm>
            <a:off x="6096000" y="2288652"/>
            <a:ext cx="4235775" cy="1802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0" y="191932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Données de baguages</a:t>
            </a:r>
            <a:endParaRPr lang="fr-FR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11505" y="3975491"/>
            <a:ext cx="26017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Demande des données européennes</a:t>
            </a:r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dirty="0" smtClean="0"/>
              <a:t>450 000 individus</a:t>
            </a:r>
            <a:endParaRPr lang="fr-FR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8" y="5662330"/>
            <a:ext cx="2178211" cy="860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58033" y="4989690"/>
            <a:ext cx="1865789" cy="40157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801832" y="1069034"/>
            <a:ext cx="930172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 : </a:t>
            </a:r>
            <a:r>
              <a:rPr lang="fr-FR" altLang="fr-FR" dirty="0"/>
              <a:t>Identification des aires d’origine des contingents de migrateurs 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23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07095" y="1888665"/>
            <a:ext cx="54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/>
                </a:solidFill>
              </a:rPr>
              <a:t>Caractérisation de l’effort de baguage en Europe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3" y="1984505"/>
            <a:ext cx="5147037" cy="40678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0332" y="2601798"/>
            <a:ext cx="467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Données de 23 centres du réseau EURING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01832" y="1069034"/>
            <a:ext cx="930172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 : </a:t>
            </a:r>
            <a:r>
              <a:rPr lang="fr-FR" altLang="fr-FR" dirty="0"/>
              <a:t>Identification des aires d’origine des contingents de migrateurs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15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/>
              <a:t>1.</a:t>
            </a:r>
            <a:r>
              <a:rPr lang="fr-FR" altLang="fr-FR" sz="1200" b="1" dirty="0"/>
              <a:t>1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69920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Les grands Turdidés: une ressource cynégétique de premier plan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57823"/>
          <a:stretch/>
        </p:blipFill>
        <p:spPr>
          <a:xfrm>
            <a:off x="287952" y="1561139"/>
            <a:ext cx="3307645" cy="47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6" descr="Résultat de recherche d'images pour &quot;merle noi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3699" y="2586389"/>
            <a:ext cx="2034000" cy="135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Résultat de recherche d'images pour &quot;grive musicienne&quot;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3699" y="4173844"/>
            <a:ext cx="2034000" cy="1357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2779205" y="6092613"/>
            <a:ext cx="1745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©Sud Ouest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7143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07095" y="1888665"/>
            <a:ext cx="54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/>
                </a:solidFill>
              </a:rPr>
              <a:t>Caractérisation de l’effort de baguage en Europe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18" y="1984505"/>
            <a:ext cx="4579712" cy="36194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10332" y="2601798"/>
            <a:ext cx="5049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Données de 23 centres du réseau EURING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Données variable selon les pays et les années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68" y="1985988"/>
            <a:ext cx="5153799" cy="4068000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01832" y="1069034"/>
            <a:ext cx="930172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 : </a:t>
            </a:r>
            <a:r>
              <a:rPr lang="fr-FR" altLang="fr-FR" dirty="0"/>
              <a:t>Identification des aires d’origine des contingents de migrateurs 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702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07095" y="1888665"/>
            <a:ext cx="54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/>
                </a:solidFill>
              </a:rPr>
              <a:t>Caractérisation de l’effort de baguage en Europe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0332" y="2601798"/>
            <a:ext cx="5333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Données de 23 centres du réseau EURING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Données variable selon les pays et les années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E</a:t>
            </a:r>
            <a:r>
              <a:rPr lang="fr-FR" dirty="0" smtClean="0"/>
              <a:t>ffort en forte hausse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09" y="891383"/>
            <a:ext cx="4871849" cy="5836002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01832" y="1069034"/>
            <a:ext cx="930172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 : </a:t>
            </a:r>
            <a:r>
              <a:rPr lang="fr-FR" altLang="fr-FR" dirty="0"/>
              <a:t>Identification des aires d’origine des contingents de migrateurs 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723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07095" y="1888665"/>
            <a:ext cx="54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/>
                </a:solidFill>
              </a:rPr>
              <a:t>Caractérisation de l’effort de baguage en Europe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0332" y="2601798"/>
            <a:ext cx="5301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Données de 23 centres du réseau EURING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Données variable selon les pays et les années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E</a:t>
            </a:r>
            <a:r>
              <a:rPr lang="fr-FR" dirty="0" smtClean="0"/>
              <a:t>ffort en forte hausse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Quelques chiffres :</a:t>
            </a:r>
          </a:p>
          <a:p>
            <a:pPr lvl="1"/>
            <a:r>
              <a:rPr lang="fr-FR" dirty="0" smtClean="0"/>
              <a:t> </a:t>
            </a:r>
          </a:p>
          <a:p>
            <a:pPr lvl="1"/>
            <a:r>
              <a:rPr lang="fr-FR" dirty="0" smtClean="0">
                <a:solidFill>
                  <a:schemeClr val="accent6"/>
                </a:solidFill>
              </a:rPr>
              <a:t>1909</a:t>
            </a:r>
            <a:r>
              <a:rPr lang="fr-FR" dirty="0" smtClean="0"/>
              <a:t> : Premières données</a:t>
            </a:r>
          </a:p>
          <a:p>
            <a:pPr lvl="1"/>
            <a:r>
              <a:rPr lang="fr-FR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157 820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Turdidés bagués en 2016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09" y="891383"/>
            <a:ext cx="4871849" cy="583600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32123" y="523568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245574" y="5790077"/>
            <a:ext cx="224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Total : </a:t>
            </a:r>
            <a:r>
              <a:rPr lang="fr-FR" b="1" dirty="0">
                <a:solidFill>
                  <a:schemeClr val="accent6"/>
                </a:solidFill>
              </a:rPr>
              <a:t>4 400 878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556196" y="5976594"/>
            <a:ext cx="8947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01832" y="1069034"/>
            <a:ext cx="930172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Objectif : </a:t>
            </a:r>
            <a:r>
              <a:rPr lang="fr-FR" altLang="fr-FR" dirty="0"/>
              <a:t>Identification des aires d’origine des contingents de migrateurs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30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0" y="1626500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Tendances des populations hivernantes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6" y="2351652"/>
            <a:ext cx="5426800" cy="383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69" y="2351652"/>
            <a:ext cx="5426800" cy="383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8383809" y="6296811"/>
            <a:ext cx="36424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>
                <a:latin typeface="+mn-lt"/>
              </a:rPr>
              <a:t>Source: </a:t>
            </a:r>
            <a:r>
              <a:rPr lang="fr-FR" altLang="fr-FR" sz="1200" dirty="0">
                <a:solidFill>
                  <a:schemeClr val="accent1"/>
                </a:solidFill>
                <a:latin typeface="+mn-lt"/>
              </a:rPr>
              <a:t>Réseau ONCFS-FNC-FDC « </a:t>
            </a:r>
            <a:r>
              <a:rPr lang="fr-FR" altLang="fr-FR" sz="1200" dirty="0" smtClean="0">
                <a:solidFill>
                  <a:schemeClr val="accent1"/>
                </a:solidFill>
                <a:latin typeface="+mn-lt"/>
              </a:rPr>
              <a:t>Programme FLASH</a:t>
            </a:r>
            <a:r>
              <a:rPr lang="fr-FR" altLang="fr-FR" sz="1200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fr-FR" altLang="fr-FR" sz="1200" dirty="0" smtClean="0">
                <a:solidFill>
                  <a:schemeClr val="accent1"/>
                </a:solidFill>
                <a:latin typeface="+mn-lt"/>
              </a:rPr>
              <a:t>» </a:t>
            </a:r>
            <a:endParaRPr lang="fr-FR" altLang="fr-FR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 smtClean="0"/>
              <a:t>3</a:t>
            </a:r>
            <a:endParaRPr lang="fr-FR" altLang="fr-FR" sz="1200" b="1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01832" y="1069034"/>
            <a:ext cx="129735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Ressources</a:t>
            </a:r>
            <a:endParaRPr lang="fr-FR" alt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526628"/>
              </p:ext>
            </p:extLst>
          </p:nvPr>
        </p:nvGraphicFramePr>
        <p:xfrm>
          <a:off x="902243" y="2144320"/>
          <a:ext cx="5069391" cy="322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553591" y="5216631"/>
            <a:ext cx="120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chemeClr val="accent5"/>
                </a:solidFill>
                <a:latin typeface="+mn-lt"/>
              </a:rPr>
              <a:t>Froid &amp; Sec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829107" y="5216631"/>
            <a:ext cx="179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chemeClr val="accent2"/>
                </a:solidFill>
                <a:latin typeface="+mn-lt"/>
              </a:rPr>
              <a:t>Chaud &amp; Humide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020316" y="5149956"/>
            <a:ext cx="60007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895782" y="5156306"/>
            <a:ext cx="7334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7" name="Image 16" descr="Résultat de recherche d'images pour &quot;NAO Climate&quot;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65" y="2373550"/>
            <a:ext cx="4406010" cy="23694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469640" y="6191115"/>
            <a:ext cx="54164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dirty="0">
                <a:latin typeface="+mn-lt"/>
              </a:rPr>
              <a:t>Source: </a:t>
            </a:r>
            <a:r>
              <a:rPr lang="fr-FR" altLang="fr-FR" sz="1200" dirty="0">
                <a:solidFill>
                  <a:schemeClr val="accent1"/>
                </a:solidFill>
                <a:latin typeface="+mn-lt"/>
              </a:rPr>
              <a:t>Réseau ONCFS-FNC-FDC « Oiseaux de passage </a:t>
            </a:r>
            <a:r>
              <a:rPr lang="fr-FR" altLang="fr-FR" sz="1200" dirty="0" smtClean="0">
                <a:solidFill>
                  <a:schemeClr val="accent1"/>
                </a:solidFill>
                <a:latin typeface="+mn-lt"/>
              </a:rPr>
              <a:t>»,  </a:t>
            </a:r>
            <a:r>
              <a:rPr lang="fr-FR" sz="1200" dirty="0" err="1">
                <a:solidFill>
                  <a:schemeClr val="accent1"/>
                </a:solidFill>
              </a:rPr>
              <a:t>Lehikoinen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i="1" dirty="0">
                <a:solidFill>
                  <a:schemeClr val="accent1"/>
                </a:solidFill>
              </a:rPr>
              <a:t>et al. </a:t>
            </a:r>
            <a:r>
              <a:rPr lang="fr-FR" sz="1200" dirty="0">
                <a:solidFill>
                  <a:schemeClr val="accent1"/>
                </a:solidFill>
              </a:rPr>
              <a:t>(2013</a:t>
            </a:r>
            <a:r>
              <a:rPr lang="fr-FR" sz="1200" dirty="0" smtClean="0">
                <a:solidFill>
                  <a:schemeClr val="accent1"/>
                </a:solidFill>
              </a:rPr>
              <a:t>)</a:t>
            </a:r>
            <a:r>
              <a:rPr lang="fr-FR" altLang="fr-FR" sz="1200" dirty="0" smtClean="0">
                <a:solidFill>
                  <a:schemeClr val="accent1"/>
                </a:solidFill>
                <a:latin typeface="+mn-lt"/>
              </a:rPr>
              <a:t> </a:t>
            </a:r>
            <a:endParaRPr lang="fr-FR" altLang="fr-FR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20604" y="4789549"/>
            <a:ext cx="28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+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78463" y="4786974"/>
            <a:ext cx="28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-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 smtClean="0"/>
              <a:t>3</a:t>
            </a:r>
            <a:endParaRPr lang="fr-FR" altLang="fr-FR" sz="1200" b="1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3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C</a:t>
            </a:r>
            <a:r>
              <a:rPr lang="fr-FR" altLang="fr-FR" sz="2000" b="1" dirty="0" smtClean="0">
                <a:solidFill>
                  <a:schemeClr val="accent6"/>
                </a:solidFill>
              </a:rPr>
              <a:t>hangements </a:t>
            </a:r>
            <a:r>
              <a:rPr lang="fr-FR" altLang="fr-FR" sz="2000" b="1" dirty="0">
                <a:solidFill>
                  <a:schemeClr val="accent6"/>
                </a:solidFill>
              </a:rPr>
              <a:t>de stratégies migratoires </a:t>
            </a:r>
          </a:p>
        </p:txBody>
      </p:sp>
      <p:pic>
        <p:nvPicPr>
          <p:cNvPr id="22" name="Picture 19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F1EA"/>
              </a:clrFrom>
              <a:clrTo>
                <a:srgbClr val="F4F1EA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7490" r="38281" b="27367"/>
          <a:stretch>
            <a:fillRect/>
          </a:stretch>
        </p:blipFill>
        <p:spPr bwMode="auto">
          <a:xfrm flipH="1">
            <a:off x="4605023" y="1779869"/>
            <a:ext cx="1598721" cy="126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7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altLang="fr-FR" sz="1200" b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1902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Remerciements </a:t>
            </a:r>
            <a:endParaRPr lang="fr-FR" altLang="fr-FR" sz="2000" b="1" dirty="0">
              <a:solidFill>
                <a:schemeClr val="accent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93751" y="1458873"/>
            <a:ext cx="5475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Directeur: P.Y. Henry </a:t>
            </a:r>
          </a:p>
          <a:p>
            <a:r>
              <a:rPr lang="fr-FR" dirty="0" smtClean="0"/>
              <a:t>Co-directeurs : C. Eraud &amp; F. </a:t>
            </a:r>
            <a:r>
              <a:rPr lang="fr-FR" dirty="0" err="1" smtClean="0"/>
              <a:t>Jiguet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Les personnels Muséum et </a:t>
            </a:r>
            <a:r>
              <a:rPr lang="fr-FR" dirty="0" smtClean="0"/>
              <a:t>ONCFS</a:t>
            </a:r>
          </a:p>
          <a:p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 smtClean="0"/>
              <a:t>L’ONCFS pour son financement</a:t>
            </a:r>
          </a:p>
          <a:p>
            <a:pPr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 smtClean="0"/>
              <a:t>Le CRBPO pour son accueil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dirty="0" smtClean="0"/>
              <a:t>L’ensemble des bagueurs français…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Merci à vous !</a:t>
            </a:r>
            <a:endParaRPr lang="fr-FR" dirty="0"/>
          </a:p>
        </p:txBody>
      </p:sp>
      <p:pic>
        <p:nvPicPr>
          <p:cNvPr id="16" name="Picture 2" descr="Résultat de recherche d'imag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r="16077"/>
          <a:stretch/>
        </p:blipFill>
        <p:spPr bwMode="auto">
          <a:xfrm>
            <a:off x="6940485" y="5227931"/>
            <a:ext cx="1357312" cy="119592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7" name="Picture 2" descr="Résultat de recherche d'images pour &quot;logo muséum national d'histoire naturell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670" y="5318336"/>
            <a:ext cx="890743" cy="101964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883" y="5287729"/>
            <a:ext cx="17907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39" y="1349908"/>
            <a:ext cx="3967261" cy="3176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3368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0286274" y="4287532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©</a:t>
            </a:r>
            <a:r>
              <a:rPr lang="fr-FR" sz="1000" dirty="0" err="1"/>
              <a:t>C</a:t>
            </a:r>
            <a:r>
              <a:rPr lang="fr-FR" sz="1000" dirty="0" err="1" smtClean="0"/>
              <a:t>hassepassion</a:t>
            </a:r>
            <a:endParaRPr lang="fr-FR" sz="1000" dirty="0"/>
          </a:p>
          <a:p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grive musicienn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76467" y="2964526"/>
            <a:ext cx="320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Merci de votre </a:t>
            </a:r>
          </a:p>
          <a:p>
            <a:pPr algn="ctr"/>
            <a:r>
              <a:rPr lang="fr-FR" sz="3600" b="1" dirty="0" smtClean="0"/>
              <a:t>attention</a:t>
            </a:r>
            <a:endParaRPr lang="fr-FR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11503991" y="6642556"/>
            <a:ext cx="6880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©Peltomäki</a:t>
            </a:r>
            <a:endParaRPr lang="fr-FR" sz="800" dirty="0"/>
          </a:p>
        </p:txBody>
      </p:sp>
      <p:pic>
        <p:nvPicPr>
          <p:cNvPr id="12" name="Picture 2" descr="Image illustrative de l'article Office national de la chasse et de la faune sauv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31" y="158946"/>
            <a:ext cx="1587731" cy="91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e logo du Muséum, datant de la Révolution française, symbolise les Règnes de la nature, la liberté, le travail et leurs frui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62" y="275819"/>
            <a:ext cx="588513" cy="6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rbp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63290"/>
              </a:clrFrom>
              <a:clrTo>
                <a:srgbClr val="3632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93" y="254952"/>
            <a:ext cx="1208459" cy="7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altLang="fr-FR" sz="1200" b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1805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Les hypothèses</a:t>
            </a:r>
            <a:endParaRPr lang="fr-FR" altLang="fr-FR" sz="2000" b="1" dirty="0">
              <a:solidFill>
                <a:schemeClr val="accent6"/>
              </a:solidFill>
            </a:endParaRPr>
          </a:p>
        </p:txBody>
      </p:sp>
      <p:sp>
        <p:nvSpPr>
          <p:cNvPr id="25" name="Rectangle 231"/>
          <p:cNvSpPr>
            <a:spLocks noChangeArrowheads="1"/>
          </p:cNvSpPr>
          <p:nvPr/>
        </p:nvSpPr>
        <p:spPr bwMode="auto">
          <a:xfrm>
            <a:off x="242672" y="6414930"/>
            <a:ext cx="855503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fr-FR" sz="1200" dirty="0"/>
              <a:t>Sources</a:t>
            </a:r>
            <a:r>
              <a:rPr lang="fr-FR" altLang="fr-FR" sz="1200" dirty="0">
                <a:solidFill>
                  <a:schemeClr val="accent1"/>
                </a:solidFill>
              </a:rPr>
              <a:t>: </a:t>
            </a:r>
            <a:r>
              <a:rPr lang="fr-FR" altLang="fr-FR" sz="1200" dirty="0" smtClean="0">
                <a:solidFill>
                  <a:schemeClr val="accent1"/>
                </a:solidFill>
              </a:rPr>
              <a:t>Cyril Eraud</a:t>
            </a:r>
            <a:endParaRPr lang="fr-FR" alt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1605042" y="1039295"/>
            <a:ext cx="424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Diminution de la pression de chasse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1157569" y="1025271"/>
            <a:ext cx="447473" cy="44747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73660"/>
              </p:ext>
            </p:extLst>
          </p:nvPr>
        </p:nvGraphicFramePr>
        <p:xfrm>
          <a:off x="2214642" y="1857961"/>
          <a:ext cx="6972300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Connecteur droit avec flèche 18"/>
          <p:cNvCxnSpPr/>
          <p:nvPr/>
        </p:nvCxnSpPr>
        <p:spPr>
          <a:xfrm>
            <a:off x="3339159" y="2567769"/>
            <a:ext cx="5535039" cy="1125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700792" y="2703114"/>
            <a:ext cx="158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- 150 000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1252280" y="3605234"/>
            <a:ext cx="2636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Nombre de permis (En millions)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83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Tendances Gds Turdidés 2000_2015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2" y="1164449"/>
            <a:ext cx="4903787" cy="5041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400" b="1" dirty="0" smtClean="0"/>
              <a:t>4</a:t>
            </a:r>
            <a:endParaRPr lang="fr-FR" altLang="fr-FR" sz="1050" b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1805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Les hypothèses</a:t>
            </a:r>
            <a:endParaRPr lang="fr-FR" altLang="fr-FR" sz="2000" b="1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1957" y="4105072"/>
            <a:ext cx="1643975" cy="953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 France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10332" y="6225907"/>
            <a:ext cx="3239926" cy="30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sz="1200" dirty="0">
                <a:solidFill>
                  <a:schemeClr val="accent1"/>
                </a:solidFill>
              </a:rPr>
              <a:t>Réseau ONCFS-FNC-FDC « </a:t>
            </a:r>
            <a:r>
              <a:rPr lang="fr-FR" altLang="fr-FR" sz="1200" i="1" dirty="0">
                <a:solidFill>
                  <a:schemeClr val="accent1"/>
                </a:solidFill>
              </a:rPr>
              <a:t>Oiseaux de passage</a:t>
            </a:r>
            <a:r>
              <a:rPr lang="fr-FR" altLang="fr-FR" sz="1200" dirty="0">
                <a:solidFill>
                  <a:schemeClr val="accent1"/>
                </a:solidFill>
              </a:rPr>
              <a:t>  » </a:t>
            </a:r>
          </a:p>
        </p:txBody>
      </p:sp>
      <p:pic>
        <p:nvPicPr>
          <p:cNvPr id="8" name="Picture 5" descr="Tendances Gds Turdidés 2000_2015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14" y="1164449"/>
            <a:ext cx="4903787" cy="5041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422514" y="6254987"/>
            <a:ext cx="31876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fr-FR" sz="1200" i="1" dirty="0" err="1">
                <a:solidFill>
                  <a:schemeClr val="accent1"/>
                </a:solidFill>
              </a:rPr>
              <a:t>Pan-European</a:t>
            </a:r>
            <a:r>
              <a:rPr lang="fr-FR" altLang="fr-FR" sz="1200" i="1" dirty="0">
                <a:solidFill>
                  <a:schemeClr val="accent1"/>
                </a:solidFill>
              </a:rPr>
              <a:t> Common Bird Monitoring </a:t>
            </a:r>
            <a:r>
              <a:rPr lang="fr-FR" altLang="fr-FR" sz="1200" i="1" dirty="0" err="1">
                <a:solidFill>
                  <a:schemeClr val="accent1"/>
                </a:solidFill>
              </a:rPr>
              <a:t>Scheme</a:t>
            </a:r>
            <a:endParaRPr lang="fr-FR" altLang="fr-FR" sz="1200" i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12831" y="4105071"/>
            <a:ext cx="1643975" cy="953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 Europe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389876" y="1478605"/>
            <a:ext cx="79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+ 6%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16316" y="1478605"/>
            <a:ext cx="79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+ 7%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16316" y="3920405"/>
            <a:ext cx="79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</a:t>
            </a:r>
            <a:r>
              <a:rPr lang="fr-FR" dirty="0" smtClean="0">
                <a:solidFill>
                  <a:srgbClr val="FF0000"/>
                </a:solidFill>
              </a:rPr>
              <a:t> 28%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/>
              <a:t>1.</a:t>
            </a:r>
            <a:r>
              <a:rPr lang="fr-FR" altLang="fr-FR" sz="1200" b="1" dirty="0"/>
              <a:t>1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69920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Les grands Turdidés: une ressource cynégétique de premier plan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57823"/>
          <a:stretch/>
        </p:blipFill>
        <p:spPr>
          <a:xfrm>
            <a:off x="287952" y="1561139"/>
            <a:ext cx="3307645" cy="47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ZoneTexte 32"/>
          <p:cNvSpPr txBox="1"/>
          <p:nvPr/>
        </p:nvSpPr>
        <p:spPr>
          <a:xfrm>
            <a:off x="6269356" y="1772211"/>
            <a:ext cx="222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Europe</a:t>
            </a:r>
            <a:r>
              <a:rPr lang="fr-FR" dirty="0"/>
              <a:t> </a:t>
            </a:r>
            <a:r>
              <a:rPr lang="fr-FR" sz="1600" dirty="0"/>
              <a:t>(1995-2004)</a:t>
            </a:r>
            <a:r>
              <a:rPr lang="fr-FR" sz="1600" dirty="0" smtClean="0"/>
              <a:t> </a:t>
            </a:r>
            <a:endParaRPr lang="fr-FR" sz="1400" dirty="0"/>
          </a:p>
        </p:txBody>
      </p:sp>
      <p:pic>
        <p:nvPicPr>
          <p:cNvPr id="34" name="Picture 6" descr="Résultat de recherche d'images pour &quot;merle noi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3699" y="2586389"/>
            <a:ext cx="2034000" cy="135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Résultat de recherche d'images pour &quot;grive musicienne&quot;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3699" y="4173844"/>
            <a:ext cx="2034000" cy="1357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6822510" y="3066163"/>
            <a:ext cx="111441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616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000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54776" y="4654218"/>
            <a:ext cx="124988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23 563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000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779205" y="6092613"/>
            <a:ext cx="1745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©Sud Ouest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8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/>
              <a:t>1.</a:t>
            </a:r>
            <a:r>
              <a:rPr lang="fr-FR" altLang="fr-FR" sz="1200" b="1" dirty="0"/>
              <a:t>1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69920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6"/>
                </a:solidFill>
              </a:rPr>
              <a:t>Les grands Turdidés: une ressource cynégétique de premier plan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57823"/>
          <a:stretch/>
        </p:blipFill>
        <p:spPr>
          <a:xfrm>
            <a:off x="287952" y="1561139"/>
            <a:ext cx="3307645" cy="47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ZoneTexte 32"/>
          <p:cNvSpPr txBox="1"/>
          <p:nvPr/>
        </p:nvSpPr>
        <p:spPr>
          <a:xfrm>
            <a:off x="6269356" y="1772211"/>
            <a:ext cx="222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Europe</a:t>
            </a:r>
            <a:r>
              <a:rPr lang="fr-FR" dirty="0"/>
              <a:t> </a:t>
            </a:r>
            <a:r>
              <a:rPr lang="fr-FR" sz="1600" dirty="0"/>
              <a:t>(1995-2004)</a:t>
            </a:r>
            <a:r>
              <a:rPr lang="fr-FR" sz="1600" dirty="0" smtClean="0"/>
              <a:t> </a:t>
            </a:r>
            <a:endParaRPr lang="fr-FR" sz="1400" dirty="0"/>
          </a:p>
        </p:txBody>
      </p:sp>
      <p:pic>
        <p:nvPicPr>
          <p:cNvPr id="34" name="Picture 6" descr="Résultat de recherche d'images pour &quot;merle noi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3699" y="2586389"/>
            <a:ext cx="2034000" cy="135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Résultat de recherche d'images pour &quot;grive musicienne&quot;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3699" y="4173844"/>
            <a:ext cx="2034000" cy="1357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8633704" y="1772211"/>
            <a:ext cx="224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France </a:t>
            </a:r>
            <a:r>
              <a:rPr lang="fr-FR" sz="1400" dirty="0" smtClean="0"/>
              <a:t>(2013-2014)</a:t>
            </a:r>
            <a:endParaRPr lang="fr-FR" sz="1400" dirty="0"/>
          </a:p>
        </p:txBody>
      </p:sp>
      <p:sp>
        <p:nvSpPr>
          <p:cNvPr id="37" name="Rectangle 36"/>
          <p:cNvSpPr/>
          <p:nvPr/>
        </p:nvSpPr>
        <p:spPr>
          <a:xfrm>
            <a:off x="8936228" y="3066163"/>
            <a:ext cx="163698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fr-FR" altLang="fr-FR" dirty="0"/>
              <a:t>218 000 </a:t>
            </a:r>
            <a:r>
              <a:rPr lang="fr-FR" altLang="fr-FR" sz="1400" dirty="0"/>
              <a:t>(+ 3 000)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51268" y="4672941"/>
            <a:ext cx="1806905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fr-FR" altLang="fr-FR" dirty="0" smtClean="0"/>
              <a:t>2 </a:t>
            </a:r>
            <a:r>
              <a:rPr lang="fr-FR" altLang="fr-FR" dirty="0"/>
              <a:t>292 000 </a:t>
            </a:r>
            <a:r>
              <a:rPr lang="fr-FR" altLang="fr-FR" sz="1400" dirty="0"/>
              <a:t>(+ 9 000)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22510" y="3066163"/>
            <a:ext cx="111441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616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000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54776" y="4654218"/>
            <a:ext cx="124988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23 563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000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79205" y="6092613"/>
            <a:ext cx="1745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©Sud Ouest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652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/>
              <a:t>2</a:t>
            </a:r>
            <a:r>
              <a:rPr lang="fr-FR" altLang="fr-FR" b="1" dirty="0" smtClean="0"/>
              <a:t>.</a:t>
            </a:r>
            <a:r>
              <a:rPr lang="fr-FR" altLang="fr-FR" sz="1200" b="1" dirty="0" smtClean="0"/>
              <a:t>1</a:t>
            </a:r>
            <a:endParaRPr lang="fr-FR" altLang="fr-FR" sz="1200" b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31"/>
          <p:cNvSpPr>
            <a:spLocks noChangeArrowheads="1"/>
          </p:cNvSpPr>
          <p:nvPr/>
        </p:nvSpPr>
        <p:spPr bwMode="auto">
          <a:xfrm>
            <a:off x="242672" y="6414930"/>
            <a:ext cx="855503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fr-FR" sz="1200" dirty="0"/>
              <a:t>Sources</a:t>
            </a:r>
            <a:r>
              <a:rPr lang="fr-FR" altLang="fr-FR" sz="1200" dirty="0">
                <a:solidFill>
                  <a:schemeClr val="accent1"/>
                </a:solidFill>
              </a:rPr>
              <a:t>: </a:t>
            </a:r>
            <a:r>
              <a:rPr lang="fr-FR" altLang="fr-FR" sz="1200" dirty="0" err="1">
                <a:solidFill>
                  <a:schemeClr val="accent1"/>
                </a:solidFill>
              </a:rPr>
              <a:t>Chambolle</a:t>
            </a:r>
            <a:r>
              <a:rPr lang="fr-FR" altLang="fr-FR" sz="1200" dirty="0">
                <a:solidFill>
                  <a:schemeClr val="accent1"/>
                </a:solidFill>
              </a:rPr>
              <a:t> (1986) </a:t>
            </a:r>
            <a:r>
              <a:rPr lang="fr-FR" altLang="fr-FR" sz="1200" i="1" dirty="0">
                <a:solidFill>
                  <a:schemeClr val="accent1"/>
                </a:solidFill>
              </a:rPr>
              <a:t>Bull. Mens. ONC</a:t>
            </a:r>
            <a:r>
              <a:rPr lang="fr-FR" altLang="fr-FR" sz="1200" dirty="0">
                <a:solidFill>
                  <a:schemeClr val="accent1"/>
                </a:solidFill>
              </a:rPr>
              <a:t> 108, Roux &amp; Boutin (2000) </a:t>
            </a:r>
            <a:r>
              <a:rPr lang="fr-FR" altLang="fr-FR" sz="1200" i="1" dirty="0">
                <a:solidFill>
                  <a:schemeClr val="accent1"/>
                </a:solidFill>
              </a:rPr>
              <a:t>Faune Sauvage </a:t>
            </a:r>
            <a:r>
              <a:rPr lang="fr-FR" altLang="fr-FR" sz="1200" dirty="0">
                <a:solidFill>
                  <a:schemeClr val="accent1"/>
                </a:solidFill>
              </a:rPr>
              <a:t>251, Aubry </a:t>
            </a:r>
            <a:r>
              <a:rPr lang="fr-FR" altLang="fr-FR" sz="1200" i="1" dirty="0">
                <a:solidFill>
                  <a:schemeClr val="accent1"/>
                </a:solidFill>
              </a:rPr>
              <a:t>et al.</a:t>
            </a:r>
            <a:r>
              <a:rPr lang="fr-FR" altLang="fr-FR" sz="1200" dirty="0">
                <a:solidFill>
                  <a:schemeClr val="accent1"/>
                </a:solidFill>
              </a:rPr>
              <a:t> (2016) </a:t>
            </a:r>
            <a:r>
              <a:rPr lang="fr-FR" altLang="fr-FR" sz="1200" i="1" dirty="0">
                <a:solidFill>
                  <a:schemeClr val="accent1"/>
                </a:solidFill>
              </a:rPr>
              <a:t>Faune Sauvage</a:t>
            </a:r>
            <a:r>
              <a:rPr lang="fr-FR" altLang="fr-FR" sz="1200" dirty="0">
                <a:solidFill>
                  <a:schemeClr val="accent1"/>
                </a:solidFill>
              </a:rPr>
              <a:t> 310</a:t>
            </a:r>
            <a:r>
              <a:rPr lang="fr-FR" altLang="fr-FR" sz="1200" dirty="0"/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8456"/>
          <a:stretch/>
        </p:blipFill>
        <p:spPr>
          <a:xfrm>
            <a:off x="6209993" y="773081"/>
            <a:ext cx="5015410" cy="55148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055" y="829525"/>
            <a:ext cx="994196" cy="994196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154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L’érosion des prélèvements en France</a:t>
            </a:r>
            <a:endParaRPr lang="fr-FR" altLang="fr-FR" sz="2000" b="1" dirty="0">
              <a:solidFill>
                <a:schemeClr val="accent6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8"/>
          <a:stretch/>
        </p:blipFill>
        <p:spPr>
          <a:xfrm>
            <a:off x="1348426" y="1466488"/>
            <a:ext cx="3718360" cy="2345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3681938" y="3593731"/>
            <a:ext cx="1745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©vidéos-chasse-</a:t>
            </a:r>
            <a:r>
              <a:rPr lang="fr-FR" sz="1000" dirty="0" err="1" smtClean="0"/>
              <a:t>peche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79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r="8456"/>
          <a:stretch/>
        </p:blipFill>
        <p:spPr>
          <a:xfrm>
            <a:off x="6209993" y="773081"/>
            <a:ext cx="5015410" cy="551483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055" y="829525"/>
            <a:ext cx="994196" cy="994196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/>
              <a:t>2</a:t>
            </a:r>
            <a:r>
              <a:rPr lang="fr-FR" altLang="fr-FR" b="1" dirty="0" smtClean="0"/>
              <a:t>.</a:t>
            </a:r>
            <a:r>
              <a:rPr lang="fr-FR" altLang="fr-FR" sz="1200" b="1" dirty="0" smtClean="0"/>
              <a:t>1</a:t>
            </a:r>
            <a:endParaRPr lang="fr-FR" altLang="fr-FR" sz="1200" b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4154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L’érosion des prélèvements en France</a:t>
            </a:r>
            <a:endParaRPr lang="fr-FR" altLang="fr-FR" sz="2000" b="1" dirty="0">
              <a:solidFill>
                <a:schemeClr val="accent6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348426" y="1466488"/>
            <a:ext cx="4079185" cy="2373464"/>
            <a:chOff x="1348426" y="2600809"/>
            <a:chExt cx="4079185" cy="2373464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48"/>
            <a:stretch/>
          </p:blipFill>
          <p:spPr>
            <a:xfrm>
              <a:off x="1348426" y="2600809"/>
              <a:ext cx="3718360" cy="23457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3681938" y="4728052"/>
              <a:ext cx="17456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©vidéos-chasse-</a:t>
              </a:r>
              <a:r>
                <a:rPr lang="fr-FR" sz="1000" dirty="0" err="1" smtClean="0"/>
                <a:t>peche</a:t>
              </a:r>
              <a:endParaRPr lang="fr-FR" sz="1000" dirty="0"/>
            </a:p>
          </p:txBody>
        </p:sp>
      </p:grpSp>
      <p:sp>
        <p:nvSpPr>
          <p:cNvPr id="25" name="Rectangle 231"/>
          <p:cNvSpPr>
            <a:spLocks noChangeArrowheads="1"/>
          </p:cNvSpPr>
          <p:nvPr/>
        </p:nvSpPr>
        <p:spPr bwMode="auto">
          <a:xfrm>
            <a:off x="242672" y="6414930"/>
            <a:ext cx="855503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fr-FR" sz="1200" dirty="0"/>
              <a:t>Sources</a:t>
            </a:r>
            <a:r>
              <a:rPr lang="fr-FR" altLang="fr-FR" sz="1200" dirty="0">
                <a:solidFill>
                  <a:schemeClr val="accent1"/>
                </a:solidFill>
              </a:rPr>
              <a:t>: </a:t>
            </a:r>
            <a:r>
              <a:rPr lang="fr-FR" altLang="fr-FR" sz="1200" dirty="0" err="1">
                <a:solidFill>
                  <a:schemeClr val="accent1"/>
                </a:solidFill>
              </a:rPr>
              <a:t>Chambolle</a:t>
            </a:r>
            <a:r>
              <a:rPr lang="fr-FR" altLang="fr-FR" sz="1200" dirty="0">
                <a:solidFill>
                  <a:schemeClr val="accent1"/>
                </a:solidFill>
              </a:rPr>
              <a:t> (1986) </a:t>
            </a:r>
            <a:r>
              <a:rPr lang="fr-FR" altLang="fr-FR" sz="1200" i="1" dirty="0">
                <a:solidFill>
                  <a:schemeClr val="accent1"/>
                </a:solidFill>
              </a:rPr>
              <a:t>Bull. Mens. ONC</a:t>
            </a:r>
            <a:r>
              <a:rPr lang="fr-FR" altLang="fr-FR" sz="1200" dirty="0">
                <a:solidFill>
                  <a:schemeClr val="accent1"/>
                </a:solidFill>
              </a:rPr>
              <a:t> 108, Roux &amp; Boutin (2000) </a:t>
            </a:r>
            <a:r>
              <a:rPr lang="fr-FR" altLang="fr-FR" sz="1200" i="1" dirty="0">
                <a:solidFill>
                  <a:schemeClr val="accent1"/>
                </a:solidFill>
              </a:rPr>
              <a:t>Faune Sauvage </a:t>
            </a:r>
            <a:r>
              <a:rPr lang="fr-FR" altLang="fr-FR" sz="1200" dirty="0">
                <a:solidFill>
                  <a:schemeClr val="accent1"/>
                </a:solidFill>
              </a:rPr>
              <a:t>251, Aubry </a:t>
            </a:r>
            <a:r>
              <a:rPr lang="fr-FR" altLang="fr-FR" sz="1200" i="1" dirty="0">
                <a:solidFill>
                  <a:schemeClr val="accent1"/>
                </a:solidFill>
              </a:rPr>
              <a:t>et al.</a:t>
            </a:r>
            <a:r>
              <a:rPr lang="fr-FR" altLang="fr-FR" sz="1200" dirty="0">
                <a:solidFill>
                  <a:schemeClr val="accent1"/>
                </a:solidFill>
              </a:rPr>
              <a:t> (2016) </a:t>
            </a:r>
            <a:r>
              <a:rPr lang="fr-FR" altLang="fr-FR" sz="1200" i="1" dirty="0">
                <a:solidFill>
                  <a:schemeClr val="accent1"/>
                </a:solidFill>
              </a:rPr>
              <a:t>Faune Sauvage</a:t>
            </a:r>
            <a:r>
              <a:rPr lang="fr-FR" altLang="fr-FR" sz="1200" dirty="0">
                <a:solidFill>
                  <a:schemeClr val="accent1"/>
                </a:solidFill>
              </a:rPr>
              <a:t> 310</a:t>
            </a:r>
            <a:r>
              <a:rPr lang="fr-FR" altLang="fr-FR" sz="1200" dirty="0"/>
              <a:t>.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852356" y="1038578"/>
            <a:ext cx="3356055" cy="437988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22406" y="4958750"/>
            <a:ext cx="526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÷ 10 : 1974-1975 </a:t>
            </a:r>
            <a:r>
              <a:rPr lang="fr-FR" dirty="0" smtClean="0"/>
              <a:t>et 2013-2014 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9098844" y="5068711"/>
            <a:ext cx="1034211" cy="349747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821269" y="4589418"/>
            <a:ext cx="76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- 50 %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122406" y="5418458"/>
            <a:ext cx="526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-50 % en 15 ans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020809" y="4425037"/>
            <a:ext cx="526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Prélèvements de grives</a:t>
            </a:r>
            <a:r>
              <a:rPr lang="fr-FR" dirty="0" smtClean="0"/>
              <a:t>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340" y="1285412"/>
            <a:ext cx="5057808" cy="4735458"/>
          </a:xfrm>
          <a:prstGeom prst="rect">
            <a:avLst/>
          </a:prstGeom>
        </p:spPr>
      </p:pic>
      <p:pic>
        <p:nvPicPr>
          <p:cNvPr id="8" name="Picture 19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1EA"/>
              </a:clrFrom>
              <a:clrTo>
                <a:srgbClr val="F4F1EA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7490" r="38281" b="27367"/>
          <a:stretch>
            <a:fillRect/>
          </a:stretch>
        </p:blipFill>
        <p:spPr bwMode="auto">
          <a:xfrm flipH="1">
            <a:off x="9410454" y="1528080"/>
            <a:ext cx="1598721" cy="126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31"/>
          <p:cNvSpPr>
            <a:spLocks noChangeArrowheads="1"/>
          </p:cNvSpPr>
          <p:nvPr/>
        </p:nvSpPr>
        <p:spPr bwMode="auto">
          <a:xfrm>
            <a:off x="242672" y="6414930"/>
            <a:ext cx="8555039" cy="29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fr-FR" sz="1200" dirty="0"/>
              <a:t>Sources</a:t>
            </a:r>
            <a:r>
              <a:rPr lang="fr-FR" altLang="fr-FR" sz="1200" dirty="0">
                <a:solidFill>
                  <a:schemeClr val="accent1"/>
                </a:solidFill>
              </a:rPr>
              <a:t>: </a:t>
            </a:r>
            <a:r>
              <a:rPr lang="fr-FR" altLang="fr-FR" sz="1200" dirty="0" smtClean="0">
                <a:solidFill>
                  <a:schemeClr val="accent1"/>
                </a:solidFill>
              </a:rPr>
              <a:t>Denis Roux</a:t>
            </a:r>
            <a:endParaRPr lang="fr-FR" altLang="fr-FR" sz="12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2.</a:t>
            </a:r>
            <a:r>
              <a:rPr lang="fr-FR" altLang="fr-FR" sz="1200" b="1" dirty="0"/>
              <a:t>2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2706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Une érosion observable</a:t>
            </a:r>
            <a:endParaRPr lang="fr-FR" altLang="fr-FR" sz="2000" b="1" dirty="0">
              <a:solidFill>
                <a:schemeClr val="accent6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48" y="1489720"/>
            <a:ext cx="3718360" cy="2319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52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1"/>
          <p:cNvSpPr>
            <a:spLocks noChangeArrowheads="1"/>
          </p:cNvSpPr>
          <p:nvPr/>
        </p:nvSpPr>
        <p:spPr bwMode="auto">
          <a:xfrm>
            <a:off x="242672" y="6414930"/>
            <a:ext cx="8555039" cy="29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fr-FR" sz="1200" dirty="0"/>
              <a:t>Sources</a:t>
            </a:r>
            <a:r>
              <a:rPr lang="fr-FR" altLang="fr-FR" sz="1200" dirty="0">
                <a:solidFill>
                  <a:schemeClr val="accent1"/>
                </a:solidFill>
              </a:rPr>
              <a:t>: </a:t>
            </a:r>
            <a:r>
              <a:rPr lang="fr-FR" altLang="fr-FR" sz="1200" dirty="0" smtClean="0">
                <a:solidFill>
                  <a:schemeClr val="accent1"/>
                </a:solidFill>
              </a:rPr>
              <a:t>Denis Roux</a:t>
            </a:r>
            <a:endParaRPr lang="fr-FR" altLang="fr-FR" sz="12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2.</a:t>
            </a:r>
            <a:r>
              <a:rPr lang="fr-FR" altLang="fr-FR" sz="1200" b="1" dirty="0"/>
              <a:t>2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40" y="1285412"/>
            <a:ext cx="5057808" cy="4735458"/>
          </a:xfrm>
          <a:prstGeom prst="rect">
            <a:avLst/>
          </a:prstGeom>
        </p:spPr>
      </p:pic>
      <p:pic>
        <p:nvPicPr>
          <p:cNvPr id="12" name="Picture 19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1EA"/>
              </a:clrFrom>
              <a:clrTo>
                <a:srgbClr val="F4F1EA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7490" r="38281" b="27367"/>
          <a:stretch>
            <a:fillRect/>
          </a:stretch>
        </p:blipFill>
        <p:spPr bwMode="auto">
          <a:xfrm flipH="1">
            <a:off x="9410454" y="1528080"/>
            <a:ext cx="1598721" cy="126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020809" y="4425037"/>
            <a:ext cx="526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Station de Bollène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122406" y="4958750"/>
            <a:ext cx="5264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Baisse du nombre de Grive mauvis </a:t>
            </a:r>
            <a:r>
              <a:rPr lang="fr-FR" sz="1600" dirty="0" smtClean="0"/>
              <a:t>(</a:t>
            </a:r>
            <a:r>
              <a:rPr lang="fr-FR" sz="1600" i="1" dirty="0" smtClean="0"/>
              <a:t>T. </a:t>
            </a:r>
            <a:r>
              <a:rPr lang="fr-FR" sz="1600" i="1" dirty="0" err="1" smtClean="0"/>
              <a:t>iliacus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dirty="0" smtClean="0"/>
              <a:t>Entre 1996 et 2016 : 602                     34         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6841067" y="1452142"/>
            <a:ext cx="237066" cy="23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0594624" y="5245437"/>
            <a:ext cx="237066" cy="23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48" y="1489720"/>
            <a:ext cx="3718360" cy="2319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2706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Une érosion observable</a:t>
            </a:r>
            <a:endParaRPr lang="fr-FR" altLang="fr-FR" sz="2000" b="1" dirty="0">
              <a:solidFill>
                <a:schemeClr val="accent6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646311" y="5678311"/>
            <a:ext cx="7902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7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095" y="207385"/>
            <a:ext cx="50323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b="1" dirty="0" smtClean="0"/>
              <a:t>3.</a:t>
            </a:r>
            <a:r>
              <a:rPr lang="fr-FR" altLang="fr-FR" sz="1200" b="1" dirty="0"/>
              <a:t>1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6371" y="639185"/>
            <a:ext cx="11906538" cy="923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1832" y="207385"/>
            <a:ext cx="35657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chemeClr val="accent6"/>
                </a:solidFill>
              </a:rPr>
              <a:t>Déclins </a:t>
            </a:r>
            <a:r>
              <a:rPr lang="fr-FR" altLang="fr-FR" sz="2000" b="1" dirty="0">
                <a:solidFill>
                  <a:schemeClr val="accent6"/>
                </a:solidFill>
              </a:rPr>
              <a:t>des populations sources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106342" y="1951124"/>
            <a:ext cx="53489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Diminution des populations</a:t>
            </a:r>
            <a:r>
              <a:rPr lang="fr-FR" sz="1200" dirty="0" smtClean="0"/>
              <a:t> </a:t>
            </a:r>
            <a:r>
              <a:rPr lang="fr-FR" sz="1200" dirty="0" smtClean="0"/>
              <a:t>(</a:t>
            </a:r>
            <a:r>
              <a:rPr lang="fr-FR" altLang="fr-FR" sz="1200" dirty="0" smtClean="0">
                <a:solidFill>
                  <a:schemeClr val="accent1"/>
                </a:solidFill>
              </a:rPr>
              <a:t>Robinson </a:t>
            </a:r>
            <a:r>
              <a:rPr lang="fr-FR" altLang="fr-FR" sz="1200" i="1" dirty="0">
                <a:solidFill>
                  <a:schemeClr val="accent1"/>
                </a:solidFill>
              </a:rPr>
              <a:t>et al</a:t>
            </a:r>
            <a:r>
              <a:rPr lang="fr-FR" altLang="fr-FR" sz="1200" dirty="0">
                <a:solidFill>
                  <a:schemeClr val="accent1"/>
                </a:solidFill>
              </a:rPr>
              <a:t>. </a:t>
            </a:r>
            <a:r>
              <a:rPr lang="fr-FR" altLang="fr-FR" sz="1200" dirty="0" smtClean="0">
                <a:solidFill>
                  <a:schemeClr val="accent1"/>
                </a:solidFill>
              </a:rPr>
              <a:t>2004</a:t>
            </a:r>
            <a:r>
              <a:rPr lang="fr-FR" altLang="fr-FR" sz="1200" dirty="0" smtClean="0"/>
              <a:t>)</a:t>
            </a:r>
            <a:endParaRPr lang="fr-FR" altLang="fr-FR" sz="1200" dirty="0" smtClean="0"/>
          </a:p>
          <a:p>
            <a:pPr marL="285750" indent="-285750">
              <a:buFontTx/>
              <a:buChar char="-"/>
            </a:pPr>
            <a:endParaRPr lang="fr-FR" altLang="fr-FR" sz="12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/>
              <a:t>Modification des processus démographiques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Diminution de la survie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Diminution de la productivité</a:t>
            </a:r>
          </a:p>
          <a:p>
            <a:pPr lvl="1"/>
            <a:endParaRPr lang="fr-FR" dirty="0" smtClean="0"/>
          </a:p>
          <a:p>
            <a:pPr marL="742950" lvl="1" indent="-285750">
              <a:buFontTx/>
              <a:buChar char="-"/>
            </a:pP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801832" y="1069034"/>
            <a:ext cx="129735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altLang="fr-FR" dirty="0" smtClean="0">
                <a:solidFill>
                  <a:schemeClr val="accent6"/>
                </a:solidFill>
              </a:rPr>
              <a:t>Hypothèse</a:t>
            </a:r>
            <a:endParaRPr lang="fr-FR" altLang="fr-FR" dirty="0">
              <a:solidFill>
                <a:schemeClr val="accent6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964" y="1371091"/>
            <a:ext cx="2920249" cy="2190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13" y="3726613"/>
            <a:ext cx="2918400" cy="218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t="5161"/>
          <a:stretch/>
        </p:blipFill>
        <p:spPr>
          <a:xfrm>
            <a:off x="1345397" y="5340914"/>
            <a:ext cx="5792260" cy="9763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Connecteur droit avec flèche 20"/>
          <p:cNvCxnSpPr/>
          <p:nvPr/>
        </p:nvCxnSpPr>
        <p:spPr>
          <a:xfrm>
            <a:off x="1574800" y="3890116"/>
            <a:ext cx="12530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574800" y="4494071"/>
            <a:ext cx="12530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138149" y="3705450"/>
            <a:ext cx="342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Changement climatique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138149" y="4309405"/>
            <a:ext cx="342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Modification de l’habitat…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7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1340</Words>
  <Application>Microsoft Office PowerPoint</Application>
  <PresentationFormat>Grand écran</PresentationFormat>
  <Paragraphs>287</Paragraphs>
  <Slides>29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ONCFS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Lahournat Maxime</dc:creator>
  <cp:lastModifiedBy>Lahournat Maxime</cp:lastModifiedBy>
  <cp:revision>123</cp:revision>
  <dcterms:created xsi:type="dcterms:W3CDTF">2018-01-12T13:48:53Z</dcterms:created>
  <dcterms:modified xsi:type="dcterms:W3CDTF">2018-03-17T13:08:54Z</dcterms:modified>
</cp:coreProperties>
</file>