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 id="2147483709" r:id="rId4"/>
    <p:sldMasterId id="2147483722" r:id="rId5"/>
    <p:sldMasterId id="2147483735" r:id="rId6"/>
  </p:sldMasterIdLst>
  <p:notesMasterIdLst>
    <p:notesMasterId r:id="rId47"/>
  </p:notesMasterIdLst>
  <p:sldIdLst>
    <p:sldId id="336" r:id="rId7"/>
    <p:sldId id="456" r:id="rId8"/>
    <p:sldId id="410" r:id="rId9"/>
    <p:sldId id="443" r:id="rId10"/>
    <p:sldId id="444" r:id="rId11"/>
    <p:sldId id="442" r:id="rId12"/>
    <p:sldId id="445" r:id="rId13"/>
    <p:sldId id="447" r:id="rId14"/>
    <p:sldId id="446" r:id="rId15"/>
    <p:sldId id="448" r:id="rId16"/>
    <p:sldId id="449" r:id="rId17"/>
    <p:sldId id="451" r:id="rId18"/>
    <p:sldId id="438" r:id="rId19"/>
    <p:sldId id="452" r:id="rId20"/>
    <p:sldId id="453" r:id="rId21"/>
    <p:sldId id="454" r:id="rId22"/>
    <p:sldId id="458" r:id="rId23"/>
    <p:sldId id="455" r:id="rId24"/>
    <p:sldId id="461" r:id="rId25"/>
    <p:sldId id="471" r:id="rId26"/>
    <p:sldId id="465" r:id="rId27"/>
    <p:sldId id="466" r:id="rId28"/>
    <p:sldId id="467" r:id="rId29"/>
    <p:sldId id="469" r:id="rId30"/>
    <p:sldId id="470" r:id="rId31"/>
    <p:sldId id="474" r:id="rId32"/>
    <p:sldId id="473" r:id="rId33"/>
    <p:sldId id="406" r:id="rId34"/>
    <p:sldId id="475" r:id="rId35"/>
    <p:sldId id="440" r:id="rId36"/>
    <p:sldId id="439" r:id="rId37"/>
    <p:sldId id="463" r:id="rId38"/>
    <p:sldId id="476" r:id="rId39"/>
    <p:sldId id="477" r:id="rId40"/>
    <p:sldId id="479" r:id="rId41"/>
    <p:sldId id="464" r:id="rId42"/>
    <p:sldId id="411" r:id="rId43"/>
    <p:sldId id="478" r:id="rId44"/>
    <p:sldId id="472" r:id="rId45"/>
    <p:sldId id="362" r:id="rId4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9520" autoAdjust="0"/>
  </p:normalViewPr>
  <p:slideViewPr>
    <p:cSldViewPr>
      <p:cViewPr varScale="1">
        <p:scale>
          <a:sx n="66" d="100"/>
          <a:sy n="66" d="100"/>
        </p:scale>
        <p:origin x="-12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2016</c:v>
                </c:pt>
              </c:strCache>
            </c:strRef>
          </c:tx>
          <c:spPr>
            <a:solidFill>
              <a:srgbClr val="66FF33"/>
            </a:solidFill>
            <a:ln w="38100">
              <a:solidFill>
                <a:srgbClr val="66FF33"/>
              </a:solidFill>
            </a:ln>
            <a:effectLst/>
          </c:spPr>
          <c:invertIfNegative val="0"/>
          <c:cat>
            <c:strRef>
              <c:f>Feuil1!$A$2:$A$21</c:f>
              <c:strCache>
                <c:ptCount val="20"/>
                <c:pt idx="0">
                  <c:v>LVR</c:v>
                </c:pt>
                <c:pt idx="1">
                  <c:v>BYM</c:v>
                </c:pt>
                <c:pt idx="2">
                  <c:v>ESA</c:v>
                </c:pt>
                <c:pt idx="3">
                  <c:v>LIK</c:v>
                </c:pt>
                <c:pt idx="4">
                  <c:v>BLB</c:v>
                </c:pt>
                <c:pt idx="5">
                  <c:v>DEW</c:v>
                </c:pt>
                <c:pt idx="6">
                  <c:v>DEH</c:v>
                </c:pt>
                <c:pt idx="7">
                  <c:v>POL</c:v>
                </c:pt>
                <c:pt idx="8">
                  <c:v>HES</c:v>
                </c:pt>
                <c:pt idx="9">
                  <c:v>DER</c:v>
                </c:pt>
                <c:pt idx="10">
                  <c:v>SFH</c:v>
                </c:pt>
                <c:pt idx="11">
                  <c:v>CIJ</c:v>
                </c:pt>
                <c:pt idx="12">
                  <c:v>PLG</c:v>
                </c:pt>
                <c:pt idx="13">
                  <c:v>NLA</c:v>
                </c:pt>
                <c:pt idx="14">
                  <c:v>HGB</c:v>
                </c:pt>
                <c:pt idx="15">
                  <c:v>SVS</c:v>
                </c:pt>
                <c:pt idx="16">
                  <c:v>ETM</c:v>
                </c:pt>
                <c:pt idx="17">
                  <c:v>GBT</c:v>
                </c:pt>
                <c:pt idx="18">
                  <c:v>NOS</c:v>
                </c:pt>
                <c:pt idx="19">
                  <c:v>DKC</c:v>
                </c:pt>
              </c:strCache>
            </c:strRef>
          </c:cat>
          <c:val>
            <c:numRef>
              <c:f>Feuil1!$B$2:$B$21</c:f>
              <c:numCache>
                <c:formatCode>General</c:formatCode>
                <c:ptCount val="20"/>
                <c:pt idx="0">
                  <c:v>0.20879</c:v>
                </c:pt>
                <c:pt idx="1">
                  <c:v>0.15483</c:v>
                </c:pt>
                <c:pt idx="2">
                  <c:v>0.1265</c:v>
                </c:pt>
                <c:pt idx="3">
                  <c:v>7.4759999999999993E-2</c:v>
                </c:pt>
                <c:pt idx="4">
                  <c:v>6.0679999999999998E-2</c:v>
                </c:pt>
                <c:pt idx="5">
                  <c:v>5.9310000000000002E-2</c:v>
                </c:pt>
                <c:pt idx="6">
                  <c:v>5.0959999999999998E-2</c:v>
                </c:pt>
                <c:pt idx="7">
                  <c:v>5.0689999999999999E-2</c:v>
                </c:pt>
                <c:pt idx="8">
                  <c:v>5.015E-2</c:v>
                </c:pt>
                <c:pt idx="9">
                  <c:v>4.2999999999999997E-2</c:v>
                </c:pt>
                <c:pt idx="10">
                  <c:v>2.596E-2</c:v>
                </c:pt>
                <c:pt idx="11">
                  <c:v>1.7129999999999999E-2</c:v>
                </c:pt>
                <c:pt idx="12">
                  <c:v>1.6750000000000001E-2</c:v>
                </c:pt>
                <c:pt idx="13">
                  <c:v>1.567E-2</c:v>
                </c:pt>
                <c:pt idx="14">
                  <c:v>1.2710000000000001E-2</c:v>
                </c:pt>
                <c:pt idx="15">
                  <c:v>8.4200000000000004E-3</c:v>
                </c:pt>
                <c:pt idx="16">
                  <c:v>5.8399999999999997E-3</c:v>
                </c:pt>
                <c:pt idx="17">
                  <c:v>5.3E-3</c:v>
                </c:pt>
                <c:pt idx="18">
                  <c:v>4.7000000000000002E-3</c:v>
                </c:pt>
                <c:pt idx="19">
                  <c:v>3.1700000000000001E-3</c:v>
                </c:pt>
              </c:numCache>
            </c:numRef>
          </c:val>
        </c:ser>
        <c:ser>
          <c:idx val="1"/>
          <c:order val="1"/>
          <c:tx>
            <c:strRef>
              <c:f>Feuil1!$C$1</c:f>
              <c:strCache>
                <c:ptCount val="1"/>
                <c:pt idx="0">
                  <c:v>2017</c:v>
                </c:pt>
              </c:strCache>
            </c:strRef>
          </c:tx>
          <c:spPr>
            <a:solidFill>
              <a:srgbClr val="FFFF00"/>
            </a:solidFill>
            <a:ln w="38100">
              <a:solidFill>
                <a:srgbClr val="FFFF00"/>
              </a:solidFill>
            </a:ln>
            <a:effectLst/>
          </c:spPr>
          <c:invertIfNegative val="0"/>
          <c:cat>
            <c:strRef>
              <c:f>Feuil1!$A$2:$A$21</c:f>
              <c:strCache>
                <c:ptCount val="20"/>
                <c:pt idx="0">
                  <c:v>LVR</c:v>
                </c:pt>
                <c:pt idx="1">
                  <c:v>BYM</c:v>
                </c:pt>
                <c:pt idx="2">
                  <c:v>ESA</c:v>
                </c:pt>
                <c:pt idx="3">
                  <c:v>LIK</c:v>
                </c:pt>
                <c:pt idx="4">
                  <c:v>BLB</c:v>
                </c:pt>
                <c:pt idx="5">
                  <c:v>DEW</c:v>
                </c:pt>
                <c:pt idx="6">
                  <c:v>DEH</c:v>
                </c:pt>
                <c:pt idx="7">
                  <c:v>POL</c:v>
                </c:pt>
                <c:pt idx="8">
                  <c:v>HES</c:v>
                </c:pt>
                <c:pt idx="9">
                  <c:v>DER</c:v>
                </c:pt>
                <c:pt idx="10">
                  <c:v>SFH</c:v>
                </c:pt>
                <c:pt idx="11">
                  <c:v>CIJ</c:v>
                </c:pt>
                <c:pt idx="12">
                  <c:v>PLG</c:v>
                </c:pt>
                <c:pt idx="13">
                  <c:v>NLA</c:v>
                </c:pt>
                <c:pt idx="14">
                  <c:v>HGB</c:v>
                </c:pt>
                <c:pt idx="15">
                  <c:v>SVS</c:v>
                </c:pt>
                <c:pt idx="16">
                  <c:v>ETM</c:v>
                </c:pt>
                <c:pt idx="17">
                  <c:v>GBT</c:v>
                </c:pt>
                <c:pt idx="18">
                  <c:v>NOS</c:v>
                </c:pt>
                <c:pt idx="19">
                  <c:v>DKC</c:v>
                </c:pt>
              </c:strCache>
            </c:strRef>
          </c:cat>
          <c:val>
            <c:numRef>
              <c:f>Feuil1!$C$2:$C$21</c:f>
              <c:numCache>
                <c:formatCode>General</c:formatCode>
                <c:ptCount val="20"/>
                <c:pt idx="0">
                  <c:v>0.13207547169811321</c:v>
                </c:pt>
                <c:pt idx="1">
                  <c:v>8.9820359281437126E-2</c:v>
                </c:pt>
                <c:pt idx="2">
                  <c:v>0.10727969348659004</c:v>
                </c:pt>
                <c:pt idx="3">
                  <c:v>2.0797227036395149E-2</c:v>
                </c:pt>
                <c:pt idx="4">
                  <c:v>5.636549354629028E-2</c:v>
                </c:pt>
                <c:pt idx="5">
                  <c:v>3.2967032967032968E-2</c:v>
                </c:pt>
                <c:pt idx="6">
                  <c:v>4.9382716049382713E-2</c:v>
                </c:pt>
                <c:pt idx="7">
                  <c:v>4.2821158690176324E-2</c:v>
                </c:pt>
                <c:pt idx="8">
                  <c:v>0.11956521739130435</c:v>
                </c:pt>
                <c:pt idx="9">
                  <c:v>1.4388489208633094E-2</c:v>
                </c:pt>
                <c:pt idx="10">
                  <c:v>1.647940074906367E-2</c:v>
                </c:pt>
                <c:pt idx="11">
                  <c:v>8.4805653710247342E-3</c:v>
                </c:pt>
                <c:pt idx="12">
                  <c:v>1.001926782273603E-2</c:v>
                </c:pt>
                <c:pt idx="13">
                  <c:v>2.0813473149030821E-2</c:v>
                </c:pt>
                <c:pt idx="14">
                  <c:v>2.5252525252525255E-3</c:v>
                </c:pt>
                <c:pt idx="15">
                  <c:v>1.2145748987854251E-2</c:v>
                </c:pt>
                <c:pt idx="16">
                  <c:v>5.0000000000000001E-3</c:v>
                </c:pt>
                <c:pt idx="17">
                  <c:v>7.6738609112709834E-3</c:v>
                </c:pt>
                <c:pt idx="18">
                  <c:v>3.6284470246734399E-3</c:v>
                </c:pt>
                <c:pt idx="19">
                  <c:v>1.7201834862385322E-3</c:v>
                </c:pt>
              </c:numCache>
            </c:numRef>
          </c:val>
        </c:ser>
        <c:ser>
          <c:idx val="2"/>
          <c:order val="2"/>
          <c:tx>
            <c:strRef>
              <c:f>Feuil1!$D$1</c:f>
              <c:strCache>
                <c:ptCount val="1"/>
                <c:pt idx="0">
                  <c:v>delta</c:v>
                </c:pt>
              </c:strCache>
            </c:strRef>
          </c:tx>
          <c:spPr>
            <a:solidFill>
              <a:schemeClr val="accent3"/>
            </a:solidFill>
            <a:ln>
              <a:noFill/>
            </a:ln>
            <a:effectLst/>
          </c:spPr>
          <c:invertIfNegative val="0"/>
          <c:cat>
            <c:strRef>
              <c:f>Feuil1!$A$2:$A$21</c:f>
              <c:strCache>
                <c:ptCount val="20"/>
                <c:pt idx="0">
                  <c:v>LVR</c:v>
                </c:pt>
                <c:pt idx="1">
                  <c:v>BYM</c:v>
                </c:pt>
                <c:pt idx="2">
                  <c:v>ESA</c:v>
                </c:pt>
                <c:pt idx="3">
                  <c:v>LIK</c:v>
                </c:pt>
                <c:pt idx="4">
                  <c:v>BLB</c:v>
                </c:pt>
                <c:pt idx="5">
                  <c:v>DEW</c:v>
                </c:pt>
                <c:pt idx="6">
                  <c:v>DEH</c:v>
                </c:pt>
                <c:pt idx="7">
                  <c:v>POL</c:v>
                </c:pt>
                <c:pt idx="8">
                  <c:v>HES</c:v>
                </c:pt>
                <c:pt idx="9">
                  <c:v>DER</c:v>
                </c:pt>
                <c:pt idx="10">
                  <c:v>SFH</c:v>
                </c:pt>
                <c:pt idx="11">
                  <c:v>CIJ</c:v>
                </c:pt>
                <c:pt idx="12">
                  <c:v>PLG</c:v>
                </c:pt>
                <c:pt idx="13">
                  <c:v>NLA</c:v>
                </c:pt>
                <c:pt idx="14">
                  <c:v>HGB</c:v>
                </c:pt>
                <c:pt idx="15">
                  <c:v>SVS</c:v>
                </c:pt>
                <c:pt idx="16">
                  <c:v>ETM</c:v>
                </c:pt>
                <c:pt idx="17">
                  <c:v>GBT</c:v>
                </c:pt>
                <c:pt idx="18">
                  <c:v>NOS</c:v>
                </c:pt>
                <c:pt idx="19">
                  <c:v>DKC</c:v>
                </c:pt>
              </c:strCache>
            </c:strRef>
          </c:cat>
          <c:val>
            <c:numRef>
              <c:f>Feuil1!$D$2:$D$21</c:f>
              <c:numCache>
                <c:formatCode>General</c:formatCode>
                <c:ptCount val="20"/>
                <c:pt idx="0">
                  <c:v>-7.6714528301886797E-2</c:v>
                </c:pt>
                <c:pt idx="1">
                  <c:v>-6.5009640718562869E-2</c:v>
                </c:pt>
                <c:pt idx="2">
                  <c:v>-1.922030651340996E-2</c:v>
                </c:pt>
                <c:pt idx="3">
                  <c:v>-5.3962772963604841E-2</c:v>
                </c:pt>
                <c:pt idx="4">
                  <c:v>-4.3145064537097183E-3</c:v>
                </c:pt>
                <c:pt idx="5">
                  <c:v>-2.6342967032967034E-2</c:v>
                </c:pt>
                <c:pt idx="6">
                  <c:v>-1.577283950617285E-3</c:v>
                </c:pt>
                <c:pt idx="7">
                  <c:v>-7.8688413098236751E-3</c:v>
                </c:pt>
                <c:pt idx="8">
                  <c:v>6.9415217391304351E-2</c:v>
                </c:pt>
                <c:pt idx="9">
                  <c:v>-2.8611510791366902E-2</c:v>
                </c:pt>
                <c:pt idx="10">
                  <c:v>-9.48059925093633E-3</c:v>
                </c:pt>
                <c:pt idx="11">
                  <c:v>-8.6494346289752652E-3</c:v>
                </c:pt>
                <c:pt idx="12">
                  <c:v>-6.7307321772639706E-3</c:v>
                </c:pt>
                <c:pt idx="13">
                  <c:v>5.1434731490308215E-3</c:v>
                </c:pt>
                <c:pt idx="14">
                  <c:v>-1.0184747474747475E-2</c:v>
                </c:pt>
                <c:pt idx="15">
                  <c:v>3.7257489878542507E-3</c:v>
                </c:pt>
                <c:pt idx="16">
                  <c:v>-8.399999999999996E-4</c:v>
                </c:pt>
                <c:pt idx="17">
                  <c:v>2.3738609112709834E-3</c:v>
                </c:pt>
                <c:pt idx="18">
                  <c:v>-1.0715529753265603E-3</c:v>
                </c:pt>
                <c:pt idx="19">
                  <c:v>-1.4498165137614679E-3</c:v>
                </c:pt>
              </c:numCache>
            </c:numRef>
          </c:val>
        </c:ser>
        <c:dLbls>
          <c:showLegendKey val="0"/>
          <c:showVal val="0"/>
          <c:showCatName val="0"/>
          <c:showSerName val="0"/>
          <c:showPercent val="0"/>
          <c:showBubbleSize val="0"/>
        </c:dLbls>
        <c:gapWidth val="150"/>
        <c:axId val="230355712"/>
        <c:axId val="230357248"/>
      </c:barChart>
      <c:catAx>
        <c:axId val="2303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rgbClr val="FFFF00"/>
                </a:solidFill>
                <a:latin typeface="+mn-lt"/>
                <a:ea typeface="+mn-ea"/>
                <a:cs typeface="+mn-cs"/>
              </a:defRPr>
            </a:pPr>
            <a:endParaRPr lang="fr-FR"/>
          </a:p>
        </c:txPr>
        <c:crossAx val="230357248"/>
        <c:crosses val="autoZero"/>
        <c:auto val="1"/>
        <c:lblAlgn val="ctr"/>
        <c:lblOffset val="100"/>
        <c:noMultiLvlLbl val="0"/>
      </c:catAx>
      <c:valAx>
        <c:axId val="23035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FF00"/>
                </a:solidFill>
                <a:latin typeface="+mn-lt"/>
                <a:ea typeface="+mn-ea"/>
                <a:cs typeface="+mn-cs"/>
              </a:defRPr>
            </a:pPr>
            <a:endParaRPr lang="fr-FR"/>
          </a:p>
        </c:txPr>
        <c:crossAx val="230355712"/>
        <c:crosses val="autoZero"/>
        <c:crossBetween val="between"/>
      </c:valAx>
      <c:spPr>
        <a:noFill/>
        <a:ln>
          <a:noFill/>
        </a:ln>
        <a:effectLst/>
      </c:spPr>
    </c:plotArea>
    <c:legend>
      <c:legendPos val="b"/>
      <c:layout>
        <c:manualLayout>
          <c:xMode val="edge"/>
          <c:yMode val="edge"/>
          <c:x val="0.53809308234505082"/>
          <c:y val="0.19193638108669253"/>
          <c:w val="0.1400300515261145"/>
          <c:h val="0.12576084705829679"/>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FFFF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hPercent val="30"/>
      <c:rotY val="0"/>
      <c:rAngAx val="0"/>
      <c:perspective val="0"/>
    </c:view3D>
    <c:floor>
      <c:thickness val="0"/>
    </c:floor>
    <c:sideWall>
      <c:thickness val="0"/>
    </c:sideWall>
    <c:backWall>
      <c:thickness val="0"/>
    </c:backWall>
    <c:plotArea>
      <c:layout>
        <c:manualLayout>
          <c:layoutTarget val="inner"/>
          <c:xMode val="edge"/>
          <c:yMode val="edge"/>
          <c:x val="1.7708333333333343E-2"/>
          <c:y val="0.10175438596491229"/>
          <c:w val="0.78437500000000004"/>
          <c:h val="0.80350877192982451"/>
        </c:manualLayout>
      </c:layout>
      <c:pie3DChart>
        <c:varyColors val="1"/>
        <c:ser>
          <c:idx val="0"/>
          <c:order val="0"/>
          <c:tx>
            <c:strRef>
              <c:f>Sheet1!$K$1</c:f>
              <c:strCache>
                <c:ptCount val="1"/>
                <c:pt idx="0">
                  <c:v>2017</c:v>
                </c:pt>
              </c:strCache>
            </c:strRef>
          </c:tx>
          <c:spPr>
            <a:solidFill>
              <a:srgbClr val="00FFFF"/>
            </a:solidFill>
            <a:ln w="10448">
              <a:solidFill>
                <a:srgbClr val="FFCC00"/>
              </a:solidFill>
              <a:prstDash val="solid"/>
            </a:ln>
          </c:spPr>
          <c:dPt>
            <c:idx val="0"/>
            <c:bubble3D val="0"/>
          </c:dPt>
          <c:dPt>
            <c:idx val="1"/>
            <c:bubble3D val="0"/>
            <c:spPr>
              <a:solidFill>
                <a:srgbClr val="FF00FF"/>
              </a:solidFill>
              <a:ln w="10448">
                <a:solidFill>
                  <a:srgbClr val="FFCC00"/>
                </a:solidFill>
                <a:prstDash val="solid"/>
              </a:ln>
            </c:spPr>
          </c:dPt>
          <c:dPt>
            <c:idx val="2"/>
            <c:bubble3D val="0"/>
            <c:spPr>
              <a:solidFill>
                <a:srgbClr val="00FF00"/>
              </a:solidFill>
              <a:ln w="10448">
                <a:solidFill>
                  <a:srgbClr val="FFCC00"/>
                </a:solidFill>
                <a:prstDash val="solid"/>
              </a:ln>
            </c:spPr>
          </c:dPt>
          <c:dPt>
            <c:idx val="3"/>
            <c:bubble3D val="0"/>
            <c:spPr>
              <a:solidFill>
                <a:srgbClr val="FF0000"/>
              </a:solidFill>
              <a:ln w="10448">
                <a:solidFill>
                  <a:srgbClr val="FFCC00"/>
                </a:solidFill>
                <a:prstDash val="solid"/>
              </a:ln>
            </c:spPr>
          </c:dPt>
          <c:dLbls>
            <c:dLbl>
              <c:idx val="1"/>
              <c:layout>
                <c:manualLayout>
                  <c:x val="1.0416666666666677E-3"/>
                  <c:y val="0.53355297495989307"/>
                </c:manualLayout>
              </c:layout>
              <c:spPr>
                <a:noFill/>
                <a:ln w="20897">
                  <a:noFill/>
                </a:ln>
              </c:spPr>
              <c:txPr>
                <a:bodyPr/>
                <a:lstStyle/>
                <a:p>
                  <a:pPr>
                    <a:defRPr sz="1794" b="1" i="0" u="none" strike="noStrike" baseline="0">
                      <a:solidFill>
                        <a:srgbClr val="FFFF00"/>
                      </a:solidFill>
                      <a:latin typeface="Comic Sans MS"/>
                      <a:ea typeface="Comic Sans MS"/>
                      <a:cs typeface="Comic Sans M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3675445678188919"/>
                  <c:y val="4.4814340588988479E-3"/>
                </c:manualLayout>
              </c:layout>
              <c:spPr>
                <a:noFill/>
                <a:ln w="20897">
                  <a:noFill/>
                </a:ln>
              </c:spPr>
              <c:txPr>
                <a:bodyPr/>
                <a:lstStyle/>
                <a:p>
                  <a:pPr>
                    <a:defRPr sz="1794" b="1" i="0" u="none" strike="noStrike" baseline="0">
                      <a:solidFill>
                        <a:srgbClr val="FFFF00"/>
                      </a:solidFill>
                      <a:latin typeface="Comic Sans MS"/>
                      <a:ea typeface="Comic Sans MS"/>
                      <a:cs typeface="Comic Sans M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25288253280280598"/>
                      <c:h val="0.13636363636363635"/>
                    </c:manualLayout>
                  </c15:layout>
                </c:ext>
              </c:extLst>
            </c:dLbl>
            <c:dLbl>
              <c:idx val="3"/>
              <c:layout>
                <c:manualLayout>
                  <c:x val="0.28766853808789056"/>
                  <c:y val="4.0973111395646605E-2"/>
                </c:manualLayout>
              </c:layout>
              <c:spPr>
                <a:noFill/>
                <a:ln w="20897">
                  <a:noFill/>
                </a:ln>
              </c:spPr>
              <c:txPr>
                <a:bodyPr/>
                <a:lstStyle/>
                <a:p>
                  <a:pPr>
                    <a:defRPr sz="1794" b="1" i="0" u="none" strike="noStrike" baseline="0">
                      <a:solidFill>
                        <a:srgbClr val="FFFF00"/>
                      </a:solidFill>
                      <a:latin typeface="Comic Sans MS"/>
                      <a:ea typeface="Comic Sans MS"/>
                      <a:cs typeface="Comic Sans M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layout>
                    <c:manualLayout>
                      <c:w val="0.37287470833674946"/>
                      <c:h val="0.13636363636363635"/>
                    </c:manualLayout>
                  </c15:layout>
                </c:ext>
              </c:extLst>
            </c:dLbl>
            <c:spPr>
              <a:noFill/>
              <a:ln w="20897">
                <a:noFill/>
              </a:ln>
            </c:spPr>
            <c:txPr>
              <a:bodyPr wrap="square" lIns="38100" tIns="19050" rIns="38100" bIns="19050" anchor="ctr">
                <a:spAutoFit/>
              </a:bodyPr>
              <a:lstStyle/>
              <a:p>
                <a:pPr>
                  <a:defRPr sz="1794" b="1" i="0" u="none" strike="noStrike" baseline="0">
                    <a:solidFill>
                      <a:srgbClr val="FFFF00"/>
                    </a:solidFill>
                    <a:latin typeface="Comic Sans MS"/>
                    <a:ea typeface="Comic Sans MS"/>
                    <a:cs typeface="Comic Sans MS"/>
                  </a:defRPr>
                </a:pPr>
                <a:endParaRPr lang="fr-FR"/>
              </a:p>
            </c:txPr>
            <c:showLegendKey val="0"/>
            <c:showVal val="1"/>
            <c:showCatName val="1"/>
            <c:showSerName val="0"/>
            <c:showPercent val="0"/>
            <c:showBubbleSize val="0"/>
            <c:showLeaderLines val="1"/>
            <c:leaderLines>
              <c:spPr>
                <a:ln w="10448">
                  <a:solidFill>
                    <a:srgbClr val="FFFF00"/>
                  </a:solidFill>
                  <a:prstDash val="solid"/>
                </a:ln>
              </c:spPr>
            </c:leaderLines>
            <c:extLst>
              <c:ext xmlns:c15="http://schemas.microsoft.com/office/drawing/2012/chart" uri="{CE6537A1-D6FC-4f65-9D91-7224C49458BB}">
                <c15:layout/>
              </c:ext>
            </c:extLst>
          </c:dLbls>
          <c:cat>
            <c:strRef>
              <c:f>Sheet1!$A$2:$A$5</c:f>
              <c:strCache>
                <c:ptCount val="4"/>
                <c:pt idx="0">
                  <c:v>Généraliste</c:v>
                </c:pt>
                <c:pt idx="1">
                  <c:v>Spécialiste</c:v>
                </c:pt>
                <c:pt idx="2">
                  <c:v>Resp. de PP</c:v>
                </c:pt>
                <c:pt idx="3">
                  <c:v>Centre de soins</c:v>
                </c:pt>
              </c:strCache>
            </c:strRef>
          </c:cat>
          <c:val>
            <c:numRef>
              <c:f>Sheet1!$K$2:$K$5</c:f>
              <c:numCache>
                <c:formatCode>General</c:formatCode>
                <c:ptCount val="4"/>
                <c:pt idx="0">
                  <c:v>421</c:v>
                </c:pt>
                <c:pt idx="1">
                  <c:v>229</c:v>
                </c:pt>
                <c:pt idx="2">
                  <c:v>25</c:v>
                </c:pt>
                <c:pt idx="3">
                  <c:v>1</c:v>
                </c:pt>
              </c:numCache>
            </c:numRef>
          </c:val>
        </c:ser>
        <c:dLbls>
          <c:showLegendKey val="0"/>
          <c:showVal val="1"/>
          <c:showCatName val="1"/>
          <c:showSerName val="0"/>
          <c:showPercent val="0"/>
          <c:showBubbleSize val="0"/>
          <c:showLeaderLines val="1"/>
        </c:dLbls>
      </c:pie3DChart>
      <c:spPr>
        <a:noFill/>
        <a:ln w="25383">
          <a:noFill/>
        </a:ln>
      </c:spPr>
    </c:plotArea>
    <c:plotVisOnly val="1"/>
    <c:dispBlanksAs val="zero"/>
    <c:showDLblsOverMax val="0"/>
  </c:chart>
  <c:spPr>
    <a:noFill/>
    <a:ln>
      <a:noFill/>
    </a:ln>
  </c:spPr>
  <c:txPr>
    <a:bodyPr/>
    <a:lstStyle/>
    <a:p>
      <a:pPr>
        <a:defRPr sz="2016" b="1" i="0" u="none" strike="noStrike" baseline="0">
          <a:solidFill>
            <a:schemeClr val="tx1"/>
          </a:solidFill>
          <a:latin typeface="Comic Sans MS"/>
          <a:ea typeface="Comic Sans MS"/>
          <a:cs typeface="Comic Sans MS"/>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36489607390301"/>
          <c:y val="7.1161048689138556E-2"/>
          <c:w val="0.59973921924467122"/>
          <c:h val="0.70037453183520559"/>
        </c:manualLayout>
      </c:layout>
      <c:barChart>
        <c:barDir val="col"/>
        <c:grouping val="clustered"/>
        <c:varyColors val="0"/>
        <c:ser>
          <c:idx val="0"/>
          <c:order val="0"/>
          <c:tx>
            <c:strRef>
              <c:f>Sheet1!$A$2</c:f>
              <c:strCache>
                <c:ptCount val="1"/>
                <c:pt idx="0">
                  <c:v>Bagueur généraliste</c:v>
                </c:pt>
              </c:strCache>
            </c:strRef>
          </c:tx>
          <c:spPr>
            <a:solidFill>
              <a:srgbClr val="00FFFF">
                <a:alpha val="82000"/>
              </a:srgbClr>
            </a:solidFill>
            <a:ln w="10916">
              <a:solidFill>
                <a:srgbClr val="FFCC00"/>
              </a:solidFill>
              <a:prstDash val="solid"/>
            </a:ln>
          </c:spPr>
          <c:invertIfNegative val="0"/>
          <c:dLbls>
            <c:spPr>
              <a:noFill/>
              <a:ln>
                <a:noFill/>
              </a:ln>
              <a:effectLst/>
            </c:spPr>
            <c:txPr>
              <a:bodyPr rot="-5400000" vert="horz" wrap="square" lIns="38100" tIns="19050" rIns="38100" bIns="19050" anchor="ctr">
                <a:spAutoFit/>
              </a:bodyPr>
              <a:lstStyle/>
              <a:p>
                <a:pPr>
                  <a:defRPr b="0">
                    <a:solidFill>
                      <a:srgbClr val="66FF33"/>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Sheet1!$B$2:$J$2</c:f>
              <c:numCache>
                <c:formatCode>General</c:formatCode>
                <c:ptCount val="9"/>
                <c:pt idx="0">
                  <c:v>325</c:v>
                </c:pt>
                <c:pt idx="1">
                  <c:v>331</c:v>
                </c:pt>
                <c:pt idx="2">
                  <c:v>323</c:v>
                </c:pt>
                <c:pt idx="3">
                  <c:v>339</c:v>
                </c:pt>
                <c:pt idx="4">
                  <c:v>332</c:v>
                </c:pt>
                <c:pt idx="5">
                  <c:v>335</c:v>
                </c:pt>
                <c:pt idx="6">
                  <c:v>341</c:v>
                </c:pt>
                <c:pt idx="7">
                  <c:v>336</c:v>
                </c:pt>
                <c:pt idx="8">
                  <c:v>200</c:v>
                </c:pt>
              </c:numCache>
            </c:numRef>
          </c:val>
        </c:ser>
        <c:ser>
          <c:idx val="1"/>
          <c:order val="1"/>
          <c:tx>
            <c:strRef>
              <c:f>Sheet1!$A$3</c:f>
              <c:strCache>
                <c:ptCount val="1"/>
                <c:pt idx="0">
                  <c:v>Bagueur spécialiste</c:v>
                </c:pt>
              </c:strCache>
            </c:strRef>
          </c:tx>
          <c:spPr>
            <a:solidFill>
              <a:srgbClr val="FFC000">
                <a:alpha val="76000"/>
              </a:srgbClr>
            </a:solidFill>
            <a:ln w="10916">
              <a:solidFill>
                <a:srgbClr val="FFFF00"/>
              </a:solidFill>
              <a:prstDash val="solid"/>
            </a:ln>
          </c:spPr>
          <c:invertIfNegative val="0"/>
          <c:cat>
            <c:numRef>
              <c:f>Sheet1!$B$1:$J$1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Sheet1!$B$3:$J$3</c:f>
              <c:numCache>
                <c:formatCode>General</c:formatCode>
                <c:ptCount val="9"/>
                <c:pt idx="0">
                  <c:v>124</c:v>
                </c:pt>
                <c:pt idx="1">
                  <c:v>130</c:v>
                </c:pt>
                <c:pt idx="2">
                  <c:v>144</c:v>
                </c:pt>
                <c:pt idx="3">
                  <c:v>145</c:v>
                </c:pt>
                <c:pt idx="4">
                  <c:v>143</c:v>
                </c:pt>
                <c:pt idx="5">
                  <c:v>142</c:v>
                </c:pt>
                <c:pt idx="6">
                  <c:v>174</c:v>
                </c:pt>
                <c:pt idx="7">
                  <c:v>151</c:v>
                </c:pt>
                <c:pt idx="8">
                  <c:v>46</c:v>
                </c:pt>
              </c:numCache>
            </c:numRef>
          </c:val>
        </c:ser>
        <c:dLbls>
          <c:showLegendKey val="0"/>
          <c:showVal val="0"/>
          <c:showCatName val="0"/>
          <c:showSerName val="0"/>
          <c:showPercent val="0"/>
          <c:showBubbleSize val="0"/>
        </c:dLbls>
        <c:gapWidth val="30"/>
        <c:overlap val="-20"/>
        <c:axId val="254325504"/>
        <c:axId val="254328192"/>
      </c:barChart>
      <c:catAx>
        <c:axId val="254325504"/>
        <c:scaling>
          <c:orientation val="minMax"/>
        </c:scaling>
        <c:delete val="0"/>
        <c:axPos val="b"/>
        <c:numFmt formatCode="General" sourceLinked="1"/>
        <c:majorTickMark val="out"/>
        <c:minorTickMark val="none"/>
        <c:tickLblPos val="low"/>
        <c:spPr>
          <a:ln w="10916">
            <a:solidFill>
              <a:srgbClr val="FFFF00"/>
            </a:solidFill>
            <a:prstDash val="solid"/>
          </a:ln>
        </c:spPr>
        <c:txPr>
          <a:bodyPr rot="-2700000" vert="horz"/>
          <a:lstStyle/>
          <a:p>
            <a:pPr>
              <a:defRPr sz="1874" b="1" i="0" u="none" strike="noStrike" baseline="0">
                <a:solidFill>
                  <a:srgbClr val="FFFF00"/>
                </a:solidFill>
                <a:latin typeface="Comic Sans MS"/>
                <a:ea typeface="Comic Sans MS"/>
                <a:cs typeface="Comic Sans MS"/>
              </a:defRPr>
            </a:pPr>
            <a:endParaRPr lang="fr-FR"/>
          </a:p>
        </c:txPr>
        <c:crossAx val="254328192"/>
        <c:crosses val="autoZero"/>
        <c:auto val="1"/>
        <c:lblAlgn val="ctr"/>
        <c:lblOffset val="100"/>
        <c:noMultiLvlLbl val="0"/>
      </c:catAx>
      <c:valAx>
        <c:axId val="254328192"/>
        <c:scaling>
          <c:orientation val="minMax"/>
        </c:scaling>
        <c:delete val="0"/>
        <c:axPos val="l"/>
        <c:majorGridlines>
          <c:spPr>
            <a:ln w="10916">
              <a:solidFill>
                <a:srgbClr val="FFFF00"/>
              </a:solidFill>
              <a:prstDash val="solid"/>
            </a:ln>
          </c:spPr>
        </c:majorGridlines>
        <c:title>
          <c:tx>
            <c:rich>
              <a:bodyPr/>
              <a:lstStyle/>
              <a:p>
                <a:pPr>
                  <a:defRPr sz="1744" b="1" i="0" u="none" strike="noStrike" baseline="0">
                    <a:solidFill>
                      <a:srgbClr val="FFFF00"/>
                    </a:solidFill>
                    <a:latin typeface="Comic Sans MS"/>
                    <a:ea typeface="Comic Sans MS"/>
                    <a:cs typeface="Comic Sans MS"/>
                  </a:defRPr>
                </a:pPr>
                <a:r>
                  <a:rPr lang="fr-FR"/>
                  <a:t>Nb de personnes</a:t>
                </a:r>
              </a:p>
            </c:rich>
          </c:tx>
          <c:layout>
            <c:manualLayout>
              <c:xMode val="edge"/>
              <c:yMode val="edge"/>
              <c:x val="4.2725395366188364E-2"/>
              <c:y val="0.21348328470893327"/>
            </c:manualLayout>
          </c:layout>
          <c:overlay val="0"/>
          <c:spPr>
            <a:noFill/>
            <a:ln w="21834">
              <a:noFill/>
            </a:ln>
          </c:spPr>
        </c:title>
        <c:numFmt formatCode="#,##0" sourceLinked="0"/>
        <c:majorTickMark val="out"/>
        <c:minorTickMark val="none"/>
        <c:tickLblPos val="nextTo"/>
        <c:spPr>
          <a:ln w="10916">
            <a:solidFill>
              <a:srgbClr val="FFFF00"/>
            </a:solidFill>
            <a:prstDash val="solid"/>
          </a:ln>
        </c:spPr>
        <c:txPr>
          <a:bodyPr rot="0" vert="horz"/>
          <a:lstStyle/>
          <a:p>
            <a:pPr>
              <a:defRPr sz="1874" b="1" i="0" u="none" strike="noStrike" baseline="0">
                <a:solidFill>
                  <a:srgbClr val="FFFF00"/>
                </a:solidFill>
                <a:latin typeface="Comic Sans MS"/>
                <a:ea typeface="Comic Sans MS"/>
                <a:cs typeface="Comic Sans MS"/>
              </a:defRPr>
            </a:pPr>
            <a:endParaRPr lang="fr-FR"/>
          </a:p>
        </c:txPr>
        <c:crossAx val="254325504"/>
        <c:crosses val="autoZero"/>
        <c:crossBetween val="between"/>
      </c:valAx>
      <c:spPr>
        <a:noFill/>
        <a:ln w="12700">
          <a:solidFill>
            <a:srgbClr val="FFFF00"/>
          </a:solidFill>
          <a:prstDash val="solid"/>
        </a:ln>
      </c:spPr>
    </c:plotArea>
    <c:legend>
      <c:legendPos val="r"/>
      <c:layout>
        <c:manualLayout>
          <c:xMode val="edge"/>
          <c:yMode val="edge"/>
          <c:x val="0.78220274407137136"/>
          <c:y val="0.8100965913462771"/>
          <c:w val="0.20718550053681031"/>
          <c:h val="0.16613670522455051"/>
        </c:manualLayout>
      </c:layout>
      <c:overlay val="0"/>
      <c:spPr>
        <a:noFill/>
        <a:ln w="10916">
          <a:noFill/>
          <a:prstDash val="solid"/>
        </a:ln>
      </c:spPr>
      <c:txPr>
        <a:bodyPr/>
        <a:lstStyle/>
        <a:p>
          <a:pPr>
            <a:defRPr sz="1264" b="1" i="0" u="none" strike="noStrike" baseline="0">
              <a:solidFill>
                <a:srgbClr val="FFFF00"/>
              </a:solidFill>
              <a:latin typeface="Comic Sans MS"/>
              <a:ea typeface="Comic Sans MS"/>
              <a:cs typeface="Comic Sans MS"/>
            </a:defRPr>
          </a:pPr>
          <a:endParaRPr lang="fr-FR"/>
        </a:p>
      </c:txPr>
    </c:legend>
    <c:plotVisOnly val="1"/>
    <c:dispBlanksAs val="gap"/>
    <c:showDLblsOverMax val="0"/>
  </c:chart>
  <c:spPr>
    <a:noFill/>
    <a:ln>
      <a:noFill/>
    </a:ln>
  </c:spPr>
  <c:txPr>
    <a:bodyPr/>
    <a:lstStyle/>
    <a:p>
      <a:pPr>
        <a:defRPr sz="1977" b="1" i="0" u="none" strike="noStrike" baseline="0">
          <a:solidFill>
            <a:schemeClr val="tx1"/>
          </a:solidFill>
          <a:latin typeface="Comic Sans MS"/>
          <a:ea typeface="Comic Sans MS"/>
          <a:cs typeface="Comic Sans MS"/>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56682027649791"/>
          <c:y val="7.8799249530956905E-2"/>
          <c:w val="0.59447004608294685"/>
          <c:h val="0.64352720450281464"/>
        </c:manualLayout>
      </c:layout>
      <c:barChart>
        <c:barDir val="col"/>
        <c:grouping val="clustered"/>
        <c:varyColors val="0"/>
        <c:ser>
          <c:idx val="0"/>
          <c:order val="0"/>
          <c:tx>
            <c:strRef>
              <c:f>Sheet1!$B$1</c:f>
              <c:strCache>
                <c:ptCount val="1"/>
                <c:pt idx="0">
                  <c:v>Baguage</c:v>
                </c:pt>
              </c:strCache>
            </c:strRef>
          </c:tx>
          <c:spPr>
            <a:solidFill>
              <a:srgbClr val="00FFFF"/>
            </a:solidFill>
            <a:ln w="12696">
              <a:solidFill>
                <a:srgbClr val="FFCC00"/>
              </a:solidFill>
              <a:prstDash val="solid"/>
            </a:ln>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107956</c:v>
                </c:pt>
                <c:pt idx="1">
                  <c:v>121873</c:v>
                </c:pt>
                <c:pt idx="2">
                  <c:v>152656</c:v>
                </c:pt>
                <c:pt idx="3">
                  <c:v>206999</c:v>
                </c:pt>
                <c:pt idx="4">
                  <c:v>215789</c:v>
                </c:pt>
                <c:pt idx="5">
                  <c:v>246786</c:v>
                </c:pt>
                <c:pt idx="6">
                  <c:v>239390</c:v>
                </c:pt>
                <c:pt idx="7">
                  <c:v>276805</c:v>
                </c:pt>
                <c:pt idx="8">
                  <c:v>300717</c:v>
                </c:pt>
                <c:pt idx="9">
                  <c:v>315873</c:v>
                </c:pt>
                <c:pt idx="10">
                  <c:v>330331</c:v>
                </c:pt>
                <c:pt idx="11">
                  <c:v>342633</c:v>
                </c:pt>
                <c:pt idx="12">
                  <c:v>322385</c:v>
                </c:pt>
                <c:pt idx="13">
                  <c:v>285321</c:v>
                </c:pt>
                <c:pt idx="14">
                  <c:v>357069</c:v>
                </c:pt>
                <c:pt idx="15">
                  <c:v>387488</c:v>
                </c:pt>
                <c:pt idx="16">
                  <c:v>335197</c:v>
                </c:pt>
                <c:pt idx="17">
                  <c:v>309417</c:v>
                </c:pt>
              </c:numCache>
            </c:numRef>
          </c:val>
        </c:ser>
        <c:dLbls>
          <c:showLegendKey val="0"/>
          <c:showVal val="0"/>
          <c:showCatName val="0"/>
          <c:showSerName val="0"/>
          <c:showPercent val="0"/>
          <c:showBubbleSize val="0"/>
        </c:dLbls>
        <c:gapWidth val="10"/>
        <c:overlap val="100"/>
        <c:axId val="255066112"/>
        <c:axId val="255067648"/>
      </c:barChart>
      <c:barChart>
        <c:barDir val="col"/>
        <c:grouping val="clustered"/>
        <c:varyColors val="0"/>
        <c:ser>
          <c:idx val="1"/>
          <c:order val="1"/>
          <c:tx>
            <c:strRef>
              <c:f>Sheet1!$C$1</c:f>
              <c:strCache>
                <c:ptCount val="1"/>
                <c:pt idx="0">
                  <c:v>Contrôle</c:v>
                </c:pt>
              </c:strCache>
            </c:strRef>
          </c:tx>
          <c:spPr>
            <a:solidFill>
              <a:srgbClr val="FF0000"/>
            </a:solidFill>
            <a:ln w="12696">
              <a:solidFill>
                <a:srgbClr val="FFFF00"/>
              </a:solidFill>
              <a:prstDash val="solid"/>
            </a:ln>
          </c:spPr>
          <c:invertIfNegative val="0"/>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General</c:formatCode>
                <c:ptCount val="18"/>
                <c:pt idx="0">
                  <c:v>15806</c:v>
                </c:pt>
                <c:pt idx="1">
                  <c:v>18641</c:v>
                </c:pt>
                <c:pt idx="2">
                  <c:v>23958</c:v>
                </c:pt>
                <c:pt idx="3">
                  <c:v>33363</c:v>
                </c:pt>
                <c:pt idx="4">
                  <c:v>39664</c:v>
                </c:pt>
                <c:pt idx="5">
                  <c:v>54604</c:v>
                </c:pt>
                <c:pt idx="6">
                  <c:v>54230</c:v>
                </c:pt>
                <c:pt idx="7">
                  <c:v>58353</c:v>
                </c:pt>
                <c:pt idx="8">
                  <c:v>66930</c:v>
                </c:pt>
                <c:pt idx="9">
                  <c:v>67126</c:v>
                </c:pt>
                <c:pt idx="10">
                  <c:v>75131</c:v>
                </c:pt>
                <c:pt idx="11">
                  <c:v>76668</c:v>
                </c:pt>
                <c:pt idx="12">
                  <c:v>80767</c:v>
                </c:pt>
                <c:pt idx="13">
                  <c:v>72383</c:v>
                </c:pt>
                <c:pt idx="14">
                  <c:v>93341</c:v>
                </c:pt>
                <c:pt idx="15">
                  <c:v>127594</c:v>
                </c:pt>
                <c:pt idx="16">
                  <c:v>119229</c:v>
                </c:pt>
                <c:pt idx="17">
                  <c:v>82956</c:v>
                </c:pt>
              </c:numCache>
            </c:numRef>
          </c:val>
        </c:ser>
        <c:dLbls>
          <c:showLegendKey val="0"/>
          <c:showVal val="0"/>
          <c:showCatName val="0"/>
          <c:showSerName val="0"/>
          <c:showPercent val="0"/>
          <c:showBubbleSize val="0"/>
        </c:dLbls>
        <c:gapWidth val="150"/>
        <c:axId val="255069568"/>
        <c:axId val="255075456"/>
      </c:barChart>
      <c:catAx>
        <c:axId val="255066112"/>
        <c:scaling>
          <c:orientation val="minMax"/>
        </c:scaling>
        <c:delete val="0"/>
        <c:axPos val="b"/>
        <c:numFmt formatCode="General" sourceLinked="1"/>
        <c:majorTickMark val="out"/>
        <c:minorTickMark val="none"/>
        <c:tickLblPos val="nextTo"/>
        <c:spPr>
          <a:ln w="12696">
            <a:solidFill>
              <a:srgbClr val="FFFF00"/>
            </a:solidFill>
            <a:prstDash val="solid"/>
          </a:ln>
        </c:spPr>
        <c:txPr>
          <a:bodyPr rot="-2700000" vert="horz"/>
          <a:lstStyle/>
          <a:p>
            <a:pPr>
              <a:defRPr sz="2000" b="1" i="0" u="none" strike="noStrike" baseline="0">
                <a:solidFill>
                  <a:srgbClr val="FFFF00"/>
                </a:solidFill>
                <a:latin typeface="Comic Sans MS"/>
                <a:ea typeface="Comic Sans MS"/>
                <a:cs typeface="Comic Sans MS"/>
              </a:defRPr>
            </a:pPr>
            <a:endParaRPr lang="fr-FR"/>
          </a:p>
        </c:txPr>
        <c:crossAx val="255067648"/>
        <c:crosses val="autoZero"/>
        <c:auto val="1"/>
        <c:lblAlgn val="ctr"/>
        <c:lblOffset val="100"/>
        <c:tickLblSkip val="1"/>
        <c:tickMarkSkip val="1"/>
        <c:noMultiLvlLbl val="0"/>
      </c:catAx>
      <c:valAx>
        <c:axId val="255067648"/>
        <c:scaling>
          <c:orientation val="minMax"/>
        </c:scaling>
        <c:delete val="0"/>
        <c:axPos val="l"/>
        <c:majorGridlines>
          <c:spPr>
            <a:ln w="12696">
              <a:solidFill>
                <a:srgbClr val="FFFF00"/>
              </a:solidFill>
              <a:prstDash val="solid"/>
            </a:ln>
          </c:spPr>
        </c:majorGridlines>
        <c:title>
          <c:tx>
            <c:rich>
              <a:bodyPr/>
              <a:lstStyle/>
              <a:p>
                <a:pPr>
                  <a:defRPr sz="2305" b="1" i="0" u="none" strike="noStrike" baseline="0">
                    <a:solidFill>
                      <a:srgbClr val="FFFF00"/>
                    </a:solidFill>
                    <a:latin typeface="Comic Sans MS"/>
                    <a:ea typeface="Comic Sans MS"/>
                    <a:cs typeface="Comic Sans MS"/>
                  </a:defRPr>
                </a:pPr>
                <a:r>
                  <a:rPr lang="fr-FR"/>
                  <a:t>Nb de données</a:t>
                </a:r>
              </a:p>
            </c:rich>
          </c:tx>
          <c:layout>
            <c:manualLayout>
              <c:xMode val="edge"/>
              <c:yMode val="edge"/>
              <c:x val="0"/>
              <c:y val="0.1838645905830229"/>
            </c:manualLayout>
          </c:layout>
          <c:overlay val="0"/>
          <c:spPr>
            <a:noFill/>
            <a:ln w="25392">
              <a:noFill/>
            </a:ln>
          </c:spPr>
        </c:title>
        <c:numFmt formatCode="#,##0" sourceLinked="0"/>
        <c:majorTickMark val="out"/>
        <c:minorTickMark val="none"/>
        <c:tickLblPos val="nextTo"/>
        <c:spPr>
          <a:ln w="12696">
            <a:solidFill>
              <a:srgbClr val="FFFF00"/>
            </a:solidFill>
            <a:prstDash val="solid"/>
          </a:ln>
        </c:spPr>
        <c:txPr>
          <a:bodyPr rot="0" vert="horz"/>
          <a:lstStyle/>
          <a:p>
            <a:pPr>
              <a:defRPr sz="1600" b="1" i="0" u="none" strike="noStrike" baseline="0">
                <a:solidFill>
                  <a:srgbClr val="00FFFF"/>
                </a:solidFill>
                <a:latin typeface="Comic Sans MS"/>
                <a:ea typeface="Comic Sans MS"/>
                <a:cs typeface="Comic Sans MS"/>
              </a:defRPr>
            </a:pPr>
            <a:endParaRPr lang="fr-FR"/>
          </a:p>
        </c:txPr>
        <c:crossAx val="255066112"/>
        <c:crosses val="autoZero"/>
        <c:crossBetween val="between"/>
      </c:valAx>
      <c:catAx>
        <c:axId val="255069568"/>
        <c:scaling>
          <c:orientation val="minMax"/>
        </c:scaling>
        <c:delete val="1"/>
        <c:axPos val="b"/>
        <c:numFmt formatCode="General" sourceLinked="1"/>
        <c:majorTickMark val="out"/>
        <c:minorTickMark val="none"/>
        <c:tickLblPos val="nextTo"/>
        <c:crossAx val="255075456"/>
        <c:crosses val="autoZero"/>
        <c:auto val="1"/>
        <c:lblAlgn val="ctr"/>
        <c:lblOffset val="100"/>
        <c:noMultiLvlLbl val="0"/>
      </c:catAx>
      <c:valAx>
        <c:axId val="255075456"/>
        <c:scaling>
          <c:orientation val="minMax"/>
        </c:scaling>
        <c:delete val="0"/>
        <c:axPos val="r"/>
        <c:numFmt formatCode="#,##0" sourceLinked="0"/>
        <c:majorTickMark val="out"/>
        <c:minorTickMark val="none"/>
        <c:tickLblPos val="nextTo"/>
        <c:spPr>
          <a:ln w="12696">
            <a:solidFill>
              <a:srgbClr val="FFFF00"/>
            </a:solidFill>
            <a:prstDash val="solid"/>
          </a:ln>
        </c:spPr>
        <c:txPr>
          <a:bodyPr rot="0" vert="horz"/>
          <a:lstStyle/>
          <a:p>
            <a:pPr>
              <a:defRPr sz="1500" b="1" i="0" u="none" strike="noStrike" baseline="0">
                <a:solidFill>
                  <a:srgbClr val="FF0000"/>
                </a:solidFill>
                <a:latin typeface="Comic Sans MS"/>
                <a:ea typeface="Comic Sans MS"/>
                <a:cs typeface="Comic Sans MS"/>
              </a:defRPr>
            </a:pPr>
            <a:endParaRPr lang="fr-FR"/>
          </a:p>
        </c:txPr>
        <c:crossAx val="255069568"/>
        <c:crosses val="max"/>
        <c:crossBetween val="between"/>
      </c:valAx>
      <c:spPr>
        <a:noFill/>
        <a:ln w="12696">
          <a:solidFill>
            <a:srgbClr val="FFFF00"/>
          </a:solidFill>
          <a:prstDash val="solid"/>
        </a:ln>
      </c:spPr>
    </c:plotArea>
    <c:legend>
      <c:legendPos val="r"/>
      <c:layout>
        <c:manualLayout>
          <c:xMode val="edge"/>
          <c:yMode val="edge"/>
          <c:x val="0.3402431486863704"/>
          <c:y val="5.0158981427148299E-3"/>
          <c:w val="0.3951612893952331"/>
          <c:h val="8.4446567229356298E-2"/>
        </c:manualLayout>
      </c:layout>
      <c:overlay val="0"/>
      <c:spPr>
        <a:noFill/>
        <a:ln w="12696">
          <a:noFill/>
          <a:prstDash val="solid"/>
        </a:ln>
      </c:spPr>
      <c:txPr>
        <a:bodyPr/>
        <a:lstStyle/>
        <a:p>
          <a:pPr>
            <a:defRPr sz="2020" b="1" i="0" u="none" strike="noStrike" baseline="0">
              <a:solidFill>
                <a:srgbClr val="FFFF00"/>
              </a:solidFill>
              <a:latin typeface="Comic Sans MS"/>
              <a:ea typeface="Comic Sans MS"/>
              <a:cs typeface="Comic Sans MS"/>
            </a:defRPr>
          </a:pPr>
          <a:endParaRPr lang="fr-FR"/>
        </a:p>
      </c:txPr>
    </c:legend>
    <c:plotVisOnly val="1"/>
    <c:dispBlanksAs val="gap"/>
    <c:showDLblsOverMax val="0"/>
  </c:chart>
  <c:spPr>
    <a:noFill/>
    <a:ln>
      <a:noFill/>
    </a:ln>
  </c:spPr>
  <c:txPr>
    <a:bodyPr/>
    <a:lstStyle/>
    <a:p>
      <a:pPr>
        <a:defRPr sz="2301" b="1" i="0" u="none" strike="noStrike" baseline="0">
          <a:solidFill>
            <a:schemeClr val="tx1"/>
          </a:solidFill>
          <a:latin typeface="Comic Sans MS"/>
          <a:ea typeface="Comic Sans MS"/>
          <a:cs typeface="Comic Sans MS"/>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88409800833607"/>
          <c:y val="7.8799249530956905E-2"/>
          <c:w val="0.78663188011540863"/>
          <c:h val="0.64352720450281464"/>
        </c:manualLayout>
      </c:layout>
      <c:barChart>
        <c:barDir val="col"/>
        <c:grouping val="clustered"/>
        <c:varyColors val="0"/>
        <c:ser>
          <c:idx val="0"/>
          <c:order val="0"/>
          <c:tx>
            <c:strRef>
              <c:f>Sheet1!$B$1</c:f>
              <c:strCache>
                <c:ptCount val="1"/>
                <c:pt idx="0">
                  <c:v>2015</c:v>
                </c:pt>
              </c:strCache>
            </c:strRef>
          </c:tx>
          <c:spPr>
            <a:solidFill>
              <a:srgbClr val="00FFFF"/>
            </a:solidFill>
            <a:ln w="12696">
              <a:solidFill>
                <a:srgbClr val="FFCC00"/>
              </a:solidFill>
              <a:prstDash val="solid"/>
            </a:ln>
          </c:spPr>
          <c:invertIfNegative val="0"/>
          <c:cat>
            <c:strRef>
              <c:f>Sheet1!$A$2:$A$20</c:f>
              <c:strCache>
                <c:ptCount val="19"/>
                <c:pt idx="0">
                  <c:v>PHENO</c:v>
                </c:pt>
                <c:pt idx="1">
                  <c:v>PROG PERS</c:v>
                </c:pt>
                <c:pt idx="2">
                  <c:v>SEJOUR</c:v>
                </c:pt>
                <c:pt idx="3">
                  <c:v>MANGEOIRE</c:v>
                </c:pt>
                <c:pt idx="4">
                  <c:v>VOIE</c:v>
                </c:pt>
                <c:pt idx="5">
                  <c:v>ACROLA</c:v>
                </c:pt>
                <c:pt idx="6">
                  <c:v>STOC</c:v>
                </c:pt>
                <c:pt idx="7">
                  <c:v>SPOL</c:v>
                </c:pt>
                <c:pt idx="8">
                  <c:v>(vide)</c:v>
                </c:pt>
                <c:pt idx="9">
                  <c:v>PASDOM</c:v>
                </c:pt>
                <c:pt idx="10">
                  <c:v>STAGE</c:v>
                </c:pt>
                <c:pt idx="11">
                  <c:v>HORS THEME</c:v>
                </c:pt>
                <c:pt idx="12">
                  <c:v>SMAC-1</c:v>
                </c:pt>
                <c:pt idx="13">
                  <c:v>GIBIER</c:v>
                </c:pt>
                <c:pt idx="14">
                  <c:v>STOC ROZO</c:v>
                </c:pt>
                <c:pt idx="15">
                  <c:v>SOINS</c:v>
                </c:pt>
                <c:pt idx="16">
                  <c:v>EFFRAIE</c:v>
                </c:pt>
                <c:pt idx="17">
                  <c:v>BRUANT</c:v>
                </c:pt>
                <c:pt idx="18">
                  <c:v>AXE 2</c:v>
                </c:pt>
              </c:strCache>
            </c:strRef>
          </c:cat>
          <c:val>
            <c:numRef>
              <c:f>Sheet1!$B$2:$B$20</c:f>
              <c:numCache>
                <c:formatCode>General</c:formatCode>
                <c:ptCount val="19"/>
                <c:pt idx="0">
                  <c:v>121492</c:v>
                </c:pt>
                <c:pt idx="1">
                  <c:v>101787</c:v>
                </c:pt>
                <c:pt idx="2">
                  <c:v>107887</c:v>
                </c:pt>
                <c:pt idx="3">
                  <c:v>51286</c:v>
                </c:pt>
                <c:pt idx="4">
                  <c:v>33288</c:v>
                </c:pt>
                <c:pt idx="5">
                  <c:v>24354</c:v>
                </c:pt>
                <c:pt idx="6">
                  <c:v>22510</c:v>
                </c:pt>
                <c:pt idx="7">
                  <c:v>19654</c:v>
                </c:pt>
                <c:pt idx="8">
                  <c:v>12891</c:v>
                </c:pt>
                <c:pt idx="9">
                  <c:v>7600</c:v>
                </c:pt>
                <c:pt idx="10">
                  <c:v>6442</c:v>
                </c:pt>
                <c:pt idx="11">
                  <c:v>8356</c:v>
                </c:pt>
                <c:pt idx="12">
                  <c:v>2853</c:v>
                </c:pt>
                <c:pt idx="13">
                  <c:v>2375</c:v>
                </c:pt>
                <c:pt idx="14">
                  <c:v>1772</c:v>
                </c:pt>
                <c:pt idx="15">
                  <c:v>1697</c:v>
                </c:pt>
                <c:pt idx="16">
                  <c:v>285</c:v>
                </c:pt>
                <c:pt idx="17">
                  <c:v>61</c:v>
                </c:pt>
                <c:pt idx="18">
                  <c:v>400</c:v>
                </c:pt>
              </c:numCache>
            </c:numRef>
          </c:val>
        </c:ser>
        <c:ser>
          <c:idx val="1"/>
          <c:order val="1"/>
          <c:tx>
            <c:strRef>
              <c:f>Sheet1!$C$1</c:f>
              <c:strCache>
                <c:ptCount val="1"/>
                <c:pt idx="0">
                  <c:v>2016</c:v>
                </c:pt>
              </c:strCache>
            </c:strRef>
          </c:tx>
          <c:spPr>
            <a:solidFill>
              <a:srgbClr val="FF0000"/>
            </a:solidFill>
            <a:ln w="12696">
              <a:solidFill>
                <a:srgbClr val="FFFF00"/>
              </a:solidFill>
              <a:prstDash val="solid"/>
            </a:ln>
          </c:spPr>
          <c:invertIfNegative val="0"/>
          <c:dLbls>
            <c:spPr>
              <a:noFill/>
              <a:ln>
                <a:noFill/>
              </a:ln>
              <a:effectLst/>
            </c:spPr>
            <c:txPr>
              <a:bodyPr rot="-5400000" vert="horz" wrap="square" lIns="38100" tIns="19050" rIns="38100" bIns="19050" anchor="ctr">
                <a:spAutoFit/>
              </a:bodyPr>
              <a:lstStyle/>
              <a:p>
                <a:pPr>
                  <a:defRPr sz="1200">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Sheet1!$A$2:$A$20</c:f>
              <c:strCache>
                <c:ptCount val="19"/>
                <c:pt idx="0">
                  <c:v>PHENO</c:v>
                </c:pt>
                <c:pt idx="1">
                  <c:v>PROG PERS</c:v>
                </c:pt>
                <c:pt idx="2">
                  <c:v>SEJOUR</c:v>
                </c:pt>
                <c:pt idx="3">
                  <c:v>MANGEOIRE</c:v>
                </c:pt>
                <c:pt idx="4">
                  <c:v>VOIE</c:v>
                </c:pt>
                <c:pt idx="5">
                  <c:v>ACROLA</c:v>
                </c:pt>
                <c:pt idx="6">
                  <c:v>STOC</c:v>
                </c:pt>
                <c:pt idx="7">
                  <c:v>SPOL</c:v>
                </c:pt>
                <c:pt idx="8">
                  <c:v>(vide)</c:v>
                </c:pt>
                <c:pt idx="9">
                  <c:v>PASDOM</c:v>
                </c:pt>
                <c:pt idx="10">
                  <c:v>STAGE</c:v>
                </c:pt>
                <c:pt idx="11">
                  <c:v>HORS THEME</c:v>
                </c:pt>
                <c:pt idx="12">
                  <c:v>SMAC-1</c:v>
                </c:pt>
                <c:pt idx="13">
                  <c:v>GIBIER</c:v>
                </c:pt>
                <c:pt idx="14">
                  <c:v>STOC ROZO</c:v>
                </c:pt>
                <c:pt idx="15">
                  <c:v>SOINS</c:v>
                </c:pt>
                <c:pt idx="16">
                  <c:v>EFFRAIE</c:v>
                </c:pt>
                <c:pt idx="17">
                  <c:v>BRUANT</c:v>
                </c:pt>
                <c:pt idx="18">
                  <c:v>AXE 2</c:v>
                </c:pt>
              </c:strCache>
            </c:strRef>
          </c:cat>
          <c:val>
            <c:numRef>
              <c:f>Sheet1!$C$2:$C$20</c:f>
              <c:numCache>
                <c:formatCode>General</c:formatCode>
                <c:ptCount val="19"/>
                <c:pt idx="0">
                  <c:v>101228</c:v>
                </c:pt>
                <c:pt idx="1">
                  <c:v>97883</c:v>
                </c:pt>
                <c:pt idx="2">
                  <c:v>81852</c:v>
                </c:pt>
                <c:pt idx="3">
                  <c:v>49018</c:v>
                </c:pt>
                <c:pt idx="4">
                  <c:v>31927</c:v>
                </c:pt>
                <c:pt idx="5">
                  <c:v>21200</c:v>
                </c:pt>
                <c:pt idx="6">
                  <c:v>19359</c:v>
                </c:pt>
                <c:pt idx="7">
                  <c:v>17363</c:v>
                </c:pt>
                <c:pt idx="8">
                  <c:v>13386</c:v>
                </c:pt>
                <c:pt idx="9">
                  <c:v>7727</c:v>
                </c:pt>
                <c:pt idx="10">
                  <c:v>7419</c:v>
                </c:pt>
                <c:pt idx="11">
                  <c:v>6479</c:v>
                </c:pt>
                <c:pt idx="12">
                  <c:v>2507</c:v>
                </c:pt>
                <c:pt idx="13">
                  <c:v>2338</c:v>
                </c:pt>
                <c:pt idx="14">
                  <c:v>1209</c:v>
                </c:pt>
                <c:pt idx="15">
                  <c:v>1118</c:v>
                </c:pt>
                <c:pt idx="16">
                  <c:v>387</c:v>
                </c:pt>
                <c:pt idx="17">
                  <c:v>187</c:v>
                </c:pt>
                <c:pt idx="18">
                  <c:v>95</c:v>
                </c:pt>
              </c:numCache>
            </c:numRef>
          </c:val>
        </c:ser>
        <c:ser>
          <c:idx val="2"/>
          <c:order val="2"/>
          <c:tx>
            <c:strRef>
              <c:f>Sheet1!$D$1</c:f>
              <c:strCache>
                <c:ptCount val="1"/>
                <c:pt idx="0">
                  <c:v>2017</c:v>
                </c:pt>
              </c:strCache>
            </c:strRef>
          </c:tx>
          <c:invertIfNegative val="0"/>
          <c:dLbls>
            <c:spPr>
              <a:noFill/>
              <a:ln>
                <a:noFill/>
              </a:ln>
              <a:effectLst/>
            </c:spPr>
            <c:txPr>
              <a:bodyPr rot="-5400000" vert="horz" wrap="square" lIns="38100" tIns="19050" rIns="38100" bIns="19050" anchor="ctr">
                <a:spAutoFit/>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Sheet1!$A$2:$A$20</c:f>
              <c:strCache>
                <c:ptCount val="19"/>
                <c:pt idx="0">
                  <c:v>PHENO</c:v>
                </c:pt>
                <c:pt idx="1">
                  <c:v>PROG PERS</c:v>
                </c:pt>
                <c:pt idx="2">
                  <c:v>SEJOUR</c:v>
                </c:pt>
                <c:pt idx="3">
                  <c:v>MANGEOIRE</c:v>
                </c:pt>
                <c:pt idx="4">
                  <c:v>VOIE</c:v>
                </c:pt>
                <c:pt idx="5">
                  <c:v>ACROLA</c:v>
                </c:pt>
                <c:pt idx="6">
                  <c:v>STOC</c:v>
                </c:pt>
                <c:pt idx="7">
                  <c:v>SPOL</c:v>
                </c:pt>
                <c:pt idx="8">
                  <c:v>(vide)</c:v>
                </c:pt>
                <c:pt idx="9">
                  <c:v>PASDOM</c:v>
                </c:pt>
                <c:pt idx="10">
                  <c:v>STAGE</c:v>
                </c:pt>
                <c:pt idx="11">
                  <c:v>HORS THEME</c:v>
                </c:pt>
                <c:pt idx="12">
                  <c:v>SMAC-1</c:v>
                </c:pt>
                <c:pt idx="13">
                  <c:v>GIBIER</c:v>
                </c:pt>
                <c:pt idx="14">
                  <c:v>STOC ROZO</c:v>
                </c:pt>
                <c:pt idx="15">
                  <c:v>SOINS</c:v>
                </c:pt>
                <c:pt idx="16">
                  <c:v>EFFRAIE</c:v>
                </c:pt>
                <c:pt idx="17">
                  <c:v>BRUANT</c:v>
                </c:pt>
                <c:pt idx="18">
                  <c:v>AXE 2</c:v>
                </c:pt>
              </c:strCache>
            </c:strRef>
          </c:cat>
          <c:val>
            <c:numRef>
              <c:f>Sheet1!$D$2:$D$20</c:f>
              <c:numCache>
                <c:formatCode>General</c:formatCode>
                <c:ptCount val="19"/>
                <c:pt idx="0">
                  <c:v>110805</c:v>
                </c:pt>
                <c:pt idx="1">
                  <c:v>62850</c:v>
                </c:pt>
                <c:pt idx="2">
                  <c:v>64039</c:v>
                </c:pt>
                <c:pt idx="3">
                  <c:v>41847</c:v>
                </c:pt>
                <c:pt idx="4">
                  <c:v>30511</c:v>
                </c:pt>
                <c:pt idx="5">
                  <c:v>22579</c:v>
                </c:pt>
                <c:pt idx="6">
                  <c:v>19750</c:v>
                </c:pt>
                <c:pt idx="7">
                  <c:v>14922</c:v>
                </c:pt>
                <c:pt idx="8">
                  <c:v>6508</c:v>
                </c:pt>
                <c:pt idx="9">
                  <c:v>3943</c:v>
                </c:pt>
                <c:pt idx="10">
                  <c:v>7386</c:v>
                </c:pt>
                <c:pt idx="11">
                  <c:v>5842</c:v>
                </c:pt>
                <c:pt idx="12">
                  <c:v>1086</c:v>
                </c:pt>
                <c:pt idx="13">
                  <c:v>2738</c:v>
                </c:pt>
                <c:pt idx="14">
                  <c:v>2176</c:v>
                </c:pt>
                <c:pt idx="15">
                  <c:v>247</c:v>
                </c:pt>
                <c:pt idx="16">
                  <c:v>604</c:v>
                </c:pt>
                <c:pt idx="17">
                  <c:v>81</c:v>
                </c:pt>
              </c:numCache>
            </c:numRef>
          </c:val>
        </c:ser>
        <c:dLbls>
          <c:showLegendKey val="0"/>
          <c:showVal val="0"/>
          <c:showCatName val="0"/>
          <c:showSerName val="0"/>
          <c:showPercent val="0"/>
          <c:showBubbleSize val="0"/>
        </c:dLbls>
        <c:gapWidth val="10"/>
        <c:axId val="255133568"/>
        <c:axId val="255135104"/>
      </c:barChart>
      <c:catAx>
        <c:axId val="255133568"/>
        <c:scaling>
          <c:orientation val="minMax"/>
        </c:scaling>
        <c:delete val="0"/>
        <c:axPos val="b"/>
        <c:numFmt formatCode="General" sourceLinked="1"/>
        <c:majorTickMark val="out"/>
        <c:minorTickMark val="none"/>
        <c:tickLblPos val="nextTo"/>
        <c:spPr>
          <a:ln w="12696">
            <a:solidFill>
              <a:srgbClr val="FFFF00"/>
            </a:solidFill>
            <a:prstDash val="solid"/>
          </a:ln>
        </c:spPr>
        <c:txPr>
          <a:bodyPr rot="-2700000" vert="horz"/>
          <a:lstStyle/>
          <a:p>
            <a:pPr>
              <a:defRPr sz="1400" b="1" i="0" u="none" strike="noStrike" baseline="0">
                <a:solidFill>
                  <a:srgbClr val="FFFF00"/>
                </a:solidFill>
                <a:latin typeface="Comic Sans MS"/>
                <a:ea typeface="Comic Sans MS"/>
                <a:cs typeface="Comic Sans MS"/>
              </a:defRPr>
            </a:pPr>
            <a:endParaRPr lang="fr-FR"/>
          </a:p>
        </c:txPr>
        <c:crossAx val="255135104"/>
        <c:crosses val="autoZero"/>
        <c:auto val="1"/>
        <c:lblAlgn val="ctr"/>
        <c:lblOffset val="100"/>
        <c:noMultiLvlLbl val="0"/>
      </c:catAx>
      <c:valAx>
        <c:axId val="255135104"/>
        <c:scaling>
          <c:orientation val="minMax"/>
        </c:scaling>
        <c:delete val="0"/>
        <c:axPos val="l"/>
        <c:majorGridlines>
          <c:spPr>
            <a:ln w="12696">
              <a:solidFill>
                <a:srgbClr val="FFFF00"/>
              </a:solidFill>
              <a:prstDash val="solid"/>
            </a:ln>
          </c:spPr>
        </c:majorGridlines>
        <c:title>
          <c:tx>
            <c:rich>
              <a:bodyPr/>
              <a:lstStyle/>
              <a:p>
                <a:pPr>
                  <a:defRPr sz="2305" b="1" i="0" u="none" strike="noStrike" baseline="0">
                    <a:solidFill>
                      <a:srgbClr val="FFFF00"/>
                    </a:solidFill>
                    <a:latin typeface="Comic Sans MS"/>
                    <a:ea typeface="Comic Sans MS"/>
                    <a:cs typeface="Comic Sans MS"/>
                  </a:defRPr>
                </a:pPr>
                <a:r>
                  <a:rPr lang="fr-FR"/>
                  <a:t>Nb de données</a:t>
                </a:r>
              </a:p>
            </c:rich>
          </c:tx>
          <c:layout>
            <c:manualLayout>
              <c:xMode val="edge"/>
              <c:yMode val="edge"/>
              <c:x val="0"/>
              <c:y val="0.1838645905830229"/>
            </c:manualLayout>
          </c:layout>
          <c:overlay val="0"/>
          <c:spPr>
            <a:noFill/>
            <a:ln w="25392">
              <a:noFill/>
            </a:ln>
          </c:spPr>
        </c:title>
        <c:numFmt formatCode="#,##0" sourceLinked="0"/>
        <c:majorTickMark val="out"/>
        <c:minorTickMark val="none"/>
        <c:tickLblPos val="nextTo"/>
        <c:spPr>
          <a:ln w="12696">
            <a:solidFill>
              <a:srgbClr val="FFFF00"/>
            </a:solidFill>
            <a:prstDash val="solid"/>
          </a:ln>
        </c:spPr>
        <c:txPr>
          <a:bodyPr rot="0" vert="horz"/>
          <a:lstStyle/>
          <a:p>
            <a:pPr>
              <a:defRPr sz="1600" b="1" i="0" u="none" strike="noStrike" baseline="0">
                <a:solidFill>
                  <a:srgbClr val="00FFFF"/>
                </a:solidFill>
                <a:latin typeface="Comic Sans MS"/>
                <a:ea typeface="Comic Sans MS"/>
                <a:cs typeface="Comic Sans MS"/>
              </a:defRPr>
            </a:pPr>
            <a:endParaRPr lang="fr-FR"/>
          </a:p>
        </c:txPr>
        <c:crossAx val="255133568"/>
        <c:crosses val="autoZero"/>
        <c:crossBetween val="between"/>
      </c:valAx>
      <c:spPr>
        <a:noFill/>
        <a:ln w="12696">
          <a:solidFill>
            <a:srgbClr val="FFFF00"/>
          </a:solidFill>
          <a:prstDash val="solid"/>
        </a:ln>
      </c:spPr>
    </c:plotArea>
    <c:legend>
      <c:legendPos val="r"/>
      <c:layout>
        <c:manualLayout>
          <c:xMode val="edge"/>
          <c:yMode val="edge"/>
          <c:x val="0.33446386211947754"/>
          <c:y val="0.10041628101427694"/>
          <c:w val="0.50952498564559878"/>
          <c:h val="0.23078995023407423"/>
        </c:manualLayout>
      </c:layout>
      <c:overlay val="0"/>
      <c:spPr>
        <a:noFill/>
        <a:ln w="12696">
          <a:noFill/>
          <a:prstDash val="solid"/>
        </a:ln>
      </c:spPr>
      <c:txPr>
        <a:bodyPr/>
        <a:lstStyle/>
        <a:p>
          <a:pPr>
            <a:defRPr sz="2020" b="1" i="0" u="none" strike="noStrike" baseline="0">
              <a:solidFill>
                <a:srgbClr val="FFFF00"/>
              </a:solidFill>
              <a:latin typeface="Comic Sans MS"/>
              <a:ea typeface="Comic Sans MS"/>
              <a:cs typeface="Comic Sans MS"/>
            </a:defRPr>
          </a:pPr>
          <a:endParaRPr lang="fr-FR"/>
        </a:p>
      </c:txPr>
    </c:legend>
    <c:plotVisOnly val="1"/>
    <c:dispBlanksAs val="gap"/>
    <c:showDLblsOverMax val="0"/>
  </c:chart>
  <c:spPr>
    <a:noFill/>
    <a:ln>
      <a:noFill/>
    </a:ln>
  </c:spPr>
  <c:txPr>
    <a:bodyPr/>
    <a:lstStyle/>
    <a:p>
      <a:pPr>
        <a:defRPr sz="2301" b="1" i="0" u="none" strike="noStrike" baseline="0">
          <a:solidFill>
            <a:schemeClr val="tx1"/>
          </a:solidFill>
          <a:latin typeface="Comic Sans MS"/>
          <a:ea typeface="Comic Sans MS"/>
          <a:cs typeface="Comic Sans MS"/>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015" cy="496332"/>
          </a:xfrm>
          <a:prstGeom prst="rect">
            <a:avLst/>
          </a:prstGeom>
        </p:spPr>
        <p:txBody>
          <a:bodyPr vert="horz" lIns="92409" tIns="46205" rIns="92409" bIns="46205" rtlCol="0"/>
          <a:lstStyle>
            <a:lvl1pPr algn="l">
              <a:defRPr sz="1200"/>
            </a:lvl1pPr>
          </a:lstStyle>
          <a:p>
            <a:endParaRPr lang="fr-FR"/>
          </a:p>
        </p:txBody>
      </p:sp>
      <p:sp>
        <p:nvSpPr>
          <p:cNvPr id="3" name="Espace réservé de la date 2"/>
          <p:cNvSpPr>
            <a:spLocks noGrp="1"/>
          </p:cNvSpPr>
          <p:nvPr>
            <p:ph type="dt" idx="1"/>
          </p:nvPr>
        </p:nvSpPr>
        <p:spPr>
          <a:xfrm>
            <a:off x="3851051" y="0"/>
            <a:ext cx="2945015" cy="496332"/>
          </a:xfrm>
          <a:prstGeom prst="rect">
            <a:avLst/>
          </a:prstGeom>
        </p:spPr>
        <p:txBody>
          <a:bodyPr vert="horz" lIns="92409" tIns="46205" rIns="92409" bIns="46205" rtlCol="0"/>
          <a:lstStyle>
            <a:lvl1pPr algn="r">
              <a:defRPr sz="1200"/>
            </a:lvl1pPr>
          </a:lstStyle>
          <a:p>
            <a:fld id="{0D7EC367-971E-40D1-A35B-5A184F480B5F}" type="datetimeFigureOut">
              <a:rPr lang="fr-FR" smtClean="0"/>
              <a:t>16/03/2018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409" tIns="46205" rIns="92409" bIns="46205" rtlCol="0" anchor="ctr"/>
          <a:lstStyle/>
          <a:p>
            <a:endParaRPr lang="fr-FR"/>
          </a:p>
        </p:txBody>
      </p:sp>
      <p:sp>
        <p:nvSpPr>
          <p:cNvPr id="5" name="Espace réservé des commentaires 4"/>
          <p:cNvSpPr>
            <a:spLocks noGrp="1"/>
          </p:cNvSpPr>
          <p:nvPr>
            <p:ph type="body" sz="quarter" idx="3"/>
          </p:nvPr>
        </p:nvSpPr>
        <p:spPr>
          <a:xfrm>
            <a:off x="679124" y="4715154"/>
            <a:ext cx="5439427" cy="4466987"/>
          </a:xfrm>
          <a:prstGeom prst="rect">
            <a:avLst/>
          </a:prstGeom>
        </p:spPr>
        <p:txBody>
          <a:bodyPr vert="horz" lIns="92409" tIns="46205" rIns="92409" bIns="4620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706"/>
            <a:ext cx="2945015" cy="496332"/>
          </a:xfrm>
          <a:prstGeom prst="rect">
            <a:avLst/>
          </a:prstGeom>
        </p:spPr>
        <p:txBody>
          <a:bodyPr vert="horz" lIns="92409" tIns="46205" rIns="92409" bIns="4620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051" y="9428706"/>
            <a:ext cx="2945015" cy="496332"/>
          </a:xfrm>
          <a:prstGeom prst="rect">
            <a:avLst/>
          </a:prstGeom>
        </p:spPr>
        <p:txBody>
          <a:bodyPr vert="horz" lIns="92409" tIns="46205" rIns="92409" bIns="46205" rtlCol="0" anchor="b"/>
          <a:lstStyle>
            <a:lvl1pPr algn="r">
              <a:defRPr sz="1200"/>
            </a:lvl1pPr>
          </a:lstStyle>
          <a:p>
            <a:fld id="{9156AD94-0267-4DED-BD06-0CB3090D0CF6}" type="slidenum">
              <a:rPr lang="fr-FR" smtClean="0"/>
              <a:t>‹N°›</a:t>
            </a:fld>
            <a:endParaRPr lang="fr-FR"/>
          </a:p>
        </p:txBody>
      </p:sp>
    </p:spTree>
    <p:extLst>
      <p:ext uri="{BB962C8B-B14F-4D97-AF65-F5344CB8AC3E}">
        <p14:creationId xmlns:p14="http://schemas.microsoft.com/office/powerpoint/2010/main" val="39749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403224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13</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14</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15</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16</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17</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18</a:t>
            </a:fld>
            <a:endParaRPr lang="fr-FR"/>
          </a:p>
        </p:txBody>
      </p:sp>
    </p:spTree>
    <p:extLst>
      <p:ext uri="{BB962C8B-B14F-4D97-AF65-F5344CB8AC3E}">
        <p14:creationId xmlns:p14="http://schemas.microsoft.com/office/powerpoint/2010/main" val="85238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20</a:t>
            </a:fld>
            <a:endParaRPr lang="fr-FR"/>
          </a:p>
        </p:txBody>
      </p:sp>
    </p:spTree>
    <p:extLst>
      <p:ext uri="{BB962C8B-B14F-4D97-AF65-F5344CB8AC3E}">
        <p14:creationId xmlns:p14="http://schemas.microsoft.com/office/powerpoint/2010/main" val="349438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8DA46-A4D3-4FE0-8E36-DCFE1FE17285}" type="slidenum">
              <a:rPr lang="fr-FR" altLang="fr-FR">
                <a:solidFill>
                  <a:prstClr val="black"/>
                </a:solidFill>
              </a:rPr>
              <a:pPr/>
              <a:t>21</a:t>
            </a:fld>
            <a:endParaRPr lang="fr-FR" altLang="fr-FR">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PS_GB_BILAN_BAGUEUR </a:t>
            </a:r>
            <a:r>
              <a:rPr lang="fr-FR" altLang="fr-FR" dirty="0" err="1" smtClean="0">
                <a:latin typeface="Arial" panose="020B0604020202020204" pitchFamily="34" charset="0"/>
              </a:rPr>
              <a:t>operation</a:t>
            </a:r>
            <a:r>
              <a:rPr lang="fr-FR" altLang="fr-FR" dirty="0" smtClean="0">
                <a:latin typeface="Arial" panose="020B0604020202020204" pitchFamily="34" charset="0"/>
              </a:rPr>
              <a:t> = 1</a:t>
            </a:r>
          </a:p>
        </p:txBody>
      </p:sp>
    </p:spTree>
    <p:extLst>
      <p:ext uri="{BB962C8B-B14F-4D97-AF65-F5344CB8AC3E}">
        <p14:creationId xmlns:p14="http://schemas.microsoft.com/office/powerpoint/2010/main" val="239436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0921D4-AF57-414E-A5A2-5265645D1BD1}" type="slidenum">
              <a:rPr lang="fr-FR" altLang="fr-FR">
                <a:solidFill>
                  <a:prstClr val="black"/>
                </a:solidFill>
              </a:rPr>
              <a:pPr/>
              <a:t>22</a:t>
            </a:fld>
            <a:endParaRPr lang="fr-FR" altLang="fr-FR">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altLang="fr-FR" dirty="0" smtClean="0">
                <a:latin typeface="Arial" panose="020B0604020202020204" pitchFamily="34" charset="0"/>
              </a:rPr>
              <a:t>PS_GB_BILAN_BAGUEUR </a:t>
            </a:r>
            <a:r>
              <a:rPr lang="fr-FR" altLang="fr-FR" dirty="0" err="1" smtClean="0">
                <a:latin typeface="Arial" panose="020B0604020202020204" pitchFamily="34" charset="0"/>
              </a:rPr>
              <a:t>operation</a:t>
            </a:r>
            <a:r>
              <a:rPr lang="fr-FR" altLang="fr-FR" dirty="0" smtClean="0">
                <a:latin typeface="Arial" panose="020B0604020202020204" pitchFamily="34" charset="0"/>
              </a:rPr>
              <a:t> = 2</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404013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4</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D9FDDC-2EF4-443E-B6F4-123704477491}" type="slidenum">
              <a:rPr lang="fr-FR" altLang="fr-FR" smtClean="0">
                <a:solidFill>
                  <a:prstClr val="black"/>
                </a:solidFill>
              </a:rPr>
              <a:pPr/>
              <a:t>23</a:t>
            </a:fld>
            <a:endParaRPr lang="fr-FR" altLang="fr-FR">
              <a:solidFill>
                <a:prstClr val="black"/>
              </a:solidFill>
            </a:endParaRPr>
          </a:p>
        </p:txBody>
      </p:sp>
    </p:spTree>
    <p:extLst>
      <p:ext uri="{BB962C8B-B14F-4D97-AF65-F5344CB8AC3E}">
        <p14:creationId xmlns:p14="http://schemas.microsoft.com/office/powerpoint/2010/main" val="2353977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8CE1F8-0520-4844-AC1A-1C0D7CD3AC44}" type="slidenum">
              <a:rPr lang="fr-FR" altLang="fr-FR">
                <a:solidFill>
                  <a:prstClr val="black"/>
                </a:solidFill>
              </a:rPr>
              <a:pPr/>
              <a:t>24</a:t>
            </a:fld>
            <a:endParaRPr lang="fr-FR" altLang="fr-FR">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759923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8CE1F8-0520-4844-AC1A-1C0D7CD3AC44}" type="slidenum">
              <a:rPr lang="fr-FR" altLang="fr-FR">
                <a:solidFill>
                  <a:prstClr val="black"/>
                </a:solidFill>
              </a:rPr>
              <a:pPr/>
              <a:t>25</a:t>
            </a:fld>
            <a:endParaRPr lang="fr-FR" altLang="fr-FR">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3754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D9FDDC-2EF4-443E-B6F4-123704477491}" type="slidenum">
              <a:rPr lang="fr-FR" altLang="fr-FR" smtClean="0">
                <a:solidFill>
                  <a:prstClr val="black"/>
                </a:solidFill>
              </a:rPr>
              <a:pPr/>
              <a:t>26</a:t>
            </a:fld>
            <a:endParaRPr lang="fr-FR" altLang="fr-FR">
              <a:solidFill>
                <a:prstClr val="black"/>
              </a:solidFill>
            </a:endParaRPr>
          </a:p>
        </p:txBody>
      </p:sp>
    </p:spTree>
    <p:extLst>
      <p:ext uri="{BB962C8B-B14F-4D97-AF65-F5344CB8AC3E}">
        <p14:creationId xmlns:p14="http://schemas.microsoft.com/office/powerpoint/2010/main" val="1867732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D9FDDC-2EF4-443E-B6F4-123704477491}" type="slidenum">
              <a:rPr lang="fr-FR" altLang="fr-FR" smtClean="0">
                <a:solidFill>
                  <a:prstClr val="black"/>
                </a:solidFill>
              </a:rPr>
              <a:pPr/>
              <a:t>27</a:t>
            </a:fld>
            <a:endParaRPr lang="fr-FR" altLang="fr-FR">
              <a:solidFill>
                <a:prstClr val="black"/>
              </a:solidFill>
            </a:endParaRPr>
          </a:p>
        </p:txBody>
      </p:sp>
    </p:spTree>
    <p:extLst>
      <p:ext uri="{BB962C8B-B14F-4D97-AF65-F5344CB8AC3E}">
        <p14:creationId xmlns:p14="http://schemas.microsoft.com/office/powerpoint/2010/main" val="186773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29</a:t>
            </a:fld>
            <a:endParaRPr lang="fr-FR"/>
          </a:p>
        </p:txBody>
      </p:sp>
    </p:spTree>
    <p:extLst>
      <p:ext uri="{BB962C8B-B14F-4D97-AF65-F5344CB8AC3E}">
        <p14:creationId xmlns:p14="http://schemas.microsoft.com/office/powerpoint/2010/main" val="2022923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30</a:t>
            </a:fld>
            <a:endParaRPr lang="fr-FR"/>
          </a:p>
        </p:txBody>
      </p:sp>
    </p:spTree>
    <p:extLst>
      <p:ext uri="{BB962C8B-B14F-4D97-AF65-F5344CB8AC3E}">
        <p14:creationId xmlns:p14="http://schemas.microsoft.com/office/powerpoint/2010/main" val="2022923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32</a:t>
            </a:fld>
            <a:endParaRPr lang="fr-FR"/>
          </a:p>
        </p:txBody>
      </p:sp>
    </p:spTree>
    <p:extLst>
      <p:ext uri="{BB962C8B-B14F-4D97-AF65-F5344CB8AC3E}">
        <p14:creationId xmlns:p14="http://schemas.microsoft.com/office/powerpoint/2010/main" val="289308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33</a:t>
            </a:fld>
            <a:endParaRPr lang="fr-FR"/>
          </a:p>
        </p:txBody>
      </p:sp>
    </p:spTree>
    <p:extLst>
      <p:ext uri="{BB962C8B-B14F-4D97-AF65-F5344CB8AC3E}">
        <p14:creationId xmlns:p14="http://schemas.microsoft.com/office/powerpoint/2010/main" val="289308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34</a:t>
            </a:fld>
            <a:endParaRPr lang="fr-FR"/>
          </a:p>
        </p:txBody>
      </p:sp>
    </p:spTree>
    <p:extLst>
      <p:ext uri="{BB962C8B-B14F-4D97-AF65-F5344CB8AC3E}">
        <p14:creationId xmlns:p14="http://schemas.microsoft.com/office/powerpoint/2010/main" val="28930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5</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35</a:t>
            </a:fld>
            <a:endParaRPr lang="fr-FR"/>
          </a:p>
        </p:txBody>
      </p:sp>
    </p:spTree>
    <p:extLst>
      <p:ext uri="{BB962C8B-B14F-4D97-AF65-F5344CB8AC3E}">
        <p14:creationId xmlns:p14="http://schemas.microsoft.com/office/powerpoint/2010/main" val="289308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36</a:t>
            </a:fld>
            <a:endParaRPr lang="fr-FR"/>
          </a:p>
        </p:txBody>
      </p:sp>
    </p:spTree>
    <p:extLst>
      <p:ext uri="{BB962C8B-B14F-4D97-AF65-F5344CB8AC3E}">
        <p14:creationId xmlns:p14="http://schemas.microsoft.com/office/powerpoint/2010/main" val="289308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39</a:t>
            </a:fld>
            <a:endParaRPr lang="fr-FR"/>
          </a:p>
        </p:txBody>
      </p:sp>
    </p:spTree>
    <p:extLst>
      <p:ext uri="{BB962C8B-B14F-4D97-AF65-F5344CB8AC3E}">
        <p14:creationId xmlns:p14="http://schemas.microsoft.com/office/powerpoint/2010/main" val="227008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6</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7</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8</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9</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10</a:t>
            </a:fld>
            <a:endParaRPr lang="fr-FR"/>
          </a:p>
        </p:txBody>
      </p:sp>
    </p:spTree>
    <p:extLst>
      <p:ext uri="{BB962C8B-B14F-4D97-AF65-F5344CB8AC3E}">
        <p14:creationId xmlns:p14="http://schemas.microsoft.com/office/powerpoint/2010/main" val="403224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56AD94-0267-4DED-BD06-0CB3090D0CF6}" type="slidenum">
              <a:rPr lang="fr-FR" smtClean="0"/>
              <a:t>11</a:t>
            </a:fld>
            <a:endParaRPr lang="fr-FR"/>
          </a:p>
        </p:txBody>
      </p:sp>
    </p:spTree>
    <p:extLst>
      <p:ext uri="{BB962C8B-B14F-4D97-AF65-F5344CB8AC3E}">
        <p14:creationId xmlns:p14="http://schemas.microsoft.com/office/powerpoint/2010/main" val="202854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8DA9051-4A55-4FC1-9799-0F534C051252}" type="datetimeFigureOut">
              <a:rPr lang="fr-FR" smtClean="0"/>
              <a:t>16/03/2018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F04BE-23B2-433E-9FF3-F973D30CC4DA}" type="slidenum">
              <a:rPr lang="fr-FR" smtClean="0"/>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8DA9051-4A55-4FC1-9799-0F534C051252}" type="datetimeFigureOut">
              <a:rPr lang="fr-FR" smtClean="0"/>
              <a:t>16/03/2018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DA9051-4A55-4FC1-9799-0F534C051252}" type="datetimeFigureOut">
              <a:rPr lang="fr-FR" smtClean="0"/>
              <a:t>16/03/2018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MNHN negat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174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1628775"/>
            <a:ext cx="7772400" cy="1143000"/>
          </a:xfrm>
        </p:spPr>
        <p:txBody>
          <a:bodyPr anchor="ctr" anchorCtr="0"/>
          <a:lstStyle>
            <a:lvl1pPr>
              <a:defRPr sz="4800"/>
            </a:lvl1pPr>
          </a:lstStyle>
          <a:p>
            <a:r>
              <a:rPr lang="fr-FR"/>
              <a:t>Cliquez pour modifier le style du titre du masque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sz="3200"/>
            </a:lvl1pPr>
          </a:lstStyle>
          <a:p>
            <a:r>
              <a:rPr lang="fr-FR"/>
              <a:t>Cliquez pour modifier le style des sous-titres du masque</a:t>
            </a:r>
          </a:p>
        </p:txBody>
      </p:sp>
      <p:sp>
        <p:nvSpPr>
          <p:cNvPr id="5" name="Rectangle 4"/>
          <p:cNvSpPr>
            <a:spLocks noGrp="1" noChangeArrowheads="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13709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453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6B5DE78-DDA8-4256-8B90-76F86DDB40E1}" type="slidenum">
              <a:rPr lang="fr-FR" altLang="fr-FR"/>
              <a:pPr/>
              <a:t>‹N°›</a:t>
            </a:fld>
            <a:endParaRPr lang="fr-FR" altLang="fr-FR"/>
          </a:p>
        </p:txBody>
      </p:sp>
    </p:spTree>
    <p:extLst>
      <p:ext uri="{BB962C8B-B14F-4D97-AF65-F5344CB8AC3E}">
        <p14:creationId xmlns:p14="http://schemas.microsoft.com/office/powerpoint/2010/main" val="2852450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F839CA0-7FEC-4188-9CB6-E9068FBA7CA2}" type="slidenum">
              <a:rPr lang="fr-FR" altLang="fr-FR"/>
              <a:pPr/>
              <a:t>‹N°›</a:t>
            </a:fld>
            <a:endParaRPr lang="fr-FR" altLang="fr-FR"/>
          </a:p>
        </p:txBody>
      </p:sp>
    </p:spTree>
    <p:extLst>
      <p:ext uri="{BB962C8B-B14F-4D97-AF65-F5344CB8AC3E}">
        <p14:creationId xmlns:p14="http://schemas.microsoft.com/office/powerpoint/2010/main" val="56939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74A37950-F4AB-4D17-B820-DB4F8DBBFDBC}" type="slidenum">
              <a:rPr lang="fr-FR" altLang="fr-FR"/>
              <a:pPr/>
              <a:t>‹N°›</a:t>
            </a:fld>
            <a:endParaRPr lang="fr-FR" altLang="fr-FR"/>
          </a:p>
        </p:txBody>
      </p:sp>
    </p:spTree>
    <p:extLst>
      <p:ext uri="{BB962C8B-B14F-4D97-AF65-F5344CB8AC3E}">
        <p14:creationId xmlns:p14="http://schemas.microsoft.com/office/powerpoint/2010/main" val="1645917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5949792D-5103-49BC-9A1F-776EA20C16FD}" type="slidenum">
              <a:rPr lang="fr-FR" altLang="fr-FR"/>
              <a:pPr/>
              <a:t>‹N°›</a:t>
            </a:fld>
            <a:endParaRPr lang="fr-FR" altLang="fr-FR"/>
          </a:p>
        </p:txBody>
      </p:sp>
    </p:spTree>
    <p:extLst>
      <p:ext uri="{BB962C8B-B14F-4D97-AF65-F5344CB8AC3E}">
        <p14:creationId xmlns:p14="http://schemas.microsoft.com/office/powerpoint/2010/main" val="204224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8EE877A8-2323-48A2-80B1-76883FA63B07}" type="slidenum">
              <a:rPr lang="fr-FR" altLang="fr-FR"/>
              <a:pPr/>
              <a:t>‹N°›</a:t>
            </a:fld>
            <a:endParaRPr lang="fr-FR" altLang="fr-FR"/>
          </a:p>
        </p:txBody>
      </p:sp>
    </p:spTree>
    <p:extLst>
      <p:ext uri="{BB962C8B-B14F-4D97-AF65-F5344CB8AC3E}">
        <p14:creationId xmlns:p14="http://schemas.microsoft.com/office/powerpoint/2010/main" val="89641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A21E59E-EEC4-4AF2-B99C-0F5F5894D90C}" type="slidenum">
              <a:rPr lang="fr-FR" altLang="fr-FR"/>
              <a:pPr/>
              <a:t>‹N°›</a:t>
            </a:fld>
            <a:endParaRPr lang="fr-FR" altLang="fr-FR"/>
          </a:p>
        </p:txBody>
      </p:sp>
    </p:spTree>
    <p:extLst>
      <p:ext uri="{BB962C8B-B14F-4D97-AF65-F5344CB8AC3E}">
        <p14:creationId xmlns:p14="http://schemas.microsoft.com/office/powerpoint/2010/main" val="427328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8DA9051-4A55-4FC1-9799-0F534C051252}" type="datetimeFigureOut">
              <a:rPr lang="fr-FR" smtClean="0"/>
              <a:t>16/03/2018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947A4A8-4614-47AC-BF79-467ECAAFC0EE}" type="slidenum">
              <a:rPr lang="fr-FR" altLang="fr-FR"/>
              <a:pPr/>
              <a:t>‹N°›</a:t>
            </a:fld>
            <a:endParaRPr lang="fr-FR" altLang="fr-FR"/>
          </a:p>
        </p:txBody>
      </p:sp>
    </p:spTree>
    <p:extLst>
      <p:ext uri="{BB962C8B-B14F-4D97-AF65-F5344CB8AC3E}">
        <p14:creationId xmlns:p14="http://schemas.microsoft.com/office/powerpoint/2010/main" val="1491882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C2DFD20-7C69-4A4E-B296-ACB5DA4DFFAF}" type="slidenum">
              <a:rPr lang="fr-FR" altLang="fr-FR"/>
              <a:pPr/>
              <a:t>‹N°›</a:t>
            </a:fld>
            <a:endParaRPr lang="fr-FR" altLang="fr-FR"/>
          </a:p>
        </p:txBody>
      </p:sp>
    </p:spTree>
    <p:extLst>
      <p:ext uri="{BB962C8B-B14F-4D97-AF65-F5344CB8AC3E}">
        <p14:creationId xmlns:p14="http://schemas.microsoft.com/office/powerpoint/2010/main" val="210257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0338" y="188913"/>
            <a:ext cx="1947862" cy="59070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6750" y="188913"/>
            <a:ext cx="5691188" cy="59070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A66CC65-E9BF-4987-910F-BE8752AF8A47}" type="slidenum">
              <a:rPr lang="fr-FR" altLang="fr-FR"/>
              <a:pPr/>
              <a:t>‹N°›</a:t>
            </a:fld>
            <a:endParaRPr lang="fr-FR" altLang="fr-FR"/>
          </a:p>
        </p:txBody>
      </p:sp>
    </p:spTree>
    <p:extLst>
      <p:ext uri="{BB962C8B-B14F-4D97-AF65-F5344CB8AC3E}">
        <p14:creationId xmlns:p14="http://schemas.microsoft.com/office/powerpoint/2010/main" val="2067920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66750" y="188913"/>
            <a:ext cx="7772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685800" y="1628775"/>
            <a:ext cx="7772400" cy="4467225"/>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8AE96A0-11E3-45B8-9D29-8140144FDC6E}" type="slidenum">
              <a:rPr lang="fr-FR" altLang="fr-FR"/>
              <a:pPr/>
              <a:t>‹N°›</a:t>
            </a:fld>
            <a:endParaRPr lang="fr-FR" altLang="fr-FR"/>
          </a:p>
        </p:txBody>
      </p:sp>
    </p:spTree>
    <p:extLst>
      <p:ext uri="{BB962C8B-B14F-4D97-AF65-F5344CB8AC3E}">
        <p14:creationId xmlns:p14="http://schemas.microsoft.com/office/powerpoint/2010/main" val="134836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99701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7472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08744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175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7572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9835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8DA9051-4A55-4FC1-9799-0F534C051252}" type="datetimeFigureOut">
              <a:rPr lang="fr-FR" smtClean="0"/>
              <a:t>16/03/2018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9F04BE-23B2-433E-9FF3-F973D30CC4DA}" type="slidenum">
              <a:rPr lang="fr-FR" smtClean="0"/>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234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9250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67222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569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72878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MNHN negat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174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1628775"/>
            <a:ext cx="7772400" cy="1143000"/>
          </a:xfrm>
        </p:spPr>
        <p:txBody>
          <a:bodyPr anchor="ctr" anchorCtr="0"/>
          <a:lstStyle>
            <a:lvl1pPr>
              <a:defRPr sz="4800"/>
            </a:lvl1pPr>
          </a:lstStyle>
          <a:p>
            <a:r>
              <a:rPr lang="fr-FR"/>
              <a:t>Cliquez pour modifier le style du titre du masque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sz="3200"/>
            </a:lvl1pPr>
          </a:lstStyle>
          <a:p>
            <a:r>
              <a:rPr lang="fr-FR"/>
              <a:t>Cliquez pour modifier le style des sous-titres du masque</a:t>
            </a:r>
          </a:p>
        </p:txBody>
      </p:sp>
      <p:sp>
        <p:nvSpPr>
          <p:cNvPr id="5" name="Rectangle 4"/>
          <p:cNvSpPr>
            <a:spLocks noGrp="1" noChangeArrowheads="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4261684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901246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6B5DE78-DDA8-4256-8B90-76F86DDB40E1}" type="slidenum">
              <a:rPr lang="fr-FR" altLang="fr-FR"/>
              <a:pPr/>
              <a:t>‹N°›</a:t>
            </a:fld>
            <a:endParaRPr lang="fr-FR" altLang="fr-FR"/>
          </a:p>
        </p:txBody>
      </p:sp>
    </p:spTree>
    <p:extLst>
      <p:ext uri="{BB962C8B-B14F-4D97-AF65-F5344CB8AC3E}">
        <p14:creationId xmlns:p14="http://schemas.microsoft.com/office/powerpoint/2010/main" val="1501683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F839CA0-7FEC-4188-9CB6-E9068FBA7CA2}" type="slidenum">
              <a:rPr lang="fr-FR" altLang="fr-FR"/>
              <a:pPr/>
              <a:t>‹N°›</a:t>
            </a:fld>
            <a:endParaRPr lang="fr-FR" altLang="fr-FR"/>
          </a:p>
        </p:txBody>
      </p:sp>
    </p:spTree>
    <p:extLst>
      <p:ext uri="{BB962C8B-B14F-4D97-AF65-F5344CB8AC3E}">
        <p14:creationId xmlns:p14="http://schemas.microsoft.com/office/powerpoint/2010/main" val="2258407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74A37950-F4AB-4D17-B820-DB4F8DBBFDBC}" type="slidenum">
              <a:rPr lang="fr-FR" altLang="fr-FR"/>
              <a:pPr/>
              <a:t>‹N°›</a:t>
            </a:fld>
            <a:endParaRPr lang="fr-FR" altLang="fr-FR"/>
          </a:p>
        </p:txBody>
      </p:sp>
    </p:spTree>
    <p:extLst>
      <p:ext uri="{BB962C8B-B14F-4D97-AF65-F5344CB8AC3E}">
        <p14:creationId xmlns:p14="http://schemas.microsoft.com/office/powerpoint/2010/main" val="174367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8DA9051-4A55-4FC1-9799-0F534C051252}" type="datetimeFigureOut">
              <a:rPr lang="fr-FR" smtClean="0"/>
              <a:t>16/03/2018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5949792D-5103-49BC-9A1F-776EA20C16FD}" type="slidenum">
              <a:rPr lang="fr-FR" altLang="fr-FR"/>
              <a:pPr/>
              <a:t>‹N°›</a:t>
            </a:fld>
            <a:endParaRPr lang="fr-FR" altLang="fr-FR"/>
          </a:p>
        </p:txBody>
      </p:sp>
    </p:spTree>
    <p:extLst>
      <p:ext uri="{BB962C8B-B14F-4D97-AF65-F5344CB8AC3E}">
        <p14:creationId xmlns:p14="http://schemas.microsoft.com/office/powerpoint/2010/main" val="1569435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8EE877A8-2323-48A2-80B1-76883FA63B07}" type="slidenum">
              <a:rPr lang="fr-FR" altLang="fr-FR"/>
              <a:pPr/>
              <a:t>‹N°›</a:t>
            </a:fld>
            <a:endParaRPr lang="fr-FR" altLang="fr-FR"/>
          </a:p>
        </p:txBody>
      </p:sp>
    </p:spTree>
    <p:extLst>
      <p:ext uri="{BB962C8B-B14F-4D97-AF65-F5344CB8AC3E}">
        <p14:creationId xmlns:p14="http://schemas.microsoft.com/office/powerpoint/2010/main" val="2700324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A21E59E-EEC4-4AF2-B99C-0F5F5894D90C}" type="slidenum">
              <a:rPr lang="fr-FR" altLang="fr-FR"/>
              <a:pPr/>
              <a:t>‹N°›</a:t>
            </a:fld>
            <a:endParaRPr lang="fr-FR" altLang="fr-FR"/>
          </a:p>
        </p:txBody>
      </p:sp>
    </p:spTree>
    <p:extLst>
      <p:ext uri="{BB962C8B-B14F-4D97-AF65-F5344CB8AC3E}">
        <p14:creationId xmlns:p14="http://schemas.microsoft.com/office/powerpoint/2010/main" val="1827187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947A4A8-4614-47AC-BF79-467ECAAFC0EE}" type="slidenum">
              <a:rPr lang="fr-FR" altLang="fr-FR"/>
              <a:pPr/>
              <a:t>‹N°›</a:t>
            </a:fld>
            <a:endParaRPr lang="fr-FR" altLang="fr-FR"/>
          </a:p>
        </p:txBody>
      </p:sp>
    </p:spTree>
    <p:extLst>
      <p:ext uri="{BB962C8B-B14F-4D97-AF65-F5344CB8AC3E}">
        <p14:creationId xmlns:p14="http://schemas.microsoft.com/office/powerpoint/2010/main" val="2142456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C2DFD20-7C69-4A4E-B296-ACB5DA4DFFAF}" type="slidenum">
              <a:rPr lang="fr-FR" altLang="fr-FR"/>
              <a:pPr/>
              <a:t>‹N°›</a:t>
            </a:fld>
            <a:endParaRPr lang="fr-FR" altLang="fr-FR"/>
          </a:p>
        </p:txBody>
      </p:sp>
    </p:spTree>
    <p:extLst>
      <p:ext uri="{BB962C8B-B14F-4D97-AF65-F5344CB8AC3E}">
        <p14:creationId xmlns:p14="http://schemas.microsoft.com/office/powerpoint/2010/main" val="3652917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0338" y="188913"/>
            <a:ext cx="1947862" cy="59070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6750" y="188913"/>
            <a:ext cx="5691188" cy="59070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A66CC65-E9BF-4987-910F-BE8752AF8A47}" type="slidenum">
              <a:rPr lang="fr-FR" altLang="fr-FR"/>
              <a:pPr/>
              <a:t>‹N°›</a:t>
            </a:fld>
            <a:endParaRPr lang="fr-FR" altLang="fr-FR"/>
          </a:p>
        </p:txBody>
      </p:sp>
    </p:spTree>
    <p:extLst>
      <p:ext uri="{BB962C8B-B14F-4D97-AF65-F5344CB8AC3E}">
        <p14:creationId xmlns:p14="http://schemas.microsoft.com/office/powerpoint/2010/main" val="3784875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66750" y="188913"/>
            <a:ext cx="7772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685800" y="1628775"/>
            <a:ext cx="7772400" cy="4467225"/>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8AE96A0-11E3-45B8-9D29-8140144FDC6E}" type="slidenum">
              <a:rPr lang="fr-FR" altLang="fr-FR"/>
              <a:pPr/>
              <a:t>‹N°›</a:t>
            </a:fld>
            <a:endParaRPr lang="fr-FR" altLang="fr-FR"/>
          </a:p>
        </p:txBody>
      </p:sp>
    </p:spTree>
    <p:extLst>
      <p:ext uri="{BB962C8B-B14F-4D97-AF65-F5344CB8AC3E}">
        <p14:creationId xmlns:p14="http://schemas.microsoft.com/office/powerpoint/2010/main" val="3245642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MNHN negat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174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1628775"/>
            <a:ext cx="7772400" cy="1143000"/>
          </a:xfrm>
        </p:spPr>
        <p:txBody>
          <a:bodyPr anchor="ctr" anchorCtr="0"/>
          <a:lstStyle>
            <a:lvl1pPr>
              <a:defRPr sz="4800"/>
            </a:lvl1pPr>
          </a:lstStyle>
          <a:p>
            <a:r>
              <a:rPr lang="fr-FR"/>
              <a:t>Cliquez pour modifier le style du titre du masque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sz="3200"/>
            </a:lvl1pPr>
          </a:lstStyle>
          <a:p>
            <a:r>
              <a:rPr lang="fr-FR"/>
              <a:t>Cliquez pour modifier le style des sous-titres du masque</a:t>
            </a:r>
          </a:p>
        </p:txBody>
      </p:sp>
      <p:sp>
        <p:nvSpPr>
          <p:cNvPr id="5" name="Rectangle 4"/>
          <p:cNvSpPr>
            <a:spLocks noGrp="1" noChangeArrowheads="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324213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786856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6B5DE78-DDA8-4256-8B90-76F86DDB40E1}" type="slidenum">
              <a:rPr lang="fr-FR" altLang="fr-FR"/>
              <a:pPr/>
              <a:t>‹N°›</a:t>
            </a:fld>
            <a:endParaRPr lang="fr-FR" altLang="fr-FR"/>
          </a:p>
        </p:txBody>
      </p:sp>
    </p:spTree>
    <p:extLst>
      <p:ext uri="{BB962C8B-B14F-4D97-AF65-F5344CB8AC3E}">
        <p14:creationId xmlns:p14="http://schemas.microsoft.com/office/powerpoint/2010/main" val="376815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DA9051-4A55-4FC1-9799-0F534C051252}" type="datetimeFigureOut">
              <a:rPr lang="fr-FR" smtClean="0"/>
              <a:t>16/03/2018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89F04BE-23B2-433E-9FF3-F973D30CC4DA}" type="slidenum">
              <a:rPr lang="fr-FR" smtClean="0"/>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F839CA0-7FEC-4188-9CB6-E9068FBA7CA2}" type="slidenum">
              <a:rPr lang="fr-FR" altLang="fr-FR"/>
              <a:pPr/>
              <a:t>‹N°›</a:t>
            </a:fld>
            <a:endParaRPr lang="fr-FR" altLang="fr-FR"/>
          </a:p>
        </p:txBody>
      </p:sp>
    </p:spTree>
    <p:extLst>
      <p:ext uri="{BB962C8B-B14F-4D97-AF65-F5344CB8AC3E}">
        <p14:creationId xmlns:p14="http://schemas.microsoft.com/office/powerpoint/2010/main" val="3741850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74A37950-F4AB-4D17-B820-DB4F8DBBFDBC}" type="slidenum">
              <a:rPr lang="fr-FR" altLang="fr-FR"/>
              <a:pPr/>
              <a:t>‹N°›</a:t>
            </a:fld>
            <a:endParaRPr lang="fr-FR" altLang="fr-FR"/>
          </a:p>
        </p:txBody>
      </p:sp>
    </p:spTree>
    <p:extLst>
      <p:ext uri="{BB962C8B-B14F-4D97-AF65-F5344CB8AC3E}">
        <p14:creationId xmlns:p14="http://schemas.microsoft.com/office/powerpoint/2010/main" val="1990962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5949792D-5103-49BC-9A1F-776EA20C16FD}" type="slidenum">
              <a:rPr lang="fr-FR" altLang="fr-FR"/>
              <a:pPr/>
              <a:t>‹N°›</a:t>
            </a:fld>
            <a:endParaRPr lang="fr-FR" altLang="fr-FR"/>
          </a:p>
        </p:txBody>
      </p:sp>
    </p:spTree>
    <p:extLst>
      <p:ext uri="{BB962C8B-B14F-4D97-AF65-F5344CB8AC3E}">
        <p14:creationId xmlns:p14="http://schemas.microsoft.com/office/powerpoint/2010/main" val="3544036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8EE877A8-2323-48A2-80B1-76883FA63B07}" type="slidenum">
              <a:rPr lang="fr-FR" altLang="fr-FR"/>
              <a:pPr/>
              <a:t>‹N°›</a:t>
            </a:fld>
            <a:endParaRPr lang="fr-FR" altLang="fr-FR"/>
          </a:p>
        </p:txBody>
      </p:sp>
    </p:spTree>
    <p:extLst>
      <p:ext uri="{BB962C8B-B14F-4D97-AF65-F5344CB8AC3E}">
        <p14:creationId xmlns:p14="http://schemas.microsoft.com/office/powerpoint/2010/main" val="3382609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A21E59E-EEC4-4AF2-B99C-0F5F5894D90C}" type="slidenum">
              <a:rPr lang="fr-FR" altLang="fr-FR"/>
              <a:pPr/>
              <a:t>‹N°›</a:t>
            </a:fld>
            <a:endParaRPr lang="fr-FR" altLang="fr-FR"/>
          </a:p>
        </p:txBody>
      </p:sp>
    </p:spTree>
    <p:extLst>
      <p:ext uri="{BB962C8B-B14F-4D97-AF65-F5344CB8AC3E}">
        <p14:creationId xmlns:p14="http://schemas.microsoft.com/office/powerpoint/2010/main" val="3494508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947A4A8-4614-47AC-BF79-467ECAAFC0EE}" type="slidenum">
              <a:rPr lang="fr-FR" altLang="fr-FR"/>
              <a:pPr/>
              <a:t>‹N°›</a:t>
            </a:fld>
            <a:endParaRPr lang="fr-FR" altLang="fr-FR"/>
          </a:p>
        </p:txBody>
      </p:sp>
    </p:spTree>
    <p:extLst>
      <p:ext uri="{BB962C8B-B14F-4D97-AF65-F5344CB8AC3E}">
        <p14:creationId xmlns:p14="http://schemas.microsoft.com/office/powerpoint/2010/main" val="549286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C2DFD20-7C69-4A4E-B296-ACB5DA4DFFAF}" type="slidenum">
              <a:rPr lang="fr-FR" altLang="fr-FR"/>
              <a:pPr/>
              <a:t>‹N°›</a:t>
            </a:fld>
            <a:endParaRPr lang="fr-FR" altLang="fr-FR"/>
          </a:p>
        </p:txBody>
      </p:sp>
    </p:spTree>
    <p:extLst>
      <p:ext uri="{BB962C8B-B14F-4D97-AF65-F5344CB8AC3E}">
        <p14:creationId xmlns:p14="http://schemas.microsoft.com/office/powerpoint/2010/main" val="855047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0338" y="188913"/>
            <a:ext cx="1947862" cy="59070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6750" y="188913"/>
            <a:ext cx="5691188" cy="59070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A66CC65-E9BF-4987-910F-BE8752AF8A47}" type="slidenum">
              <a:rPr lang="fr-FR" altLang="fr-FR"/>
              <a:pPr/>
              <a:t>‹N°›</a:t>
            </a:fld>
            <a:endParaRPr lang="fr-FR" altLang="fr-FR"/>
          </a:p>
        </p:txBody>
      </p:sp>
    </p:spTree>
    <p:extLst>
      <p:ext uri="{BB962C8B-B14F-4D97-AF65-F5344CB8AC3E}">
        <p14:creationId xmlns:p14="http://schemas.microsoft.com/office/powerpoint/2010/main" val="3574674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66750" y="188913"/>
            <a:ext cx="7772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685800" y="1628775"/>
            <a:ext cx="7772400" cy="4467225"/>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8AE96A0-11E3-45B8-9D29-8140144FDC6E}" type="slidenum">
              <a:rPr lang="fr-FR" altLang="fr-FR"/>
              <a:pPr/>
              <a:t>‹N°›</a:t>
            </a:fld>
            <a:endParaRPr lang="fr-FR" altLang="fr-FR"/>
          </a:p>
        </p:txBody>
      </p:sp>
    </p:spTree>
    <p:extLst>
      <p:ext uri="{BB962C8B-B14F-4D97-AF65-F5344CB8AC3E}">
        <p14:creationId xmlns:p14="http://schemas.microsoft.com/office/powerpoint/2010/main" val="22243141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MNHN negatif"/>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17475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1628775"/>
            <a:ext cx="7772400" cy="1143000"/>
          </a:xfrm>
        </p:spPr>
        <p:txBody>
          <a:bodyPr anchor="ctr" anchorCtr="0"/>
          <a:lstStyle>
            <a:lvl1pPr>
              <a:defRPr sz="4800"/>
            </a:lvl1pPr>
          </a:lstStyle>
          <a:p>
            <a:r>
              <a:rPr lang="fr-FR"/>
              <a:t>Cliquez pour modifier le style du titre du masque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sz="3200"/>
            </a:lvl1pPr>
          </a:lstStyle>
          <a:p>
            <a:r>
              <a:rPr lang="fr-FR"/>
              <a:t>Cliquez pour modifier le style des sous-titres du masque</a:t>
            </a:r>
          </a:p>
        </p:txBody>
      </p:sp>
      <p:sp>
        <p:nvSpPr>
          <p:cNvPr id="5" name="Rectangle 4"/>
          <p:cNvSpPr>
            <a:spLocks noGrp="1" noChangeArrowheads="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60657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8DA9051-4A55-4FC1-9799-0F534C051252}" type="datetimeFigureOut">
              <a:rPr lang="fr-FR" smtClean="0"/>
              <a:t>16/03/2018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695002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6B5DE78-DDA8-4256-8B90-76F86DDB40E1}" type="slidenum">
              <a:rPr lang="fr-FR" altLang="fr-FR"/>
              <a:pPr/>
              <a:t>‹N°›</a:t>
            </a:fld>
            <a:endParaRPr lang="fr-FR" altLang="fr-FR"/>
          </a:p>
        </p:txBody>
      </p:sp>
    </p:spTree>
    <p:extLst>
      <p:ext uri="{BB962C8B-B14F-4D97-AF65-F5344CB8AC3E}">
        <p14:creationId xmlns:p14="http://schemas.microsoft.com/office/powerpoint/2010/main" val="3055279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F839CA0-7FEC-4188-9CB6-E9068FBA7CA2}" type="slidenum">
              <a:rPr lang="fr-FR" altLang="fr-FR"/>
              <a:pPr/>
              <a:t>‹N°›</a:t>
            </a:fld>
            <a:endParaRPr lang="fr-FR" altLang="fr-FR"/>
          </a:p>
        </p:txBody>
      </p:sp>
    </p:spTree>
    <p:extLst>
      <p:ext uri="{BB962C8B-B14F-4D97-AF65-F5344CB8AC3E}">
        <p14:creationId xmlns:p14="http://schemas.microsoft.com/office/powerpoint/2010/main" val="38185663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74A37950-F4AB-4D17-B820-DB4F8DBBFDBC}" type="slidenum">
              <a:rPr lang="fr-FR" altLang="fr-FR"/>
              <a:pPr/>
              <a:t>‹N°›</a:t>
            </a:fld>
            <a:endParaRPr lang="fr-FR" altLang="fr-FR"/>
          </a:p>
        </p:txBody>
      </p:sp>
    </p:spTree>
    <p:extLst>
      <p:ext uri="{BB962C8B-B14F-4D97-AF65-F5344CB8AC3E}">
        <p14:creationId xmlns:p14="http://schemas.microsoft.com/office/powerpoint/2010/main" val="11227215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5949792D-5103-49BC-9A1F-776EA20C16FD}" type="slidenum">
              <a:rPr lang="fr-FR" altLang="fr-FR"/>
              <a:pPr/>
              <a:t>‹N°›</a:t>
            </a:fld>
            <a:endParaRPr lang="fr-FR" altLang="fr-FR"/>
          </a:p>
        </p:txBody>
      </p:sp>
    </p:spTree>
    <p:extLst>
      <p:ext uri="{BB962C8B-B14F-4D97-AF65-F5344CB8AC3E}">
        <p14:creationId xmlns:p14="http://schemas.microsoft.com/office/powerpoint/2010/main" val="18422920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8EE877A8-2323-48A2-80B1-76883FA63B07}" type="slidenum">
              <a:rPr lang="fr-FR" altLang="fr-FR"/>
              <a:pPr/>
              <a:t>‹N°›</a:t>
            </a:fld>
            <a:endParaRPr lang="fr-FR" altLang="fr-FR"/>
          </a:p>
        </p:txBody>
      </p:sp>
    </p:spTree>
    <p:extLst>
      <p:ext uri="{BB962C8B-B14F-4D97-AF65-F5344CB8AC3E}">
        <p14:creationId xmlns:p14="http://schemas.microsoft.com/office/powerpoint/2010/main" val="1916256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6A21E59E-EEC4-4AF2-B99C-0F5F5894D90C}" type="slidenum">
              <a:rPr lang="fr-FR" altLang="fr-FR"/>
              <a:pPr/>
              <a:t>‹N°›</a:t>
            </a:fld>
            <a:endParaRPr lang="fr-FR" altLang="fr-FR"/>
          </a:p>
        </p:txBody>
      </p:sp>
    </p:spTree>
    <p:extLst>
      <p:ext uri="{BB962C8B-B14F-4D97-AF65-F5344CB8AC3E}">
        <p14:creationId xmlns:p14="http://schemas.microsoft.com/office/powerpoint/2010/main" val="1174544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947A4A8-4614-47AC-BF79-467ECAAFC0EE}" type="slidenum">
              <a:rPr lang="fr-FR" altLang="fr-FR"/>
              <a:pPr/>
              <a:t>‹N°›</a:t>
            </a:fld>
            <a:endParaRPr lang="fr-FR" altLang="fr-FR"/>
          </a:p>
        </p:txBody>
      </p:sp>
    </p:spTree>
    <p:extLst>
      <p:ext uri="{BB962C8B-B14F-4D97-AF65-F5344CB8AC3E}">
        <p14:creationId xmlns:p14="http://schemas.microsoft.com/office/powerpoint/2010/main" val="656104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BC2DFD20-7C69-4A4E-B296-ACB5DA4DFFAF}" type="slidenum">
              <a:rPr lang="fr-FR" altLang="fr-FR"/>
              <a:pPr/>
              <a:t>‹N°›</a:t>
            </a:fld>
            <a:endParaRPr lang="fr-FR" altLang="fr-FR"/>
          </a:p>
        </p:txBody>
      </p:sp>
    </p:spTree>
    <p:extLst>
      <p:ext uri="{BB962C8B-B14F-4D97-AF65-F5344CB8AC3E}">
        <p14:creationId xmlns:p14="http://schemas.microsoft.com/office/powerpoint/2010/main" val="3043955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0338" y="188913"/>
            <a:ext cx="1947862" cy="59070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66750" y="188913"/>
            <a:ext cx="5691188" cy="59070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1A66CC65-E9BF-4987-910F-BE8752AF8A47}" type="slidenum">
              <a:rPr lang="fr-FR" altLang="fr-FR"/>
              <a:pPr/>
              <a:t>‹N°›</a:t>
            </a:fld>
            <a:endParaRPr lang="fr-FR" altLang="fr-FR"/>
          </a:p>
        </p:txBody>
      </p:sp>
    </p:spTree>
    <p:extLst>
      <p:ext uri="{BB962C8B-B14F-4D97-AF65-F5344CB8AC3E}">
        <p14:creationId xmlns:p14="http://schemas.microsoft.com/office/powerpoint/2010/main" val="200777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A9051-4A55-4FC1-9799-0F534C051252}" type="datetimeFigureOut">
              <a:rPr lang="fr-FR" smtClean="0"/>
              <a:t>16/03/2018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66750" y="188913"/>
            <a:ext cx="7772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685800" y="1628775"/>
            <a:ext cx="7772400" cy="4467225"/>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08AE96A0-11E3-45B8-9D29-8140144FDC6E}" type="slidenum">
              <a:rPr lang="fr-FR" altLang="fr-FR"/>
              <a:pPr/>
              <a:t>‹N°›</a:t>
            </a:fld>
            <a:endParaRPr lang="fr-FR" altLang="fr-FR"/>
          </a:p>
        </p:txBody>
      </p:sp>
    </p:spTree>
    <p:extLst>
      <p:ext uri="{BB962C8B-B14F-4D97-AF65-F5344CB8AC3E}">
        <p14:creationId xmlns:p14="http://schemas.microsoft.com/office/powerpoint/2010/main" val="151656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8DA9051-4A55-4FC1-9799-0F534C051252}" type="datetimeFigureOut">
              <a:rPr lang="fr-FR" smtClean="0"/>
              <a:t>16/03/2018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F04BE-23B2-433E-9FF3-F973D30CC4DA}" type="slidenum">
              <a:rPr lang="fr-FR" smtClean="0"/>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8DA9051-4A55-4FC1-9799-0F534C051252}" type="datetimeFigureOut">
              <a:rPr lang="fr-FR" smtClean="0"/>
              <a:t>16/03/2018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9F04BE-23B2-433E-9FF3-F973D30CC4D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8DA9051-4A55-4FC1-9799-0F534C051252}" type="datetimeFigureOut">
              <a:rPr lang="fr-FR" smtClean="0"/>
              <a:t>16/03/2018</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89F04BE-23B2-433E-9FF3-F973D30CC4D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66750" y="188913"/>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1" compatLnSpc="1">
            <a:prstTxWarp prst="textNoShape">
              <a:avLst/>
            </a:prstTxWarp>
          </a:bodyPr>
          <a:lstStyle/>
          <a:p>
            <a:pPr lvl="0"/>
            <a:r>
              <a:rPr lang="fr-FR" smtClean="0"/>
              <a:t>Cliquez pour modifier le style du titre du masque</a:t>
            </a:r>
          </a:p>
        </p:txBody>
      </p:sp>
      <p:sp>
        <p:nvSpPr>
          <p:cNvPr id="6147" name="Rectangle 3"/>
          <p:cNvSpPr>
            <a:spLocks noGrp="1" noChangeArrowheads="1"/>
          </p:cNvSpPr>
          <p:nvPr>
            <p:ph type="body" idx="1"/>
          </p:nvPr>
        </p:nvSpPr>
        <p:spPr bwMode="auto">
          <a:xfrm>
            <a:off x="685800" y="1628775"/>
            <a:ext cx="7772400" cy="4467225"/>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defRPr>
            </a:lvl1pPr>
          </a:lstStyle>
          <a:p>
            <a:pPr fontAlgn="base">
              <a:spcBef>
                <a:spcPct val="0"/>
              </a:spcBef>
              <a:spcAft>
                <a:spcPct val="0"/>
              </a:spcAft>
            </a:pPr>
            <a:fld id="{92FBAD2E-7177-45FA-8820-D8D7F54D9390}" type="slidenum">
              <a:rPr lang="fr-FR" altLang="fr-FR"/>
              <a:pPr fontAlgn="base">
                <a:spcBef>
                  <a:spcPct val="0"/>
                </a:spcBef>
                <a:spcAft>
                  <a:spcPct val="0"/>
                </a:spcAft>
              </a:pPr>
              <a:t>‹N°›</a:t>
            </a:fld>
            <a:endParaRPr lang="fr-FR" altLang="fr-FR"/>
          </a:p>
        </p:txBody>
      </p:sp>
    </p:spTree>
    <p:extLst>
      <p:ext uri="{BB962C8B-B14F-4D97-AF65-F5344CB8AC3E}">
        <p14:creationId xmlns:p14="http://schemas.microsoft.com/office/powerpoint/2010/main" val="4081590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Comic Sans MS" pitchFamily="66" charset="0"/>
        </a:defRPr>
      </a:lvl2pPr>
      <a:lvl3pPr algn="ctr" rtl="0" eaLnBrk="0" fontAlgn="base" hangingPunct="0">
        <a:spcBef>
          <a:spcPct val="0"/>
        </a:spcBef>
        <a:spcAft>
          <a:spcPct val="0"/>
        </a:spcAft>
        <a:defRPr sz="4000" b="1">
          <a:solidFill>
            <a:srgbClr val="FFFF00"/>
          </a:solidFill>
          <a:latin typeface="Comic Sans MS" pitchFamily="66" charset="0"/>
        </a:defRPr>
      </a:lvl3pPr>
      <a:lvl4pPr algn="ctr" rtl="0" eaLnBrk="0" fontAlgn="base" hangingPunct="0">
        <a:spcBef>
          <a:spcPct val="0"/>
        </a:spcBef>
        <a:spcAft>
          <a:spcPct val="0"/>
        </a:spcAft>
        <a:defRPr sz="4000" b="1">
          <a:solidFill>
            <a:srgbClr val="FFFF00"/>
          </a:solidFill>
          <a:latin typeface="Comic Sans MS" pitchFamily="66" charset="0"/>
        </a:defRPr>
      </a:lvl4pPr>
      <a:lvl5pPr algn="ctr" rtl="0" eaLnBrk="0" fontAlgn="base" hangingPunct="0">
        <a:spcBef>
          <a:spcPct val="0"/>
        </a:spcBef>
        <a:spcAft>
          <a:spcPct val="0"/>
        </a:spcAft>
        <a:defRPr sz="4000" b="1">
          <a:solidFill>
            <a:srgbClr val="FFFF00"/>
          </a:solidFill>
          <a:latin typeface="Comic Sans MS" pitchFamily="66" charset="0"/>
        </a:defRPr>
      </a:lvl5pPr>
      <a:lvl6pPr marL="457200" algn="ctr" rtl="0" fontAlgn="base">
        <a:spcBef>
          <a:spcPct val="0"/>
        </a:spcBef>
        <a:spcAft>
          <a:spcPct val="0"/>
        </a:spcAft>
        <a:defRPr sz="4000" b="1">
          <a:solidFill>
            <a:srgbClr val="FFFF00"/>
          </a:solidFill>
          <a:latin typeface="Comic Sans MS" pitchFamily="66" charset="0"/>
        </a:defRPr>
      </a:lvl6pPr>
      <a:lvl7pPr marL="914400" algn="ctr" rtl="0" fontAlgn="base">
        <a:spcBef>
          <a:spcPct val="0"/>
        </a:spcBef>
        <a:spcAft>
          <a:spcPct val="0"/>
        </a:spcAft>
        <a:defRPr sz="4000" b="1">
          <a:solidFill>
            <a:srgbClr val="FFFF00"/>
          </a:solidFill>
          <a:latin typeface="Comic Sans MS" pitchFamily="66" charset="0"/>
        </a:defRPr>
      </a:lvl7pPr>
      <a:lvl8pPr marL="1371600" algn="ctr" rtl="0" fontAlgn="base">
        <a:spcBef>
          <a:spcPct val="0"/>
        </a:spcBef>
        <a:spcAft>
          <a:spcPct val="0"/>
        </a:spcAft>
        <a:defRPr sz="4000" b="1">
          <a:solidFill>
            <a:srgbClr val="FFFF00"/>
          </a:solidFill>
          <a:latin typeface="Comic Sans MS" pitchFamily="66" charset="0"/>
        </a:defRPr>
      </a:lvl8pPr>
      <a:lvl9pPr marL="1828800" algn="ctr" rtl="0" fontAlgn="base">
        <a:spcBef>
          <a:spcPct val="0"/>
        </a:spcBef>
        <a:spcAft>
          <a:spcPct val="0"/>
        </a:spcAft>
        <a:defRPr sz="40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356BF-5233-457A-8661-07C103E4CE3B}" type="datetimeFigureOut">
              <a:rPr lang="fr-FR" smtClean="0">
                <a:solidFill>
                  <a:prstClr val="black">
                    <a:tint val="75000"/>
                  </a:prstClr>
                </a:solidFill>
              </a:rPr>
              <a:pPr/>
              <a:t>16/03/2018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931-03F8-41E5-B767-9422A7D4042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159349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66750" y="188913"/>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1" compatLnSpc="1">
            <a:prstTxWarp prst="textNoShape">
              <a:avLst/>
            </a:prstTxWarp>
          </a:bodyPr>
          <a:lstStyle/>
          <a:p>
            <a:pPr lvl="0"/>
            <a:r>
              <a:rPr lang="fr-FR" smtClean="0"/>
              <a:t>Cliquez pour modifier le style du titre du masque</a:t>
            </a:r>
          </a:p>
        </p:txBody>
      </p:sp>
      <p:sp>
        <p:nvSpPr>
          <p:cNvPr id="6147" name="Rectangle 3"/>
          <p:cNvSpPr>
            <a:spLocks noGrp="1" noChangeArrowheads="1"/>
          </p:cNvSpPr>
          <p:nvPr>
            <p:ph type="body" idx="1"/>
          </p:nvPr>
        </p:nvSpPr>
        <p:spPr bwMode="auto">
          <a:xfrm>
            <a:off x="685800" y="1628775"/>
            <a:ext cx="7772400" cy="4467225"/>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defRPr>
            </a:lvl1pPr>
          </a:lstStyle>
          <a:p>
            <a:pPr fontAlgn="base">
              <a:spcBef>
                <a:spcPct val="0"/>
              </a:spcBef>
              <a:spcAft>
                <a:spcPct val="0"/>
              </a:spcAft>
            </a:pPr>
            <a:fld id="{92FBAD2E-7177-45FA-8820-D8D7F54D9390}" type="slidenum">
              <a:rPr lang="fr-FR" altLang="fr-FR"/>
              <a:pPr fontAlgn="base">
                <a:spcBef>
                  <a:spcPct val="0"/>
                </a:spcBef>
                <a:spcAft>
                  <a:spcPct val="0"/>
                </a:spcAft>
              </a:pPr>
              <a:t>‹N°›</a:t>
            </a:fld>
            <a:endParaRPr lang="fr-FR" altLang="fr-FR"/>
          </a:p>
        </p:txBody>
      </p:sp>
    </p:spTree>
    <p:extLst>
      <p:ext uri="{BB962C8B-B14F-4D97-AF65-F5344CB8AC3E}">
        <p14:creationId xmlns:p14="http://schemas.microsoft.com/office/powerpoint/2010/main" val="11250703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Comic Sans MS" pitchFamily="66" charset="0"/>
        </a:defRPr>
      </a:lvl2pPr>
      <a:lvl3pPr algn="ctr" rtl="0" eaLnBrk="0" fontAlgn="base" hangingPunct="0">
        <a:spcBef>
          <a:spcPct val="0"/>
        </a:spcBef>
        <a:spcAft>
          <a:spcPct val="0"/>
        </a:spcAft>
        <a:defRPr sz="4000" b="1">
          <a:solidFill>
            <a:srgbClr val="FFFF00"/>
          </a:solidFill>
          <a:latin typeface="Comic Sans MS" pitchFamily="66" charset="0"/>
        </a:defRPr>
      </a:lvl3pPr>
      <a:lvl4pPr algn="ctr" rtl="0" eaLnBrk="0" fontAlgn="base" hangingPunct="0">
        <a:spcBef>
          <a:spcPct val="0"/>
        </a:spcBef>
        <a:spcAft>
          <a:spcPct val="0"/>
        </a:spcAft>
        <a:defRPr sz="4000" b="1">
          <a:solidFill>
            <a:srgbClr val="FFFF00"/>
          </a:solidFill>
          <a:latin typeface="Comic Sans MS" pitchFamily="66" charset="0"/>
        </a:defRPr>
      </a:lvl4pPr>
      <a:lvl5pPr algn="ctr" rtl="0" eaLnBrk="0" fontAlgn="base" hangingPunct="0">
        <a:spcBef>
          <a:spcPct val="0"/>
        </a:spcBef>
        <a:spcAft>
          <a:spcPct val="0"/>
        </a:spcAft>
        <a:defRPr sz="4000" b="1">
          <a:solidFill>
            <a:srgbClr val="FFFF00"/>
          </a:solidFill>
          <a:latin typeface="Comic Sans MS" pitchFamily="66" charset="0"/>
        </a:defRPr>
      </a:lvl5pPr>
      <a:lvl6pPr marL="457200" algn="ctr" rtl="0" fontAlgn="base">
        <a:spcBef>
          <a:spcPct val="0"/>
        </a:spcBef>
        <a:spcAft>
          <a:spcPct val="0"/>
        </a:spcAft>
        <a:defRPr sz="4000" b="1">
          <a:solidFill>
            <a:srgbClr val="FFFF00"/>
          </a:solidFill>
          <a:latin typeface="Comic Sans MS" pitchFamily="66" charset="0"/>
        </a:defRPr>
      </a:lvl6pPr>
      <a:lvl7pPr marL="914400" algn="ctr" rtl="0" fontAlgn="base">
        <a:spcBef>
          <a:spcPct val="0"/>
        </a:spcBef>
        <a:spcAft>
          <a:spcPct val="0"/>
        </a:spcAft>
        <a:defRPr sz="4000" b="1">
          <a:solidFill>
            <a:srgbClr val="FFFF00"/>
          </a:solidFill>
          <a:latin typeface="Comic Sans MS" pitchFamily="66" charset="0"/>
        </a:defRPr>
      </a:lvl7pPr>
      <a:lvl8pPr marL="1371600" algn="ctr" rtl="0" fontAlgn="base">
        <a:spcBef>
          <a:spcPct val="0"/>
        </a:spcBef>
        <a:spcAft>
          <a:spcPct val="0"/>
        </a:spcAft>
        <a:defRPr sz="4000" b="1">
          <a:solidFill>
            <a:srgbClr val="FFFF00"/>
          </a:solidFill>
          <a:latin typeface="Comic Sans MS" pitchFamily="66" charset="0"/>
        </a:defRPr>
      </a:lvl8pPr>
      <a:lvl9pPr marL="1828800" algn="ctr" rtl="0" fontAlgn="base">
        <a:spcBef>
          <a:spcPct val="0"/>
        </a:spcBef>
        <a:spcAft>
          <a:spcPct val="0"/>
        </a:spcAft>
        <a:defRPr sz="40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66750" y="188913"/>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1" compatLnSpc="1">
            <a:prstTxWarp prst="textNoShape">
              <a:avLst/>
            </a:prstTxWarp>
          </a:bodyPr>
          <a:lstStyle/>
          <a:p>
            <a:pPr lvl="0"/>
            <a:r>
              <a:rPr lang="fr-FR" smtClean="0"/>
              <a:t>Cliquez pour modifier le style du titre du masque</a:t>
            </a:r>
          </a:p>
        </p:txBody>
      </p:sp>
      <p:sp>
        <p:nvSpPr>
          <p:cNvPr id="6147" name="Rectangle 3"/>
          <p:cNvSpPr>
            <a:spLocks noGrp="1" noChangeArrowheads="1"/>
          </p:cNvSpPr>
          <p:nvPr>
            <p:ph type="body" idx="1"/>
          </p:nvPr>
        </p:nvSpPr>
        <p:spPr bwMode="auto">
          <a:xfrm>
            <a:off x="685800" y="1628775"/>
            <a:ext cx="7772400" cy="4467225"/>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defRPr>
            </a:lvl1pPr>
          </a:lstStyle>
          <a:p>
            <a:pPr fontAlgn="base">
              <a:spcBef>
                <a:spcPct val="0"/>
              </a:spcBef>
              <a:spcAft>
                <a:spcPct val="0"/>
              </a:spcAft>
            </a:pPr>
            <a:fld id="{92FBAD2E-7177-45FA-8820-D8D7F54D9390}" type="slidenum">
              <a:rPr lang="fr-FR" altLang="fr-FR"/>
              <a:pPr fontAlgn="base">
                <a:spcBef>
                  <a:spcPct val="0"/>
                </a:spcBef>
                <a:spcAft>
                  <a:spcPct val="0"/>
                </a:spcAft>
              </a:pPr>
              <a:t>‹N°›</a:t>
            </a:fld>
            <a:endParaRPr lang="fr-FR" altLang="fr-FR"/>
          </a:p>
        </p:txBody>
      </p:sp>
    </p:spTree>
    <p:extLst>
      <p:ext uri="{BB962C8B-B14F-4D97-AF65-F5344CB8AC3E}">
        <p14:creationId xmlns:p14="http://schemas.microsoft.com/office/powerpoint/2010/main" val="248880940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Comic Sans MS" pitchFamily="66" charset="0"/>
        </a:defRPr>
      </a:lvl2pPr>
      <a:lvl3pPr algn="ctr" rtl="0" eaLnBrk="0" fontAlgn="base" hangingPunct="0">
        <a:spcBef>
          <a:spcPct val="0"/>
        </a:spcBef>
        <a:spcAft>
          <a:spcPct val="0"/>
        </a:spcAft>
        <a:defRPr sz="4000" b="1">
          <a:solidFill>
            <a:srgbClr val="FFFF00"/>
          </a:solidFill>
          <a:latin typeface="Comic Sans MS" pitchFamily="66" charset="0"/>
        </a:defRPr>
      </a:lvl3pPr>
      <a:lvl4pPr algn="ctr" rtl="0" eaLnBrk="0" fontAlgn="base" hangingPunct="0">
        <a:spcBef>
          <a:spcPct val="0"/>
        </a:spcBef>
        <a:spcAft>
          <a:spcPct val="0"/>
        </a:spcAft>
        <a:defRPr sz="4000" b="1">
          <a:solidFill>
            <a:srgbClr val="FFFF00"/>
          </a:solidFill>
          <a:latin typeface="Comic Sans MS" pitchFamily="66" charset="0"/>
        </a:defRPr>
      </a:lvl4pPr>
      <a:lvl5pPr algn="ctr" rtl="0" eaLnBrk="0" fontAlgn="base" hangingPunct="0">
        <a:spcBef>
          <a:spcPct val="0"/>
        </a:spcBef>
        <a:spcAft>
          <a:spcPct val="0"/>
        </a:spcAft>
        <a:defRPr sz="4000" b="1">
          <a:solidFill>
            <a:srgbClr val="FFFF00"/>
          </a:solidFill>
          <a:latin typeface="Comic Sans MS" pitchFamily="66" charset="0"/>
        </a:defRPr>
      </a:lvl5pPr>
      <a:lvl6pPr marL="457200" algn="ctr" rtl="0" fontAlgn="base">
        <a:spcBef>
          <a:spcPct val="0"/>
        </a:spcBef>
        <a:spcAft>
          <a:spcPct val="0"/>
        </a:spcAft>
        <a:defRPr sz="4000" b="1">
          <a:solidFill>
            <a:srgbClr val="FFFF00"/>
          </a:solidFill>
          <a:latin typeface="Comic Sans MS" pitchFamily="66" charset="0"/>
        </a:defRPr>
      </a:lvl6pPr>
      <a:lvl7pPr marL="914400" algn="ctr" rtl="0" fontAlgn="base">
        <a:spcBef>
          <a:spcPct val="0"/>
        </a:spcBef>
        <a:spcAft>
          <a:spcPct val="0"/>
        </a:spcAft>
        <a:defRPr sz="4000" b="1">
          <a:solidFill>
            <a:srgbClr val="FFFF00"/>
          </a:solidFill>
          <a:latin typeface="Comic Sans MS" pitchFamily="66" charset="0"/>
        </a:defRPr>
      </a:lvl7pPr>
      <a:lvl8pPr marL="1371600" algn="ctr" rtl="0" fontAlgn="base">
        <a:spcBef>
          <a:spcPct val="0"/>
        </a:spcBef>
        <a:spcAft>
          <a:spcPct val="0"/>
        </a:spcAft>
        <a:defRPr sz="4000" b="1">
          <a:solidFill>
            <a:srgbClr val="FFFF00"/>
          </a:solidFill>
          <a:latin typeface="Comic Sans MS" pitchFamily="66" charset="0"/>
        </a:defRPr>
      </a:lvl8pPr>
      <a:lvl9pPr marL="1828800" algn="ctr" rtl="0" fontAlgn="base">
        <a:spcBef>
          <a:spcPct val="0"/>
        </a:spcBef>
        <a:spcAft>
          <a:spcPct val="0"/>
        </a:spcAft>
        <a:defRPr sz="40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66750" y="188913"/>
            <a:ext cx="77724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1" compatLnSpc="1">
            <a:prstTxWarp prst="textNoShape">
              <a:avLst/>
            </a:prstTxWarp>
          </a:bodyPr>
          <a:lstStyle/>
          <a:p>
            <a:pPr lvl="0"/>
            <a:r>
              <a:rPr lang="fr-FR" smtClean="0"/>
              <a:t>Cliquez pour modifier le style du titre du masque</a:t>
            </a:r>
          </a:p>
        </p:txBody>
      </p:sp>
      <p:sp>
        <p:nvSpPr>
          <p:cNvPr id="6147" name="Rectangle 3"/>
          <p:cNvSpPr>
            <a:spLocks noGrp="1" noChangeArrowheads="1"/>
          </p:cNvSpPr>
          <p:nvPr>
            <p:ph type="body" idx="1"/>
          </p:nvPr>
        </p:nvSpPr>
        <p:spPr bwMode="auto">
          <a:xfrm>
            <a:off x="685800" y="1628775"/>
            <a:ext cx="7772400" cy="4467225"/>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00"/>
                </a:solidFill>
                <a:latin typeface="Arial" charset="0"/>
              </a:defRPr>
            </a:lvl1pPr>
          </a:lstStyle>
          <a:p>
            <a:pPr fontAlgn="base">
              <a:spcBef>
                <a:spcPct val="0"/>
              </a:spcBef>
              <a:spcAft>
                <a:spcPct val="0"/>
              </a:spcAft>
              <a:defRPr/>
            </a:pPr>
            <a:endParaRPr lang="fr-F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00"/>
                </a:solidFill>
              </a:defRPr>
            </a:lvl1pPr>
          </a:lstStyle>
          <a:p>
            <a:pPr fontAlgn="base">
              <a:spcBef>
                <a:spcPct val="0"/>
              </a:spcBef>
              <a:spcAft>
                <a:spcPct val="0"/>
              </a:spcAft>
            </a:pPr>
            <a:fld id="{92FBAD2E-7177-45FA-8820-D8D7F54D9390}" type="slidenum">
              <a:rPr lang="fr-FR" altLang="fr-FR"/>
              <a:pPr fontAlgn="base">
                <a:spcBef>
                  <a:spcPct val="0"/>
                </a:spcBef>
                <a:spcAft>
                  <a:spcPct val="0"/>
                </a:spcAft>
              </a:pPr>
              <a:t>‹N°›</a:t>
            </a:fld>
            <a:endParaRPr lang="fr-FR" altLang="fr-FR"/>
          </a:p>
        </p:txBody>
      </p:sp>
    </p:spTree>
    <p:extLst>
      <p:ext uri="{BB962C8B-B14F-4D97-AF65-F5344CB8AC3E}">
        <p14:creationId xmlns:p14="http://schemas.microsoft.com/office/powerpoint/2010/main" val="393813604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Comic Sans MS" pitchFamily="66" charset="0"/>
        </a:defRPr>
      </a:lvl2pPr>
      <a:lvl3pPr algn="ctr" rtl="0" eaLnBrk="0" fontAlgn="base" hangingPunct="0">
        <a:spcBef>
          <a:spcPct val="0"/>
        </a:spcBef>
        <a:spcAft>
          <a:spcPct val="0"/>
        </a:spcAft>
        <a:defRPr sz="4000" b="1">
          <a:solidFill>
            <a:srgbClr val="FFFF00"/>
          </a:solidFill>
          <a:latin typeface="Comic Sans MS" pitchFamily="66" charset="0"/>
        </a:defRPr>
      </a:lvl3pPr>
      <a:lvl4pPr algn="ctr" rtl="0" eaLnBrk="0" fontAlgn="base" hangingPunct="0">
        <a:spcBef>
          <a:spcPct val="0"/>
        </a:spcBef>
        <a:spcAft>
          <a:spcPct val="0"/>
        </a:spcAft>
        <a:defRPr sz="4000" b="1">
          <a:solidFill>
            <a:srgbClr val="FFFF00"/>
          </a:solidFill>
          <a:latin typeface="Comic Sans MS" pitchFamily="66" charset="0"/>
        </a:defRPr>
      </a:lvl4pPr>
      <a:lvl5pPr algn="ctr" rtl="0" eaLnBrk="0" fontAlgn="base" hangingPunct="0">
        <a:spcBef>
          <a:spcPct val="0"/>
        </a:spcBef>
        <a:spcAft>
          <a:spcPct val="0"/>
        </a:spcAft>
        <a:defRPr sz="4000" b="1">
          <a:solidFill>
            <a:srgbClr val="FFFF00"/>
          </a:solidFill>
          <a:latin typeface="Comic Sans MS" pitchFamily="66" charset="0"/>
        </a:defRPr>
      </a:lvl5pPr>
      <a:lvl6pPr marL="457200" algn="ctr" rtl="0" fontAlgn="base">
        <a:spcBef>
          <a:spcPct val="0"/>
        </a:spcBef>
        <a:spcAft>
          <a:spcPct val="0"/>
        </a:spcAft>
        <a:defRPr sz="4000" b="1">
          <a:solidFill>
            <a:srgbClr val="FFFF00"/>
          </a:solidFill>
          <a:latin typeface="Comic Sans MS" pitchFamily="66" charset="0"/>
        </a:defRPr>
      </a:lvl6pPr>
      <a:lvl7pPr marL="914400" algn="ctr" rtl="0" fontAlgn="base">
        <a:spcBef>
          <a:spcPct val="0"/>
        </a:spcBef>
        <a:spcAft>
          <a:spcPct val="0"/>
        </a:spcAft>
        <a:defRPr sz="4000" b="1">
          <a:solidFill>
            <a:srgbClr val="FFFF00"/>
          </a:solidFill>
          <a:latin typeface="Comic Sans MS" pitchFamily="66" charset="0"/>
        </a:defRPr>
      </a:lvl7pPr>
      <a:lvl8pPr marL="1371600" algn="ctr" rtl="0" fontAlgn="base">
        <a:spcBef>
          <a:spcPct val="0"/>
        </a:spcBef>
        <a:spcAft>
          <a:spcPct val="0"/>
        </a:spcAft>
        <a:defRPr sz="4000" b="1">
          <a:solidFill>
            <a:srgbClr val="FFFF00"/>
          </a:solidFill>
          <a:latin typeface="Comic Sans MS" pitchFamily="66" charset="0"/>
        </a:defRPr>
      </a:lvl8pPr>
      <a:lvl9pPr marL="1828800" algn="ctr" rtl="0" fontAlgn="base">
        <a:spcBef>
          <a:spcPct val="0"/>
        </a:spcBef>
        <a:spcAft>
          <a:spcPct val="0"/>
        </a:spcAft>
        <a:defRPr sz="40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rbpodata.mnhn.fr/"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000" y="994718"/>
            <a:ext cx="8229600" cy="778098"/>
          </a:xfrm>
        </p:spPr>
        <p:txBody>
          <a:bodyPr>
            <a:noAutofit/>
          </a:bodyPr>
          <a:lstStyle/>
          <a:p>
            <a:pPr algn="ctr"/>
            <a:r>
              <a:rPr lang="fr-FR" sz="6000" b="1" dirty="0" smtClean="0"/>
              <a:t>Nouvelles générales du CRBPO</a:t>
            </a:r>
            <a:endParaRPr lang="fr-FR" sz="6000" b="1" dirty="0"/>
          </a:p>
        </p:txBody>
      </p:sp>
      <p:sp>
        <p:nvSpPr>
          <p:cNvPr id="3" name="ZoneTexte 2"/>
          <p:cNvSpPr txBox="1"/>
          <p:nvPr/>
        </p:nvSpPr>
        <p:spPr>
          <a:xfrm>
            <a:off x="1301277" y="2492896"/>
            <a:ext cx="64807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t>Actualités 2017 &amp; Perspectives 2018</a:t>
            </a:r>
          </a:p>
        </p:txBody>
      </p:sp>
      <p:sp>
        <p:nvSpPr>
          <p:cNvPr id="7" name="ZoneTexte 6"/>
          <p:cNvSpPr txBox="1"/>
          <p:nvPr/>
        </p:nvSpPr>
        <p:spPr>
          <a:xfrm>
            <a:off x="-324544" y="6228020"/>
            <a:ext cx="6768752" cy="369332"/>
          </a:xfrm>
          <a:prstGeom prst="rect">
            <a:avLst/>
          </a:prstGeom>
          <a:noFill/>
        </p:spPr>
        <p:txBody>
          <a:bodyPr wrap="square" rtlCol="0">
            <a:spAutoFit/>
          </a:bodyPr>
          <a:lstStyle/>
          <a:p>
            <a:pPr algn="ctr"/>
            <a:r>
              <a:rPr lang="fr-FR" dirty="0" smtClean="0"/>
              <a:t>Assemblée Générale du CRBPO  – 17/03/2018</a:t>
            </a:r>
            <a:endParaRPr lang="fr-FR" sz="28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4759" y="5926242"/>
            <a:ext cx="2514476" cy="80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46" t="18805" r="86125" b="67639"/>
          <a:stretch/>
        </p:blipFill>
        <p:spPr bwMode="auto">
          <a:xfrm>
            <a:off x="7561040" y="5229200"/>
            <a:ext cx="1515596" cy="58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E:\1-Fred\bagueur\logo crbpo\logo-ble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140968"/>
            <a:ext cx="4580562" cy="274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426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sp>
        <p:nvSpPr>
          <p:cNvPr id="6" name="ZoneTexte 5"/>
          <p:cNvSpPr txBox="1"/>
          <p:nvPr/>
        </p:nvSpPr>
        <p:spPr>
          <a:xfrm>
            <a:off x="827584" y="1052736"/>
            <a:ext cx="7488832" cy="646331"/>
          </a:xfrm>
          <a:prstGeom prst="rect">
            <a:avLst/>
          </a:prstGeom>
          <a:noFill/>
        </p:spPr>
        <p:txBody>
          <a:bodyPr wrap="square" rtlCol="0">
            <a:spAutoFit/>
          </a:bodyPr>
          <a:lstStyle/>
          <a:p>
            <a:pPr algn="ctr"/>
            <a:r>
              <a:rPr lang="fr-FR" sz="3600" b="1" dirty="0" smtClean="0">
                <a:solidFill>
                  <a:srgbClr val="0070C0"/>
                </a:solidFill>
                <a:latin typeface="Calibri"/>
              </a:rPr>
              <a:t>Espèces Exotiques Envahissantes</a:t>
            </a:r>
            <a:endParaRPr lang="fr-FR" sz="3600" b="1" dirty="0">
              <a:solidFill>
                <a:srgbClr val="0070C0"/>
              </a:solidFill>
              <a:latin typeface="Calibri"/>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700808"/>
            <a:ext cx="7056784" cy="309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contenu 2"/>
          <p:cNvSpPr txBox="1">
            <a:spLocks/>
          </p:cNvSpPr>
          <p:nvPr/>
        </p:nvSpPr>
        <p:spPr>
          <a:xfrm>
            <a:off x="662880" y="5013176"/>
            <a:ext cx="8229600"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Captures d’espèces niveau 1 : non concerné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Captures d’espèces niveau 2 : souplesse, ONCFS informé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4891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332656"/>
            <a:ext cx="7704856" cy="1846659"/>
          </a:xfrm>
          <a:prstGeom prst="rect">
            <a:avLst/>
          </a:prstGeom>
          <a:noFill/>
        </p:spPr>
        <p:txBody>
          <a:bodyPr wrap="square" rtlCol="0">
            <a:spAutoFit/>
          </a:bodyPr>
          <a:lstStyle/>
          <a:p>
            <a:r>
              <a:rPr lang="fr-FR" sz="1600" dirty="0" smtClean="0">
                <a:solidFill>
                  <a:prstClr val="black"/>
                </a:solidFill>
              </a:rPr>
              <a:t>Les </a:t>
            </a:r>
            <a:r>
              <a:rPr lang="fr-FR" sz="1600" dirty="0">
                <a:solidFill>
                  <a:prstClr val="black"/>
                </a:solidFill>
              </a:rPr>
              <a:t>dispositions de l'article L. 411-5, qui prévoient l'interdiction d’introduction dans le milieu naturel d'espèces exotiques envahissantes, n'ont pas vocation à s'appliquer à l'activité de capture-relâcher immédiat dans la mesure où cette activité n'est pas assimilée à une (nouvelle) introduction dans la nature. Il n'y aura donc pas de difficulté pour les espèces, dites de niveau 1, dont l'introduction est interdite, puisqu'elles ne seront pas considérées comme étant introduites en étant </a:t>
            </a:r>
            <a:r>
              <a:rPr lang="fr-FR" sz="1600" dirty="0" smtClean="0">
                <a:solidFill>
                  <a:prstClr val="black"/>
                </a:solidFill>
              </a:rPr>
              <a:t>relâchées.</a:t>
            </a:r>
          </a:p>
          <a:p>
            <a:r>
              <a:rPr lang="fr-FR" sz="1600" dirty="0" smtClean="0">
                <a:solidFill>
                  <a:prstClr val="black"/>
                </a:solidFill>
              </a:rPr>
              <a:t>En </a:t>
            </a:r>
            <a:r>
              <a:rPr lang="fr-FR" sz="1600" dirty="0">
                <a:solidFill>
                  <a:prstClr val="black"/>
                </a:solidFill>
              </a:rPr>
              <a:t>l’occurrence, il s'agit de la </a:t>
            </a:r>
            <a:r>
              <a:rPr lang="fr-FR" sz="1600" b="1" u="sng" dirty="0">
                <a:solidFill>
                  <a:prstClr val="black"/>
                </a:solidFill>
              </a:rPr>
              <a:t>Bernache du Canada </a:t>
            </a:r>
            <a:r>
              <a:rPr lang="fr-FR" sz="1600" dirty="0">
                <a:solidFill>
                  <a:prstClr val="black"/>
                </a:solidFill>
              </a:rPr>
              <a:t>et de la </a:t>
            </a:r>
            <a:r>
              <a:rPr lang="fr-FR" sz="1600" b="1" u="sng" dirty="0">
                <a:solidFill>
                  <a:prstClr val="black"/>
                </a:solidFill>
              </a:rPr>
              <a:t>Perruche à collier</a:t>
            </a:r>
          </a:p>
        </p:txBody>
      </p:sp>
      <p:sp>
        <p:nvSpPr>
          <p:cNvPr id="5" name="ZoneTexte 4"/>
          <p:cNvSpPr txBox="1"/>
          <p:nvPr/>
        </p:nvSpPr>
        <p:spPr>
          <a:xfrm>
            <a:off x="732559" y="2348880"/>
            <a:ext cx="7632848" cy="3785652"/>
          </a:xfrm>
          <a:prstGeom prst="rect">
            <a:avLst/>
          </a:prstGeom>
          <a:noFill/>
        </p:spPr>
        <p:txBody>
          <a:bodyPr wrap="square" rtlCol="0">
            <a:spAutoFit/>
          </a:bodyPr>
          <a:lstStyle/>
          <a:p>
            <a:r>
              <a:rPr lang="fr-FR" sz="1600" dirty="0" smtClean="0">
                <a:solidFill>
                  <a:prstClr val="black"/>
                </a:solidFill>
              </a:rPr>
              <a:t>Article </a:t>
            </a:r>
            <a:r>
              <a:rPr lang="fr-FR" sz="1600" dirty="0">
                <a:solidFill>
                  <a:prstClr val="black"/>
                </a:solidFill>
              </a:rPr>
              <a:t>L. </a:t>
            </a:r>
            <a:r>
              <a:rPr lang="fr-FR" sz="1600" dirty="0" smtClean="0">
                <a:solidFill>
                  <a:prstClr val="black"/>
                </a:solidFill>
              </a:rPr>
              <a:t>411-6 : </a:t>
            </a:r>
            <a:r>
              <a:rPr lang="fr-FR" sz="1600" dirty="0">
                <a:solidFill>
                  <a:prstClr val="black"/>
                </a:solidFill>
              </a:rPr>
              <a:t>régime plus restrictif </a:t>
            </a:r>
            <a:r>
              <a:rPr lang="fr-FR" sz="1600" dirty="0" smtClean="0">
                <a:solidFill>
                  <a:prstClr val="black"/>
                </a:solidFill>
              </a:rPr>
              <a:t>(interdiction </a:t>
            </a:r>
            <a:r>
              <a:rPr lang="fr-FR" sz="1600" dirty="0">
                <a:solidFill>
                  <a:prstClr val="black"/>
                </a:solidFill>
              </a:rPr>
              <a:t>d'introduction sur le territoire national, </a:t>
            </a:r>
            <a:r>
              <a:rPr lang="fr-FR" sz="1600" dirty="0" smtClean="0">
                <a:solidFill>
                  <a:prstClr val="black"/>
                </a:solidFill>
              </a:rPr>
              <a:t>de </a:t>
            </a:r>
            <a:r>
              <a:rPr lang="fr-FR" sz="1600" dirty="0">
                <a:solidFill>
                  <a:prstClr val="black"/>
                </a:solidFill>
              </a:rPr>
              <a:t>détention, </a:t>
            </a:r>
            <a:r>
              <a:rPr lang="fr-FR" sz="1600" dirty="0" smtClean="0">
                <a:solidFill>
                  <a:prstClr val="black"/>
                </a:solidFill>
              </a:rPr>
              <a:t>transport</a:t>
            </a:r>
            <a:r>
              <a:rPr lang="fr-FR" sz="1600" dirty="0">
                <a:solidFill>
                  <a:prstClr val="black"/>
                </a:solidFill>
              </a:rPr>
              <a:t>, </a:t>
            </a:r>
            <a:r>
              <a:rPr lang="fr-FR" sz="1600" dirty="0" smtClean="0">
                <a:solidFill>
                  <a:prstClr val="black"/>
                </a:solidFill>
              </a:rPr>
              <a:t>colportage</a:t>
            </a:r>
            <a:r>
              <a:rPr lang="fr-FR" sz="1600" dirty="0">
                <a:solidFill>
                  <a:prstClr val="black"/>
                </a:solidFill>
              </a:rPr>
              <a:t>, </a:t>
            </a:r>
            <a:r>
              <a:rPr lang="fr-FR" sz="1600" dirty="0" smtClean="0">
                <a:solidFill>
                  <a:prstClr val="black"/>
                </a:solidFill>
              </a:rPr>
              <a:t>utilisation</a:t>
            </a:r>
            <a:r>
              <a:rPr lang="fr-FR" sz="1600" dirty="0">
                <a:solidFill>
                  <a:prstClr val="black"/>
                </a:solidFill>
              </a:rPr>
              <a:t>, </a:t>
            </a:r>
            <a:r>
              <a:rPr lang="fr-FR" sz="1600" dirty="0" smtClean="0">
                <a:solidFill>
                  <a:prstClr val="black"/>
                </a:solidFill>
              </a:rPr>
              <a:t>échange</a:t>
            </a:r>
            <a:r>
              <a:rPr lang="fr-FR" sz="1600" dirty="0">
                <a:solidFill>
                  <a:prstClr val="black"/>
                </a:solidFill>
              </a:rPr>
              <a:t>, </a:t>
            </a:r>
            <a:r>
              <a:rPr lang="fr-FR" sz="1600" dirty="0" smtClean="0">
                <a:solidFill>
                  <a:prstClr val="black"/>
                </a:solidFill>
              </a:rPr>
              <a:t>mise </a:t>
            </a:r>
            <a:r>
              <a:rPr lang="fr-FR" sz="1600" dirty="0">
                <a:solidFill>
                  <a:prstClr val="black"/>
                </a:solidFill>
              </a:rPr>
              <a:t>en vente, </a:t>
            </a:r>
            <a:r>
              <a:rPr lang="fr-FR" sz="1600" dirty="0" smtClean="0">
                <a:solidFill>
                  <a:prstClr val="black"/>
                </a:solidFill>
              </a:rPr>
              <a:t>vente </a:t>
            </a:r>
            <a:r>
              <a:rPr lang="fr-FR" sz="1600" dirty="0">
                <a:solidFill>
                  <a:prstClr val="black"/>
                </a:solidFill>
              </a:rPr>
              <a:t>ou </a:t>
            </a:r>
            <a:r>
              <a:rPr lang="fr-FR" sz="1600" dirty="0" smtClean="0">
                <a:solidFill>
                  <a:prstClr val="black"/>
                </a:solidFill>
              </a:rPr>
              <a:t>achat </a:t>
            </a:r>
            <a:r>
              <a:rPr lang="fr-FR" sz="1600" dirty="0">
                <a:solidFill>
                  <a:prstClr val="black"/>
                </a:solidFill>
              </a:rPr>
              <a:t>d'espèces exotiques envahissantes), il n'est pas possible d'autoriser, à titre dérogatoire, l'introduction dans la nature. </a:t>
            </a:r>
            <a:br>
              <a:rPr lang="fr-FR" sz="1600" dirty="0">
                <a:solidFill>
                  <a:prstClr val="black"/>
                </a:solidFill>
              </a:rPr>
            </a:br>
            <a:r>
              <a:rPr lang="fr-FR" sz="1600" dirty="0" smtClean="0">
                <a:solidFill>
                  <a:prstClr val="black"/>
                </a:solidFill>
              </a:rPr>
              <a:t>Ces </a:t>
            </a:r>
            <a:r>
              <a:rPr lang="fr-FR" sz="1600" dirty="0">
                <a:solidFill>
                  <a:prstClr val="black"/>
                </a:solidFill>
              </a:rPr>
              <a:t>règles ne sont donc, en théorie, pas </a:t>
            </a:r>
            <a:r>
              <a:rPr lang="fr-FR" sz="1600" dirty="0" smtClean="0">
                <a:solidFill>
                  <a:prstClr val="black"/>
                </a:solidFill>
              </a:rPr>
              <a:t>compatibles </a:t>
            </a:r>
            <a:r>
              <a:rPr lang="fr-FR" sz="1600" dirty="0">
                <a:solidFill>
                  <a:prstClr val="black"/>
                </a:solidFill>
              </a:rPr>
              <a:t>avec l'activité de capture suivie de relâcher immédiat.</a:t>
            </a:r>
            <a:br>
              <a:rPr lang="fr-FR" sz="1600" dirty="0">
                <a:solidFill>
                  <a:prstClr val="black"/>
                </a:solidFill>
              </a:rPr>
            </a:br>
            <a:r>
              <a:rPr lang="fr-FR" sz="1600" dirty="0">
                <a:solidFill>
                  <a:prstClr val="black"/>
                </a:solidFill>
              </a:rPr>
              <a:t>Toutefois, en pratique, il pourrait être envisagé de considérer que l'activité de capture suivi d'un relâcher immédiat à des fins de connaissances scientifiques n'a pas à faire l'objet d'une autorisation. Il conviendra de prendre attache avec les services de contrôle (ONCFS) pour les informer de cette souplesse.</a:t>
            </a:r>
            <a:br>
              <a:rPr lang="fr-FR" sz="1600" dirty="0">
                <a:solidFill>
                  <a:prstClr val="black"/>
                </a:solidFill>
              </a:rPr>
            </a:br>
            <a:r>
              <a:rPr lang="fr-FR" sz="1600" dirty="0">
                <a:solidFill>
                  <a:prstClr val="black"/>
                </a:solidFill>
              </a:rPr>
              <a:t>Pour rappel, les espèces d'oiseaux concernées </a:t>
            </a:r>
            <a:r>
              <a:rPr lang="fr-FR" sz="1600" dirty="0" smtClean="0">
                <a:solidFill>
                  <a:prstClr val="black"/>
                </a:solidFill>
              </a:rPr>
              <a:t>par </a:t>
            </a:r>
            <a:r>
              <a:rPr lang="fr-FR" sz="1600" dirty="0">
                <a:solidFill>
                  <a:prstClr val="black"/>
                </a:solidFill>
              </a:rPr>
              <a:t>ce 2e niveau d'interdiction sont le </a:t>
            </a:r>
            <a:r>
              <a:rPr lang="fr-FR" sz="1600" b="1" u="sng" dirty="0" smtClean="0">
                <a:solidFill>
                  <a:prstClr val="black"/>
                </a:solidFill>
              </a:rPr>
              <a:t>Corbeau familier</a:t>
            </a:r>
            <a:r>
              <a:rPr lang="fr-FR" sz="1600" dirty="0">
                <a:solidFill>
                  <a:prstClr val="black"/>
                </a:solidFill>
              </a:rPr>
              <a:t>, l'</a:t>
            </a:r>
            <a:r>
              <a:rPr lang="fr-FR" sz="1600" b="1" u="sng" dirty="0" err="1">
                <a:solidFill>
                  <a:prstClr val="black"/>
                </a:solidFill>
              </a:rPr>
              <a:t>Erismature</a:t>
            </a:r>
            <a:r>
              <a:rPr lang="fr-FR" sz="1600" b="1" u="sng" dirty="0">
                <a:solidFill>
                  <a:prstClr val="black"/>
                </a:solidFill>
              </a:rPr>
              <a:t> rousse</a:t>
            </a:r>
            <a:r>
              <a:rPr lang="fr-FR" sz="1600" dirty="0">
                <a:solidFill>
                  <a:prstClr val="black"/>
                </a:solidFill>
              </a:rPr>
              <a:t>, l'</a:t>
            </a:r>
            <a:r>
              <a:rPr lang="fr-FR" sz="1600" b="1" u="sng" dirty="0">
                <a:solidFill>
                  <a:prstClr val="black"/>
                </a:solidFill>
              </a:rPr>
              <a:t>Ibis sacré </a:t>
            </a:r>
            <a:r>
              <a:rPr lang="fr-FR" sz="1600" dirty="0">
                <a:solidFill>
                  <a:prstClr val="black"/>
                </a:solidFill>
              </a:rPr>
              <a:t>et l'</a:t>
            </a:r>
            <a:r>
              <a:rPr lang="fr-FR" sz="1600" b="1" u="sng" dirty="0" err="1">
                <a:solidFill>
                  <a:prstClr val="black"/>
                </a:solidFill>
              </a:rPr>
              <a:t>Ouette</a:t>
            </a:r>
            <a:r>
              <a:rPr lang="fr-FR" sz="1600" b="1" u="sng" dirty="0">
                <a:solidFill>
                  <a:prstClr val="black"/>
                </a:solidFill>
              </a:rPr>
              <a:t> d'Egypte</a:t>
            </a:r>
            <a:r>
              <a:rPr lang="fr-FR" sz="1600" dirty="0">
                <a:solidFill>
                  <a:prstClr val="black"/>
                </a:solidFill>
              </a:rPr>
              <a:t>.</a:t>
            </a:r>
            <a:br>
              <a:rPr lang="fr-FR" sz="1600" dirty="0">
                <a:solidFill>
                  <a:prstClr val="black"/>
                </a:solidFill>
              </a:rPr>
            </a:br>
            <a:r>
              <a:rPr lang="fr-FR" sz="1600" dirty="0">
                <a:solidFill>
                  <a:prstClr val="black"/>
                </a:solidFill>
              </a:rPr>
              <a:t/>
            </a:r>
            <a:br>
              <a:rPr lang="fr-FR" sz="1600" dirty="0">
                <a:solidFill>
                  <a:prstClr val="black"/>
                </a:solidFill>
              </a:rPr>
            </a:br>
            <a:r>
              <a:rPr lang="fr-FR" sz="1600" dirty="0">
                <a:solidFill>
                  <a:prstClr val="black"/>
                </a:solidFill>
              </a:rPr>
              <a:t>A noter enfin que cette analyse ne vaut que pour des </a:t>
            </a:r>
            <a:r>
              <a:rPr lang="fr-FR" sz="1600" b="1" u="sng" dirty="0">
                <a:solidFill>
                  <a:prstClr val="black"/>
                </a:solidFill>
              </a:rPr>
              <a:t>captures avec relâcher immédiat sur place</a:t>
            </a:r>
            <a:r>
              <a:rPr lang="fr-FR" sz="1600" dirty="0">
                <a:solidFill>
                  <a:prstClr val="black"/>
                </a:solidFill>
              </a:rPr>
              <a:t> (pas de déplacement des oiseaux)</a:t>
            </a:r>
          </a:p>
        </p:txBody>
      </p:sp>
    </p:spTree>
    <p:extLst>
      <p:ext uri="{BB962C8B-B14F-4D97-AF65-F5344CB8AC3E}">
        <p14:creationId xmlns:p14="http://schemas.microsoft.com/office/powerpoint/2010/main" val="224240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sp>
        <p:nvSpPr>
          <p:cNvPr id="6" name="ZoneTexte 5"/>
          <p:cNvSpPr txBox="1"/>
          <p:nvPr/>
        </p:nvSpPr>
        <p:spPr>
          <a:xfrm>
            <a:off x="827584" y="1052736"/>
            <a:ext cx="7488832" cy="646331"/>
          </a:xfrm>
          <a:prstGeom prst="rect">
            <a:avLst/>
          </a:prstGeom>
          <a:noFill/>
        </p:spPr>
        <p:txBody>
          <a:bodyPr wrap="square" rtlCol="0">
            <a:spAutoFit/>
          </a:bodyPr>
          <a:lstStyle/>
          <a:p>
            <a:pPr algn="ctr"/>
            <a:r>
              <a:rPr lang="fr-FR" sz="3600" b="1" dirty="0" smtClean="0">
                <a:solidFill>
                  <a:srgbClr val="0070C0"/>
                </a:solidFill>
                <a:latin typeface="Calibri"/>
              </a:rPr>
              <a:t>Zones cœur des Parcs Nationaux</a:t>
            </a:r>
            <a:endParaRPr lang="fr-FR" sz="3600" b="1" dirty="0">
              <a:solidFill>
                <a:srgbClr val="0070C0"/>
              </a:solidFill>
              <a:latin typeface="Calibri"/>
            </a:endParaRPr>
          </a:p>
        </p:txBody>
      </p:sp>
      <p:sp>
        <p:nvSpPr>
          <p:cNvPr id="10" name="Espace réservé du contenu 2"/>
          <p:cNvSpPr txBox="1">
            <a:spLocks/>
          </p:cNvSpPr>
          <p:nvPr/>
        </p:nvSpPr>
        <p:spPr>
          <a:xfrm>
            <a:off x="539552" y="191683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Non concernées par l’arrêté ministériel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Législation particulière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Autorisation à obtenir auprès du PN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A fournir au CRBPO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 comme en 2013</a:t>
            </a:r>
            <a:endParaRPr kumimoji="0" lang="fr-FR"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10861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Règlement intérieur 2018</a:t>
            </a:r>
            <a:endParaRPr lang="fr-FR" sz="3200" b="1" dirty="0"/>
          </a:p>
        </p:txBody>
      </p:sp>
      <p:sp>
        <p:nvSpPr>
          <p:cNvPr id="10" name="ZoneTexte 9"/>
          <p:cNvSpPr txBox="1"/>
          <p:nvPr/>
        </p:nvSpPr>
        <p:spPr>
          <a:xfrm>
            <a:off x="827584" y="1052736"/>
            <a:ext cx="7488832" cy="584775"/>
          </a:xfrm>
          <a:prstGeom prst="rect">
            <a:avLst/>
          </a:prstGeom>
          <a:noFill/>
        </p:spPr>
        <p:txBody>
          <a:bodyPr wrap="square" rtlCol="0">
            <a:spAutoFit/>
          </a:bodyPr>
          <a:lstStyle/>
          <a:p>
            <a:pPr algn="ctr"/>
            <a:r>
              <a:rPr lang="fr-FR" sz="3200" b="1" dirty="0" smtClean="0">
                <a:solidFill>
                  <a:srgbClr val="0070C0"/>
                </a:solidFill>
                <a:latin typeface="Calibri"/>
              </a:rPr>
              <a:t>Art 5 – Prélèvements non-douloureux</a:t>
            </a:r>
            <a:endParaRPr lang="fr-FR" sz="3200" b="1" dirty="0">
              <a:solidFill>
                <a:srgbClr val="0070C0"/>
              </a:solidFill>
              <a:latin typeface="Calibri"/>
            </a:endParaRPr>
          </a:p>
        </p:txBody>
      </p:sp>
      <p:sp>
        <p:nvSpPr>
          <p:cNvPr id="11" name="Espace réservé du contenu 2"/>
          <p:cNvSpPr txBox="1">
            <a:spLocks/>
          </p:cNvSpPr>
          <p:nvPr/>
        </p:nvSpPr>
        <p:spPr>
          <a:xfrm>
            <a:off x="539552" y="191683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0070C0"/>
                </a:solidFill>
                <a:effectLst/>
                <a:uLnTx/>
                <a:uFillTx/>
                <a:latin typeface="Calibri"/>
                <a:ea typeface="+mn-ea"/>
                <a:cs typeface="+mn-cs"/>
              </a:rPr>
              <a:t>Plumes </a:t>
            </a: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par </a:t>
            </a:r>
            <a:r>
              <a:rPr kumimoji="0" lang="fr-FR" sz="3200" b="0" i="0" u="none" strike="noStrike" kern="1200" cap="none" spc="0" normalizeH="0" baseline="0" noProof="0" dirty="0" smtClean="0">
                <a:ln>
                  <a:noFill/>
                </a:ln>
                <a:solidFill>
                  <a:srgbClr val="0070C0"/>
                </a:solidFill>
                <a:effectLst/>
                <a:uLnTx/>
                <a:uFillTx/>
                <a:latin typeface="Calibri"/>
                <a:ea typeface="+mn-ea"/>
                <a:cs typeface="+mn-cs"/>
              </a:rPr>
              <a:t>section</a:t>
            </a:r>
            <a:r>
              <a:rPr kumimoji="0" lang="fr-FR" sz="3200" b="0" i="0" u="none" strike="noStrike" kern="1200" cap="none" spc="0" normalizeH="0" noProof="0" dirty="0" smtClean="0">
                <a:ln>
                  <a:noFill/>
                </a:ln>
                <a:solidFill>
                  <a:srgbClr val="0070C0"/>
                </a:solidFill>
                <a:effectLst/>
                <a:uLnTx/>
                <a:uFillTx/>
                <a:latin typeface="Calibri"/>
                <a:ea typeface="+mn-ea"/>
                <a:cs typeface="+mn-cs"/>
              </a:rPr>
              <a:t> </a:t>
            </a:r>
            <a:r>
              <a:rPr kumimoji="0" lang="fr-FR" sz="3200" b="0" i="0" u="none" strike="noStrike" kern="1200" cap="none" spc="0" normalizeH="0" noProof="0" dirty="0" smtClean="0">
                <a:ln>
                  <a:noFill/>
                </a:ln>
                <a:solidFill>
                  <a:sysClr val="windowText" lastClr="000000"/>
                </a:solidFill>
                <a:effectLst/>
                <a:uLnTx/>
                <a:uFillTx/>
                <a:latin typeface="Calibri"/>
                <a:ea typeface="+mn-ea"/>
                <a:cs typeface="+mn-cs"/>
              </a:rPr>
              <a:t>ou </a:t>
            </a:r>
            <a:r>
              <a:rPr kumimoji="0" lang="fr-FR" sz="3200" b="0" i="0" u="none" strike="noStrike" kern="1200" cap="none" spc="0" normalizeH="0" noProof="0" dirty="0" smtClean="0">
                <a:ln>
                  <a:noFill/>
                </a:ln>
                <a:solidFill>
                  <a:srgbClr val="0070C0"/>
                </a:solidFill>
                <a:effectLst/>
                <a:uLnTx/>
                <a:uFillTx/>
                <a:latin typeface="Calibri"/>
                <a:ea typeface="+mn-ea"/>
                <a:cs typeface="+mn-cs"/>
              </a:rPr>
              <a:t>arrachage </a:t>
            </a:r>
            <a:r>
              <a:rPr kumimoji="0" lang="fr-FR" sz="3200" b="0" i="0" u="none" strike="noStrike" kern="1200" cap="none" spc="0" normalizeH="0" noProof="0" dirty="0" smtClean="0">
                <a:ln>
                  <a:noFill/>
                </a:ln>
                <a:solidFill>
                  <a:sysClr val="windowText" lastClr="000000"/>
                </a:solidFill>
                <a:effectLst/>
                <a:uLnTx/>
                <a:uFillTx/>
                <a:latin typeface="Calibri"/>
                <a:ea typeface="+mn-ea"/>
                <a:cs typeface="+mn-cs"/>
              </a:rPr>
              <a:t>(</a:t>
            </a:r>
            <a:r>
              <a:rPr kumimoji="0" lang="fr-FR" sz="3200" b="0" i="0" u="none" strike="noStrike" kern="1200" cap="none" spc="0" normalizeH="0" noProof="0" dirty="0" smtClean="0">
                <a:ln>
                  <a:noFill/>
                </a:ln>
                <a:solidFill>
                  <a:srgbClr val="FF0000"/>
                </a:solidFill>
                <a:effectLst/>
                <a:uLnTx/>
                <a:uFillTx/>
                <a:latin typeface="Calibri"/>
                <a:ea typeface="+mn-ea"/>
                <a:cs typeface="+mn-cs"/>
              </a:rPr>
              <a:t>sauf pour rémiges / rectrices si &gt; 400 g</a:t>
            </a:r>
            <a:r>
              <a:rPr kumimoji="0" lang="fr-FR" sz="3200" b="0" i="0" u="none" strike="noStrike" kern="1200" cap="none" spc="0" normalizeH="0" noProof="0" dirty="0" smtClean="0">
                <a:ln>
                  <a:noFill/>
                </a:ln>
                <a:solidFill>
                  <a:sysClr val="windowText" lastClr="000000"/>
                </a:solidFill>
                <a:effectLst/>
                <a:uLnTx/>
                <a:uFillTx/>
                <a:latin typeface="Calibri"/>
                <a:ea typeface="+mn-ea"/>
                <a:cs typeface="+mn-cs"/>
              </a:rPr>
              <a:t>)</a:t>
            </a:r>
            <a:endPar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0070C0"/>
                </a:solidFill>
                <a:effectLst/>
                <a:uLnTx/>
                <a:uFillTx/>
                <a:latin typeface="Calibri"/>
                <a:ea typeface="+mn-ea"/>
                <a:cs typeface="+mn-cs"/>
              </a:rPr>
              <a:t>Sang </a:t>
            </a: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par effraction cutanée et aspiration par capillarité (cf. 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0070C0"/>
                </a:solidFill>
                <a:effectLst/>
                <a:uLnTx/>
                <a:uFillTx/>
                <a:latin typeface="Calibri"/>
                <a:ea typeface="+mn-ea"/>
                <a:cs typeface="+mn-cs"/>
              </a:rPr>
              <a:t>Ecouvillonnages </a:t>
            </a:r>
            <a:r>
              <a:rPr kumimoji="0" lang="fr-FR" sz="3200" b="0" i="0" u="none" strike="noStrike" kern="1200" cap="none" spc="0" normalizeH="0" baseline="0" noProof="0" dirty="0" smtClean="0">
                <a:ln>
                  <a:noFill/>
                </a:ln>
                <a:effectLst/>
                <a:uLnTx/>
                <a:uFillTx/>
                <a:latin typeface="Calibri"/>
                <a:ea typeface="+mn-ea"/>
                <a:cs typeface="+mn-cs"/>
              </a:rPr>
              <a:t>superficiels des orifices</a:t>
            </a:r>
          </a:p>
        </p:txBody>
      </p:sp>
      <p:pic>
        <p:nvPicPr>
          <p:cNvPr id="5" name="Image 4"/>
          <p:cNvPicPr>
            <a:picLocks noChangeAspect="1"/>
          </p:cNvPicPr>
          <p:nvPr/>
        </p:nvPicPr>
        <p:blipFill>
          <a:blip r:embed="rId3"/>
          <a:stretch>
            <a:fillRect/>
          </a:stretch>
        </p:blipFill>
        <p:spPr>
          <a:xfrm>
            <a:off x="3249232" y="4653136"/>
            <a:ext cx="2645535" cy="1984152"/>
          </a:xfrm>
          <a:prstGeom prst="rect">
            <a:avLst/>
          </a:prstGeom>
        </p:spPr>
      </p:pic>
    </p:spTree>
    <p:extLst>
      <p:ext uri="{BB962C8B-B14F-4D97-AF65-F5344CB8AC3E}">
        <p14:creationId xmlns:p14="http://schemas.microsoft.com/office/powerpoint/2010/main" val="655033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Règlement intérieur 2018</a:t>
            </a:r>
            <a:endParaRPr lang="fr-FR" sz="3200" b="1" dirty="0"/>
          </a:p>
        </p:txBody>
      </p:sp>
      <p:sp>
        <p:nvSpPr>
          <p:cNvPr id="10" name="ZoneTexte 9"/>
          <p:cNvSpPr txBox="1"/>
          <p:nvPr/>
        </p:nvSpPr>
        <p:spPr>
          <a:xfrm>
            <a:off x="827584" y="1052736"/>
            <a:ext cx="7488832" cy="1077218"/>
          </a:xfrm>
          <a:prstGeom prst="rect">
            <a:avLst/>
          </a:prstGeom>
          <a:noFill/>
        </p:spPr>
        <p:txBody>
          <a:bodyPr wrap="square" rtlCol="0">
            <a:spAutoFit/>
          </a:bodyPr>
          <a:lstStyle/>
          <a:p>
            <a:pPr algn="ctr"/>
            <a:r>
              <a:rPr lang="fr-FR" sz="3200" b="1" dirty="0" smtClean="0">
                <a:solidFill>
                  <a:srgbClr val="0070C0"/>
                </a:solidFill>
                <a:latin typeface="Calibri"/>
              </a:rPr>
              <a:t>Art 6 – Transport et détention de spécimens vivants</a:t>
            </a:r>
            <a:endParaRPr lang="fr-FR" sz="3200" b="1" dirty="0">
              <a:solidFill>
                <a:srgbClr val="0070C0"/>
              </a:solidFill>
              <a:latin typeface="Calibri"/>
            </a:endParaRPr>
          </a:p>
        </p:txBody>
      </p:sp>
      <p:sp>
        <p:nvSpPr>
          <p:cNvPr id="11" name="Espace réservé du contenu 2"/>
          <p:cNvSpPr txBox="1">
            <a:spLocks/>
          </p:cNvSpPr>
          <p:nvPr/>
        </p:nvSpPr>
        <p:spPr>
          <a:xfrm>
            <a:off x="539552" y="2564905"/>
            <a:ext cx="8229600" cy="3888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effectLst/>
                <a:uLnTx/>
                <a:uFillTx/>
                <a:latin typeface="Calibri"/>
                <a:ea typeface="+mn-ea"/>
                <a:cs typeface="+mn-cs"/>
              </a:rPr>
              <a:t>Lieu de baguage au</a:t>
            </a:r>
            <a:r>
              <a:rPr kumimoji="0" lang="fr-FR" sz="3200" b="0" i="0" u="none" strike="noStrike" kern="1200" cap="none" spc="0" normalizeH="0" noProof="0" dirty="0" smtClean="0">
                <a:ln>
                  <a:noFill/>
                </a:ln>
                <a:effectLst/>
                <a:uLnTx/>
                <a:uFillTx/>
                <a:latin typeface="Calibri"/>
                <a:ea typeface="+mn-ea"/>
                <a:cs typeface="+mn-cs"/>
              </a:rPr>
              <a:t> lieu de marquage</a:t>
            </a:r>
            <a:endParaRPr kumimoji="0" lang="fr-FR" sz="3200" b="0" i="0" u="none" strike="noStrike" kern="1200" cap="none" spc="0" normalizeH="0" baseline="0" noProof="0" dirty="0" smtClean="0">
              <a:ln>
                <a:noFill/>
              </a:ln>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0070C0"/>
                </a:solidFill>
                <a:effectLst/>
                <a:uLnTx/>
                <a:uFillTx/>
                <a:latin typeface="Calibri"/>
                <a:ea typeface="+mn-ea"/>
                <a:cs typeface="+mn-cs"/>
              </a:rPr>
              <a:t>Oiseau blessé </a:t>
            </a: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vers centre de soins / vétérinaire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rgbClr val="0070C0"/>
                </a:solidFill>
                <a:effectLst/>
                <a:uLnTx/>
                <a:uFillTx/>
                <a:latin typeface="Calibri"/>
                <a:ea typeface="+mn-ea"/>
                <a:cs typeface="+mn-cs"/>
              </a:rPr>
              <a:t>Ecouvillonnages </a:t>
            </a:r>
            <a:r>
              <a:rPr kumimoji="0" lang="fr-FR" sz="3200" b="0" i="0" u="none" strike="noStrike" kern="1200" cap="none" spc="0" normalizeH="0" baseline="0" noProof="0" dirty="0" smtClean="0">
                <a:ln>
                  <a:noFill/>
                </a:ln>
                <a:effectLst/>
                <a:uLnTx/>
                <a:uFillTx/>
                <a:latin typeface="Calibri"/>
                <a:ea typeface="+mn-ea"/>
                <a:cs typeface="+mn-cs"/>
              </a:rPr>
              <a:t>superficiels des orifices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fr-FR" dirty="0">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fr-FR" sz="3200" b="0" i="0" u="none" strike="noStrike" kern="1200" cap="none" spc="0" normalizeH="0" baseline="0" noProof="0" dirty="0" smtClean="0">
                <a:ln>
                  <a:noFill/>
                </a:ln>
                <a:effectLst/>
                <a:uLnTx/>
                <a:uFillTx/>
                <a:latin typeface="Calibri"/>
                <a:ea typeface="+mn-ea"/>
                <a:cs typeface="+mn-cs"/>
              </a:rPr>
              <a:t>Rappel: obligation de déclarer la morbidité</a:t>
            </a:r>
          </a:p>
        </p:txBody>
      </p:sp>
    </p:spTree>
    <p:extLst>
      <p:ext uri="{BB962C8B-B14F-4D97-AF65-F5344CB8AC3E}">
        <p14:creationId xmlns:p14="http://schemas.microsoft.com/office/powerpoint/2010/main" val="313592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Règlement intérieur 2018</a:t>
            </a:r>
            <a:endParaRPr lang="fr-FR" sz="3200" b="1" dirty="0"/>
          </a:p>
        </p:txBody>
      </p:sp>
      <p:sp>
        <p:nvSpPr>
          <p:cNvPr id="10" name="ZoneTexte 9"/>
          <p:cNvSpPr txBox="1"/>
          <p:nvPr/>
        </p:nvSpPr>
        <p:spPr>
          <a:xfrm>
            <a:off x="827584" y="1052736"/>
            <a:ext cx="7488832" cy="1077218"/>
          </a:xfrm>
          <a:prstGeom prst="rect">
            <a:avLst/>
          </a:prstGeom>
          <a:noFill/>
        </p:spPr>
        <p:txBody>
          <a:bodyPr wrap="square" rtlCol="0">
            <a:spAutoFit/>
          </a:bodyPr>
          <a:lstStyle/>
          <a:p>
            <a:pPr algn="ctr"/>
            <a:r>
              <a:rPr lang="fr-FR" sz="3200" b="1" dirty="0" smtClean="0">
                <a:solidFill>
                  <a:srgbClr val="0070C0"/>
                </a:solidFill>
                <a:latin typeface="Calibri"/>
              </a:rPr>
              <a:t>Art 7 – Transport et détention de spécimens morts</a:t>
            </a:r>
            <a:endParaRPr lang="fr-FR" sz="3200" b="1" dirty="0">
              <a:solidFill>
                <a:srgbClr val="0070C0"/>
              </a:solidFill>
              <a:latin typeface="Calibri"/>
            </a:endParaRPr>
          </a:p>
        </p:txBody>
      </p:sp>
      <p:sp>
        <p:nvSpPr>
          <p:cNvPr id="11" name="Espace réservé du contenu 2"/>
          <p:cNvSpPr txBox="1">
            <a:spLocks/>
          </p:cNvSpPr>
          <p:nvPr/>
        </p:nvSpPr>
        <p:spPr>
          <a:xfrm>
            <a:off x="539552" y="2564905"/>
            <a:ext cx="8229600" cy="388843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dirty="0" smtClean="0">
                <a:latin typeface="Calibri"/>
              </a:rPr>
              <a:t>Oiseaux </a:t>
            </a:r>
            <a:r>
              <a:rPr lang="fr-FR" dirty="0">
                <a:latin typeface="Calibri"/>
              </a:rPr>
              <a:t>morts </a:t>
            </a:r>
            <a:r>
              <a:rPr lang="fr-FR" dirty="0" smtClean="0">
                <a:solidFill>
                  <a:srgbClr val="FF0000"/>
                </a:solidFill>
                <a:latin typeface="Calibri"/>
              </a:rPr>
              <a:t>accidentellement</a:t>
            </a:r>
            <a:r>
              <a:rPr lang="fr-FR" dirty="0" smtClean="0">
                <a:latin typeface="Calibri"/>
              </a:rPr>
              <a:t> lors </a:t>
            </a:r>
            <a:r>
              <a:rPr lang="fr-FR" dirty="0">
                <a:latin typeface="Calibri"/>
              </a:rPr>
              <a:t>(et </a:t>
            </a:r>
            <a:r>
              <a:rPr lang="fr-FR" dirty="0">
                <a:solidFill>
                  <a:srgbClr val="FF0000"/>
                </a:solidFill>
                <a:latin typeface="Calibri"/>
              </a:rPr>
              <a:t>exclusivement </a:t>
            </a:r>
            <a:r>
              <a:rPr lang="fr-FR" dirty="0">
                <a:latin typeface="Calibri"/>
              </a:rPr>
              <a:t>lors) d’opérations de </a:t>
            </a:r>
            <a:r>
              <a:rPr lang="fr-FR" dirty="0">
                <a:solidFill>
                  <a:srgbClr val="FF0000"/>
                </a:solidFill>
                <a:latin typeface="Calibri"/>
              </a:rPr>
              <a:t>baguage </a:t>
            </a:r>
            <a:r>
              <a:rPr lang="fr-FR" dirty="0">
                <a:latin typeface="Calibri"/>
              </a:rPr>
              <a:t>pour mise à </a:t>
            </a:r>
            <a:r>
              <a:rPr lang="fr-FR" dirty="0" smtClean="0">
                <a:latin typeface="Calibri"/>
              </a:rPr>
              <a:t>disposition d’organisations </a:t>
            </a:r>
            <a:r>
              <a:rPr lang="fr-FR" dirty="0">
                <a:latin typeface="Calibri"/>
              </a:rPr>
              <a:t>en charge de la </a:t>
            </a:r>
            <a:r>
              <a:rPr lang="fr-FR" dirty="0">
                <a:solidFill>
                  <a:srgbClr val="FF0000"/>
                </a:solidFill>
                <a:latin typeface="Calibri"/>
              </a:rPr>
              <a:t>recherche </a:t>
            </a:r>
            <a:r>
              <a:rPr lang="fr-FR" dirty="0">
                <a:latin typeface="Calibri"/>
              </a:rPr>
              <a:t>ou de la </a:t>
            </a:r>
            <a:r>
              <a:rPr lang="fr-FR" dirty="0">
                <a:solidFill>
                  <a:srgbClr val="FF0000"/>
                </a:solidFill>
                <a:latin typeface="Calibri"/>
              </a:rPr>
              <a:t>conservation </a:t>
            </a:r>
            <a:r>
              <a:rPr lang="fr-FR" dirty="0">
                <a:latin typeface="Calibri"/>
              </a:rPr>
              <a:t>sur les </a:t>
            </a:r>
            <a:r>
              <a:rPr lang="fr-FR" dirty="0" smtClean="0">
                <a:latin typeface="Calibri"/>
              </a:rPr>
              <a:t>espèces concernées </a:t>
            </a:r>
            <a:r>
              <a:rPr lang="fr-FR" dirty="0">
                <a:latin typeface="Calibri"/>
              </a:rPr>
              <a:t>et à la diffusion des connaissances (MNHN, muséums régionaux</a:t>
            </a:r>
            <a:r>
              <a:rPr lang="fr-FR" dirty="0" smtClean="0">
                <a:latin typeface="Calibri"/>
              </a:rPr>
              <a:t>,...)</a:t>
            </a:r>
          </a:p>
          <a:p>
            <a:pPr lvl="0"/>
            <a:endParaRPr lang="fr-FR" dirty="0">
              <a:latin typeface="Calibri"/>
            </a:endParaRPr>
          </a:p>
          <a:p>
            <a:pPr lvl="0"/>
            <a:r>
              <a:rPr lang="fr-FR" dirty="0" smtClean="0">
                <a:latin typeface="Calibri"/>
              </a:rPr>
              <a:t>Doit être </a:t>
            </a:r>
            <a:r>
              <a:rPr lang="fr-FR" dirty="0" smtClean="0">
                <a:solidFill>
                  <a:srgbClr val="FF0000"/>
                </a:solidFill>
                <a:latin typeface="Calibri"/>
              </a:rPr>
              <a:t>signalé </a:t>
            </a:r>
            <a:r>
              <a:rPr lang="fr-FR" dirty="0">
                <a:solidFill>
                  <a:srgbClr val="FF0000"/>
                </a:solidFill>
                <a:latin typeface="Calibri"/>
              </a:rPr>
              <a:t>au CRBPO </a:t>
            </a:r>
            <a:r>
              <a:rPr lang="fr-FR" dirty="0">
                <a:latin typeface="Calibri"/>
              </a:rPr>
              <a:t>dans les plus </a:t>
            </a:r>
            <a:r>
              <a:rPr lang="fr-FR" dirty="0" smtClean="0">
                <a:latin typeface="Calibri"/>
              </a:rPr>
              <a:t>brefs délais </a:t>
            </a:r>
            <a:r>
              <a:rPr lang="fr-FR" dirty="0">
                <a:latin typeface="Calibri"/>
              </a:rPr>
              <a:t>(</a:t>
            </a:r>
            <a:r>
              <a:rPr lang="fr-FR" dirty="0">
                <a:solidFill>
                  <a:srgbClr val="FF0000"/>
                </a:solidFill>
                <a:latin typeface="Calibri"/>
              </a:rPr>
              <a:t>&lt;24h</a:t>
            </a:r>
            <a:r>
              <a:rPr lang="fr-FR" dirty="0">
                <a:latin typeface="Calibri"/>
              </a:rPr>
              <a:t>) à l’aide du </a:t>
            </a:r>
            <a:r>
              <a:rPr lang="fr-FR" dirty="0">
                <a:solidFill>
                  <a:srgbClr val="FF0000"/>
                </a:solidFill>
                <a:latin typeface="Calibri"/>
              </a:rPr>
              <a:t>formulaire dédié </a:t>
            </a:r>
            <a:r>
              <a:rPr lang="fr-FR" dirty="0">
                <a:latin typeface="Calibri"/>
              </a:rPr>
              <a:t>disponible sur le site internet</a:t>
            </a:r>
            <a:r>
              <a:rPr lang="fr-FR" dirty="0" smtClean="0">
                <a:latin typeface="Calibri"/>
              </a:rPr>
              <a:t>.</a:t>
            </a:r>
          </a:p>
          <a:p>
            <a:pPr lvl="0"/>
            <a:endParaRPr lang="fr-FR" dirty="0">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fr-FR" sz="3200" b="0" i="0" u="none" strike="noStrike" kern="1200" cap="none" spc="0" normalizeH="0" baseline="0" noProof="0" dirty="0" smtClean="0">
                <a:ln>
                  <a:noFill/>
                </a:ln>
                <a:effectLst/>
                <a:uLnTx/>
                <a:uFillTx/>
                <a:latin typeface="Calibri"/>
                <a:ea typeface="+mn-ea"/>
                <a:cs typeface="+mn-cs"/>
              </a:rPr>
              <a:t>Rappel: obligation de déclarer la mortalité</a:t>
            </a:r>
          </a:p>
        </p:txBody>
      </p:sp>
    </p:spTree>
    <p:extLst>
      <p:ext uri="{BB962C8B-B14F-4D97-AF65-F5344CB8AC3E}">
        <p14:creationId xmlns:p14="http://schemas.microsoft.com/office/powerpoint/2010/main" val="2422100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Règlement intérieur 2018</a:t>
            </a:r>
            <a:endParaRPr lang="fr-FR" sz="3200" b="1" dirty="0"/>
          </a:p>
        </p:txBody>
      </p:sp>
      <p:sp>
        <p:nvSpPr>
          <p:cNvPr id="10" name="ZoneTexte 9"/>
          <p:cNvSpPr txBox="1"/>
          <p:nvPr/>
        </p:nvSpPr>
        <p:spPr>
          <a:xfrm>
            <a:off x="827584" y="1052736"/>
            <a:ext cx="7488832" cy="584775"/>
          </a:xfrm>
          <a:prstGeom prst="rect">
            <a:avLst/>
          </a:prstGeom>
          <a:noFill/>
        </p:spPr>
        <p:txBody>
          <a:bodyPr wrap="square" rtlCol="0">
            <a:spAutoFit/>
          </a:bodyPr>
          <a:lstStyle/>
          <a:p>
            <a:pPr algn="ctr"/>
            <a:r>
              <a:rPr lang="fr-FR" sz="3200" b="1" dirty="0" smtClean="0">
                <a:solidFill>
                  <a:srgbClr val="0070C0"/>
                </a:solidFill>
                <a:latin typeface="Calibri"/>
              </a:rPr>
              <a:t>Art 15 – Communication sur le baguage</a:t>
            </a:r>
            <a:endParaRPr lang="fr-FR" sz="3200" b="1" dirty="0">
              <a:solidFill>
                <a:srgbClr val="0070C0"/>
              </a:solidFill>
              <a:latin typeface="Calibri"/>
            </a:endParaRPr>
          </a:p>
        </p:txBody>
      </p:sp>
      <p:sp>
        <p:nvSpPr>
          <p:cNvPr id="11" name="Espace réservé du contenu 2"/>
          <p:cNvSpPr txBox="1">
            <a:spLocks/>
          </p:cNvSpPr>
          <p:nvPr/>
        </p:nvSpPr>
        <p:spPr>
          <a:xfrm>
            <a:off x="539552" y="1844824"/>
            <a:ext cx="8229600" cy="460851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Les actions visant à médiatiser </a:t>
            </a:r>
            <a:r>
              <a:rPr lang="fr-FR" dirty="0" smtClean="0"/>
              <a:t>[…] le </a:t>
            </a:r>
            <a:r>
              <a:rPr lang="fr-FR" dirty="0"/>
              <a:t>baguage </a:t>
            </a:r>
            <a:r>
              <a:rPr lang="fr-FR" dirty="0" smtClean="0"/>
              <a:t>sont </a:t>
            </a:r>
            <a:r>
              <a:rPr lang="fr-FR" dirty="0" smtClean="0">
                <a:solidFill>
                  <a:srgbClr val="FF0000"/>
                </a:solidFill>
              </a:rPr>
              <a:t>tolérées</a:t>
            </a:r>
            <a:r>
              <a:rPr lang="fr-FR" dirty="0" smtClean="0"/>
              <a:t> </a:t>
            </a:r>
            <a:r>
              <a:rPr lang="fr-FR" dirty="0"/>
              <a:t>dans la mesure où elles sont </a:t>
            </a:r>
            <a:r>
              <a:rPr lang="fr-FR" dirty="0">
                <a:solidFill>
                  <a:srgbClr val="FF0000"/>
                </a:solidFill>
              </a:rPr>
              <a:t>planifiées, organisées </a:t>
            </a:r>
            <a:r>
              <a:rPr lang="fr-FR" dirty="0"/>
              <a:t>en avance, et </a:t>
            </a:r>
            <a:r>
              <a:rPr lang="fr-FR" dirty="0">
                <a:solidFill>
                  <a:srgbClr val="FF0000"/>
                </a:solidFill>
              </a:rPr>
              <a:t>sous le </a:t>
            </a:r>
            <a:r>
              <a:rPr lang="fr-FR" dirty="0" smtClean="0">
                <a:solidFill>
                  <a:srgbClr val="FF0000"/>
                </a:solidFill>
              </a:rPr>
              <a:t>contrôle du </a:t>
            </a:r>
            <a:r>
              <a:rPr lang="fr-FR" dirty="0">
                <a:solidFill>
                  <a:srgbClr val="FF0000"/>
                </a:solidFill>
              </a:rPr>
              <a:t>bagueur</a:t>
            </a:r>
            <a:r>
              <a:rPr lang="fr-FR" dirty="0"/>
              <a:t>. </a:t>
            </a:r>
            <a:endParaRPr lang="fr-FR" dirty="0" smtClean="0"/>
          </a:p>
          <a:p>
            <a:r>
              <a:rPr lang="fr-FR" dirty="0" smtClean="0"/>
              <a:t>[…] conduites </a:t>
            </a:r>
            <a:r>
              <a:rPr lang="fr-FR" dirty="0"/>
              <a:t>dans </a:t>
            </a:r>
            <a:r>
              <a:rPr lang="fr-FR" dirty="0">
                <a:solidFill>
                  <a:srgbClr val="FF0000"/>
                </a:solidFill>
              </a:rPr>
              <a:t>le cadre </a:t>
            </a:r>
            <a:r>
              <a:rPr lang="fr-FR" dirty="0" smtClean="0">
                <a:solidFill>
                  <a:srgbClr val="FF0000"/>
                </a:solidFill>
              </a:rPr>
              <a:t>de programmes </a:t>
            </a:r>
            <a:r>
              <a:rPr lang="fr-FR" dirty="0">
                <a:solidFill>
                  <a:srgbClr val="FF0000"/>
                </a:solidFill>
              </a:rPr>
              <a:t>existants</a:t>
            </a:r>
            <a:r>
              <a:rPr lang="fr-FR" dirty="0"/>
              <a:t>, dans le strict </a:t>
            </a:r>
            <a:r>
              <a:rPr lang="fr-FR" dirty="0">
                <a:solidFill>
                  <a:srgbClr val="FF0000"/>
                </a:solidFill>
              </a:rPr>
              <a:t>respect du protocole </a:t>
            </a:r>
            <a:r>
              <a:rPr lang="fr-FR" dirty="0" smtClean="0"/>
              <a:t>[…], sans aucun </a:t>
            </a:r>
            <a:r>
              <a:rPr lang="fr-FR" dirty="0"/>
              <a:t>aménagement </a:t>
            </a:r>
            <a:r>
              <a:rPr lang="fr-FR" dirty="0" smtClean="0"/>
              <a:t>[…] pour </a:t>
            </a:r>
            <a:r>
              <a:rPr lang="fr-FR" dirty="0"/>
              <a:t>les besoins médiatiques. </a:t>
            </a:r>
            <a:endParaRPr lang="fr-FR" dirty="0" smtClean="0"/>
          </a:p>
          <a:p>
            <a:r>
              <a:rPr lang="fr-FR" dirty="0" smtClean="0"/>
              <a:t>[…] la </a:t>
            </a:r>
            <a:r>
              <a:rPr lang="fr-FR" dirty="0"/>
              <a:t>médiatisation </a:t>
            </a:r>
            <a:r>
              <a:rPr lang="fr-FR" dirty="0">
                <a:solidFill>
                  <a:srgbClr val="FF0000"/>
                </a:solidFill>
              </a:rPr>
              <a:t>ne peut pas générer de stress supplémentaire </a:t>
            </a:r>
            <a:r>
              <a:rPr lang="fr-FR" dirty="0"/>
              <a:t>pour les oiseaux. </a:t>
            </a:r>
            <a:endParaRPr lang="fr-FR" dirty="0" smtClean="0"/>
          </a:p>
          <a:p>
            <a:r>
              <a:rPr lang="fr-FR" dirty="0" smtClean="0">
                <a:solidFill>
                  <a:srgbClr val="FF0000"/>
                </a:solidFill>
              </a:rPr>
              <a:t>nombre </a:t>
            </a:r>
            <a:r>
              <a:rPr lang="fr-FR" dirty="0">
                <a:solidFill>
                  <a:srgbClr val="FF0000"/>
                </a:solidFill>
              </a:rPr>
              <a:t>suffisant </a:t>
            </a:r>
            <a:r>
              <a:rPr lang="fr-FR" dirty="0"/>
              <a:t>de bagueurs et </a:t>
            </a:r>
            <a:r>
              <a:rPr lang="fr-FR" dirty="0" smtClean="0"/>
              <a:t>assistants, […] </a:t>
            </a:r>
            <a:r>
              <a:rPr lang="fr-FR" dirty="0"/>
              <a:t>sans aucune interférence de la </a:t>
            </a:r>
            <a:r>
              <a:rPr lang="fr-FR" dirty="0" smtClean="0"/>
              <a:t>part du </a:t>
            </a:r>
            <a:r>
              <a:rPr lang="fr-FR" dirty="0"/>
              <a:t>public présent ou des médias. </a:t>
            </a:r>
            <a:endParaRPr lang="fr-FR" dirty="0" smtClean="0"/>
          </a:p>
          <a:p>
            <a:r>
              <a:rPr lang="fr-FR" dirty="0" smtClean="0">
                <a:solidFill>
                  <a:srgbClr val="FF0000"/>
                </a:solidFill>
              </a:rPr>
              <a:t>Un </a:t>
            </a:r>
            <a:r>
              <a:rPr lang="fr-FR" dirty="0">
                <a:solidFill>
                  <a:srgbClr val="FF0000"/>
                </a:solidFill>
              </a:rPr>
              <a:t>bagueur (exclusivement) </a:t>
            </a:r>
            <a:r>
              <a:rPr lang="fr-FR" dirty="0"/>
              <a:t>doit se </a:t>
            </a:r>
            <a:r>
              <a:rPr lang="fr-FR" dirty="0">
                <a:solidFill>
                  <a:srgbClr val="FF0000"/>
                </a:solidFill>
              </a:rPr>
              <a:t>dédier </a:t>
            </a:r>
            <a:r>
              <a:rPr lang="fr-FR" dirty="0" smtClean="0">
                <a:solidFill>
                  <a:srgbClr val="FF0000"/>
                </a:solidFill>
              </a:rPr>
              <a:t>entièrement </a:t>
            </a:r>
            <a:r>
              <a:rPr lang="fr-FR" dirty="0" smtClean="0"/>
              <a:t>à </a:t>
            </a:r>
            <a:r>
              <a:rPr lang="fr-FR" dirty="0"/>
              <a:t>l’explication des objectifs scientifiques et techniques </a:t>
            </a:r>
            <a:r>
              <a:rPr lang="fr-FR" dirty="0" smtClean="0"/>
              <a:t>[…] sans prendre part aux manipulations d’oiseaux. </a:t>
            </a:r>
          </a:p>
          <a:p>
            <a:r>
              <a:rPr lang="fr-FR" dirty="0" smtClean="0"/>
              <a:t>Les oiseaux sont manipulés et détenus uniquement le </a:t>
            </a:r>
            <a:r>
              <a:rPr lang="fr-FR" dirty="0" smtClean="0">
                <a:solidFill>
                  <a:srgbClr val="FF0000"/>
                </a:solidFill>
              </a:rPr>
              <a:t>temps nécessaire pour les besoins de l’étude </a:t>
            </a:r>
            <a:r>
              <a:rPr lang="fr-FR" dirty="0" smtClean="0"/>
              <a:t>[…]. </a:t>
            </a:r>
          </a:p>
          <a:p>
            <a:r>
              <a:rPr lang="fr-FR" dirty="0" smtClean="0"/>
              <a:t>La </a:t>
            </a:r>
            <a:r>
              <a:rPr lang="fr-FR" dirty="0"/>
              <a:t>médiatisation des dispositifs de capture, et de leur fonctionnement, est </a:t>
            </a:r>
            <a:r>
              <a:rPr lang="fr-FR" dirty="0" smtClean="0"/>
              <a:t>à proscrire</a:t>
            </a:r>
          </a:p>
          <a:p>
            <a:r>
              <a:rPr lang="fr-FR" dirty="0" smtClean="0"/>
              <a:t>Pour d’autres conditions: nous demander l’accord au préalable</a:t>
            </a:r>
            <a:endParaRPr lang="fr-FR" dirty="0"/>
          </a:p>
        </p:txBody>
      </p:sp>
    </p:spTree>
    <p:extLst>
      <p:ext uri="{BB962C8B-B14F-4D97-AF65-F5344CB8AC3E}">
        <p14:creationId xmlns:p14="http://schemas.microsoft.com/office/powerpoint/2010/main" val="825804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Le cas des suivis de nid par des non-bagueurs…</a:t>
            </a:r>
            <a:endParaRPr lang="fr-FR" sz="3200" b="1" dirty="0"/>
          </a:p>
        </p:txBody>
      </p:sp>
      <p:sp>
        <p:nvSpPr>
          <p:cNvPr id="11" name="Espace réservé du contenu 2"/>
          <p:cNvSpPr txBox="1">
            <a:spLocks/>
          </p:cNvSpPr>
          <p:nvPr/>
        </p:nvSpPr>
        <p:spPr>
          <a:xfrm>
            <a:off x="539552" y="1844824"/>
            <a:ext cx="8229600" cy="4608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2 stagiaires verbalisés par ONEMA en 2017…</a:t>
            </a:r>
          </a:p>
          <a:p>
            <a:endParaRPr lang="fr-FR" dirty="0" smtClean="0"/>
          </a:p>
          <a:p>
            <a:r>
              <a:rPr lang="fr-FR" dirty="0" smtClean="0"/>
              <a:t>Faire des demandes de </a:t>
            </a:r>
            <a:r>
              <a:rPr lang="fr-FR" dirty="0" smtClean="0">
                <a:solidFill>
                  <a:srgbClr val="0070C0"/>
                </a:solidFill>
              </a:rPr>
              <a:t>dérogation préfectorale</a:t>
            </a:r>
            <a:r>
              <a:rPr lang="fr-FR" dirty="0" smtClean="0"/>
              <a:t> pour couvrir les non-bagueurs opérant de manière autonome</a:t>
            </a:r>
            <a:endParaRPr lang="fr-FR" dirty="0"/>
          </a:p>
        </p:txBody>
      </p:sp>
    </p:spTree>
    <p:extLst>
      <p:ext uri="{BB962C8B-B14F-4D97-AF65-F5344CB8AC3E}">
        <p14:creationId xmlns:p14="http://schemas.microsoft.com/office/powerpoint/2010/main" val="3550599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03648" y="2730252"/>
            <a:ext cx="626469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4800" dirty="0" smtClean="0"/>
              <a:t>Réseau et </a:t>
            </a:r>
          </a:p>
          <a:p>
            <a:pPr algn="ctr"/>
            <a:r>
              <a:rPr lang="fr-FR" sz="4800" dirty="0" smtClean="0"/>
              <a:t>Base de données</a:t>
            </a:r>
            <a:endParaRPr lang="fr-FR" sz="4800" dirty="0"/>
          </a:p>
        </p:txBody>
      </p:sp>
    </p:spTree>
    <p:extLst>
      <p:ext uri="{BB962C8B-B14F-4D97-AF65-F5344CB8AC3E}">
        <p14:creationId xmlns:p14="http://schemas.microsoft.com/office/powerpoint/2010/main" val="1721392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74638"/>
            <a:ext cx="9083352" cy="706090"/>
          </a:xfrm>
        </p:spPr>
        <p:txBody>
          <a:bodyPr>
            <a:noAutofit/>
          </a:bodyPr>
          <a:lstStyle/>
          <a:p>
            <a:pPr algn="ctr"/>
            <a:r>
              <a:rPr lang="fr-FR" b="1" dirty="0" err="1" smtClean="0"/>
              <a:t>CRBPOData</a:t>
            </a:r>
            <a:endParaRPr lang="fr-FR" b="1" dirty="0"/>
          </a:p>
        </p:txBody>
      </p:sp>
      <p:sp>
        <p:nvSpPr>
          <p:cNvPr id="5" name="ZoneTexte 4"/>
          <p:cNvSpPr txBox="1"/>
          <p:nvPr/>
        </p:nvSpPr>
        <p:spPr>
          <a:xfrm>
            <a:off x="179512" y="1196752"/>
            <a:ext cx="878950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err="1" smtClean="0"/>
              <a:t>CRBPOData</a:t>
            </a:r>
            <a:r>
              <a:rPr lang="fr-FR" sz="2400" b="1" dirty="0" smtClean="0"/>
              <a:t> – Interface de consultation des données de baguage et mouvements d’oiseaux pour la France </a:t>
            </a:r>
            <a:r>
              <a:rPr lang="fr-FR" sz="2400" dirty="0" smtClean="0"/>
              <a:t>(O. </a:t>
            </a:r>
            <a:r>
              <a:rPr lang="fr-FR" sz="2400" dirty="0" err="1" smtClean="0"/>
              <a:t>Dehorter</a:t>
            </a:r>
            <a:r>
              <a:rPr lang="fr-FR" sz="2400" dirty="0" smtClean="0"/>
              <a:t> &amp; </a:t>
            </a:r>
            <a:r>
              <a:rPr lang="fr-FR" sz="2400" dirty="0" err="1" smtClean="0"/>
              <a:t>co</a:t>
            </a:r>
            <a:r>
              <a:rPr lang="fr-FR" sz="2400" dirty="0" smtClean="0"/>
              <a:t>): </a:t>
            </a:r>
            <a:r>
              <a:rPr lang="fr-FR" sz="2400" dirty="0" smtClean="0">
                <a:hlinkClick r:id="rId2"/>
              </a:rPr>
              <a:t>http://crbpodata.mnhn.fr</a:t>
            </a:r>
            <a:endParaRPr lang="fr-FR" sz="2400" b="1"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5755" b="31760"/>
          <a:stretch/>
        </p:blipFill>
        <p:spPr bwMode="auto">
          <a:xfrm>
            <a:off x="1030526" y="2996952"/>
            <a:ext cx="7087479" cy="376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331640" y="2391875"/>
            <a:ext cx="6120680" cy="923330"/>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b="1" dirty="0" smtClean="0">
                <a:solidFill>
                  <a:schemeClr val="tx1"/>
                </a:solidFill>
              </a:rPr>
              <a:t>Vos demandes d’améliorations ont été entendues…</a:t>
            </a:r>
          </a:p>
          <a:p>
            <a:r>
              <a:rPr lang="fr-FR" b="1" dirty="0" smtClean="0">
                <a:solidFill>
                  <a:schemeClr val="tx1"/>
                </a:solidFill>
              </a:rPr>
              <a:t>Il y aura une v1.1 en 2018 (pris en charge par DSI Muséum)</a:t>
            </a:r>
            <a:endParaRPr lang="fr-FR" b="1" dirty="0">
              <a:solidFill>
                <a:schemeClr val="tx1"/>
              </a:solidFill>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1387" y="6048259"/>
            <a:ext cx="598407" cy="69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889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03648" y="2730252"/>
            <a:ext cx="626469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4800" dirty="0" smtClean="0"/>
              <a:t>Cadre institutionnel </a:t>
            </a:r>
          </a:p>
          <a:p>
            <a:pPr algn="ctr"/>
            <a:r>
              <a:rPr lang="fr-FR" sz="4800" dirty="0" smtClean="0"/>
              <a:t>et règlementaire</a:t>
            </a:r>
            <a:endParaRPr lang="fr-FR" sz="4800" dirty="0"/>
          </a:p>
        </p:txBody>
      </p:sp>
    </p:spTree>
    <p:extLst>
      <p:ext uri="{BB962C8B-B14F-4D97-AF65-F5344CB8AC3E}">
        <p14:creationId xmlns:p14="http://schemas.microsoft.com/office/powerpoint/2010/main" val="1843619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Gain d’information après importation des 250 000 données d’historique d’EURING</a:t>
            </a:r>
            <a:endParaRPr lang="fr-FR" sz="3200" dirty="0"/>
          </a:p>
        </p:txBody>
      </p:sp>
      <p:graphicFrame>
        <p:nvGraphicFramePr>
          <p:cNvPr id="8" name="Espace réservé du contenu 7"/>
          <p:cNvGraphicFramePr>
            <a:graphicFrameLocks noGrp="1"/>
          </p:cNvGraphicFramePr>
          <p:nvPr>
            <p:ph sz="half" idx="1"/>
            <p:extLst>
              <p:ext uri="{D42A27DB-BD31-4B8C-83A1-F6EECF244321}">
                <p14:modId xmlns:p14="http://schemas.microsoft.com/office/powerpoint/2010/main" val="986398498"/>
              </p:ext>
            </p:extLst>
          </p:nvPr>
        </p:nvGraphicFramePr>
        <p:xfrm>
          <a:off x="685800" y="1628775"/>
          <a:ext cx="7753350" cy="4467225"/>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2987824" y="5013176"/>
            <a:ext cx="5544616" cy="1477328"/>
          </a:xfrm>
          <a:prstGeom prst="rect">
            <a:avLst/>
          </a:prstGeom>
          <a:noFill/>
        </p:spPr>
        <p:txBody>
          <a:bodyPr wrap="square" rtlCol="0">
            <a:spAutoFit/>
          </a:bodyPr>
          <a:lstStyle/>
          <a:p>
            <a:pPr eaLnBrk="0" fontAlgn="base" hangingPunct="0">
              <a:spcBef>
                <a:spcPct val="0"/>
              </a:spcBef>
              <a:spcAft>
                <a:spcPct val="0"/>
              </a:spcAft>
            </a:pPr>
            <a:r>
              <a:rPr lang="fr-FR" dirty="0" smtClean="0">
                <a:solidFill>
                  <a:srgbClr val="FFFF00"/>
                </a:solidFill>
                <a:effectLst>
                  <a:outerShdw blurRad="38100" dist="38100" dir="2700000" algn="tl">
                    <a:srgbClr val="000000">
                      <a:alpha val="43137"/>
                    </a:srgbClr>
                  </a:outerShdw>
                </a:effectLst>
              </a:rPr>
              <a:t>L’augmentation des orphelines avec la Suisse est liée à des problèmes d’importation </a:t>
            </a:r>
            <a:r>
              <a:rPr lang="fr-FR" dirty="0" smtClean="0">
                <a:solidFill>
                  <a:srgbClr val="FFFF00"/>
                </a:solidFill>
                <a:effectLst>
                  <a:outerShdw blurRad="38100" dist="38100" dir="2700000" algn="tl">
                    <a:srgbClr val="000000">
                      <a:alpha val="43137"/>
                    </a:srgbClr>
                  </a:outerShdw>
                </a:effectLst>
                <a:sym typeface="Wingdings" panose="05000000000000000000" pitchFamily="2" charset="2"/>
              </a:rPr>
              <a:t>.</a:t>
            </a:r>
          </a:p>
          <a:p>
            <a:pPr eaLnBrk="0" fontAlgn="base" hangingPunct="0">
              <a:spcBef>
                <a:spcPct val="0"/>
              </a:spcBef>
              <a:spcAft>
                <a:spcPct val="0"/>
              </a:spcAft>
            </a:pPr>
            <a:endParaRPr lang="fr-FR" dirty="0" smtClean="0">
              <a:solidFill>
                <a:srgbClr val="FFFF00"/>
              </a:solidFill>
              <a:effectLst>
                <a:outerShdw blurRad="38100" dist="38100" dir="2700000" algn="tl">
                  <a:srgbClr val="000000">
                    <a:alpha val="43137"/>
                  </a:srgbClr>
                </a:outerShdw>
              </a:effectLst>
              <a:sym typeface="Wingdings" panose="05000000000000000000" pitchFamily="2" charset="2"/>
            </a:endParaRPr>
          </a:p>
          <a:p>
            <a:pPr eaLnBrk="0" fontAlgn="base" hangingPunct="0">
              <a:spcBef>
                <a:spcPct val="0"/>
              </a:spcBef>
              <a:spcAft>
                <a:spcPct val="0"/>
              </a:spcAft>
            </a:pPr>
            <a:r>
              <a:rPr lang="fr-FR" dirty="0" smtClean="0">
                <a:solidFill>
                  <a:srgbClr val="FFFF00"/>
                </a:solidFill>
                <a:effectLst>
                  <a:outerShdw blurRad="38100" dist="38100" dir="2700000" algn="tl">
                    <a:srgbClr val="000000">
                      <a:alpha val="43137"/>
                    </a:srgbClr>
                  </a:outerShdw>
                </a:effectLst>
                <a:sym typeface="Wingdings" panose="05000000000000000000" pitchFamily="2" charset="2"/>
              </a:rPr>
              <a:t>Mais globalement, le nombre d’orphelines (surtout anciennes) a diminué.</a:t>
            </a:r>
            <a:endParaRPr lang="fr-FR"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4849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Grp="1" noChangeArrowheads="1"/>
          </p:cNvSpPr>
          <p:nvPr>
            <p:ph type="title"/>
          </p:nvPr>
        </p:nvSpPr>
        <p:spPr/>
        <p:txBody>
          <a:bodyPr/>
          <a:lstStyle/>
          <a:p>
            <a:pPr eaLnBrk="1" hangingPunct="1">
              <a:defRPr/>
            </a:pPr>
            <a:r>
              <a:rPr lang="fr-FR" sz="3600" dirty="0" smtClean="0"/>
              <a:t>Nombre de Bagueurs* en 2017</a:t>
            </a:r>
          </a:p>
        </p:txBody>
      </p:sp>
      <p:graphicFrame>
        <p:nvGraphicFramePr>
          <p:cNvPr id="5" name="Object 4"/>
          <p:cNvGraphicFramePr>
            <a:graphicFrameLocks noGrp="1" noChangeAspect="1"/>
          </p:cNvGraphicFramePr>
          <p:nvPr>
            <p:ph idx="1"/>
            <p:extLst>
              <p:ext uri="{D42A27DB-BD31-4B8C-83A1-F6EECF244321}">
                <p14:modId xmlns:p14="http://schemas.microsoft.com/office/powerpoint/2010/main" val="765147747"/>
              </p:ext>
            </p:extLst>
          </p:nvPr>
        </p:nvGraphicFramePr>
        <p:xfrm>
          <a:off x="666750" y="1354138"/>
          <a:ext cx="8123238" cy="4959350"/>
        </p:xfrm>
        <a:graphic>
          <a:graphicData uri="http://schemas.openxmlformats.org/drawingml/2006/chart">
            <c:chart xmlns:c="http://schemas.openxmlformats.org/drawingml/2006/chart" xmlns:r="http://schemas.openxmlformats.org/officeDocument/2006/relationships" r:id="rId3"/>
          </a:graphicData>
        </a:graphic>
      </p:graphicFrame>
      <p:sp>
        <p:nvSpPr>
          <p:cNvPr id="118791" name="Text Box 7"/>
          <p:cNvSpPr txBox="1">
            <a:spLocks noChangeArrowheads="1"/>
          </p:cNvSpPr>
          <p:nvPr/>
        </p:nvSpPr>
        <p:spPr bwMode="auto">
          <a:xfrm>
            <a:off x="5795963" y="6021388"/>
            <a:ext cx="3005951" cy="46166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fr-FR" sz="2400" b="1" dirty="0">
                <a:solidFill>
                  <a:srgbClr val="FFFF00"/>
                </a:solidFill>
                <a:effectLst>
                  <a:outerShdw blurRad="38100" dist="38100" dir="2700000" algn="tl">
                    <a:srgbClr val="000000"/>
                  </a:outerShdw>
                </a:effectLst>
              </a:rPr>
              <a:t>Soit </a:t>
            </a:r>
            <a:r>
              <a:rPr lang="fr-FR" sz="2400" b="1" dirty="0" smtClean="0">
                <a:solidFill>
                  <a:srgbClr val="FFFF00"/>
                </a:solidFill>
                <a:effectLst>
                  <a:outerShdw blurRad="38100" dist="38100" dir="2700000" algn="tl">
                    <a:srgbClr val="000000"/>
                  </a:outerShdw>
                </a:effectLst>
              </a:rPr>
              <a:t>676 </a:t>
            </a:r>
            <a:r>
              <a:rPr lang="fr-FR" sz="2400" b="1" dirty="0">
                <a:solidFill>
                  <a:srgbClr val="FFFF00"/>
                </a:solidFill>
                <a:effectLst>
                  <a:outerShdw blurRad="38100" dist="38100" dir="2700000" algn="tl">
                    <a:srgbClr val="000000"/>
                  </a:outerShdw>
                </a:effectLst>
              </a:rPr>
              <a:t>personnes</a:t>
            </a:r>
          </a:p>
        </p:txBody>
      </p:sp>
      <p:sp>
        <p:nvSpPr>
          <p:cNvPr id="2" name="ZoneTexte 1"/>
          <p:cNvSpPr txBox="1"/>
          <p:nvPr/>
        </p:nvSpPr>
        <p:spPr>
          <a:xfrm>
            <a:off x="251520" y="6324285"/>
            <a:ext cx="7840608" cy="369332"/>
          </a:xfrm>
          <a:prstGeom prst="rect">
            <a:avLst/>
          </a:prstGeom>
          <a:noFill/>
        </p:spPr>
        <p:txBody>
          <a:bodyPr wrap="none" rtlCol="0">
            <a:spAutoFit/>
          </a:bodyPr>
          <a:lstStyle/>
          <a:p>
            <a:pPr eaLnBrk="0" fontAlgn="base" hangingPunct="0">
              <a:spcBef>
                <a:spcPct val="0"/>
              </a:spcBef>
              <a:spcAft>
                <a:spcPct val="0"/>
              </a:spcAft>
            </a:pPr>
            <a:r>
              <a:rPr lang="fr-FR" dirty="0" smtClean="0">
                <a:solidFill>
                  <a:srgbClr val="00FF00"/>
                </a:solidFill>
                <a:effectLst>
                  <a:outerShdw blurRad="38100" dist="38100" dir="2700000" algn="tl">
                    <a:srgbClr val="000000">
                      <a:alpha val="43137"/>
                    </a:srgbClr>
                  </a:outerShdw>
                </a:effectLst>
              </a:rPr>
              <a:t>Comme tel dans la base de données (sans forcément d’autorisation valide)</a:t>
            </a:r>
            <a:endParaRPr lang="fr-FR" dirty="0">
              <a:solidFill>
                <a:srgbClr val="00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11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7" dur="500"/>
                                        <p:tgtEl>
                                          <p:spTgt spid="5">
                                            <p:graphicEl>
                                              <a:chart seriesIdx="-4" categoryIdx="0" bldStep="category"/>
                                            </p:graphic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1" dur="500"/>
                                        <p:tgtEl>
                                          <p:spTgt spid="5">
                                            <p:graphicEl>
                                              <a:chart seriesIdx="-4" categoryIdx="1" bldStep="category"/>
                                            </p:graphic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15" dur="500"/>
                                        <p:tgtEl>
                                          <p:spTgt spid="5">
                                            <p:graphicEl>
                                              <a:chart seriesIdx="-4" categoryIdx="2" bldStep="category"/>
                                            </p:graphic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19" dur="500"/>
                                        <p:tgtEl>
                                          <p:spTgt spid="5">
                                            <p:graphicEl>
                                              <a:chart seriesIdx="-4" categoryIdx="3" bldStep="category"/>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8791"/>
                                        </p:tgtEl>
                                        <p:attrNameLst>
                                          <p:attrName>style.visibility</p:attrName>
                                        </p:attrNameLst>
                                      </p:cBhvr>
                                      <p:to>
                                        <p:strVal val="visible"/>
                                      </p:to>
                                    </p:set>
                                    <p:animEffect transition="in" filter="fade">
                                      <p:cBhvr>
                                        <p:cTn id="23" dur="20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animBg="0"/>
        </p:bldSub>
      </p:bldGraphic>
      <p:bldP spid="1187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55576" y="188640"/>
            <a:ext cx="7772400" cy="1143000"/>
          </a:xfrm>
        </p:spPr>
        <p:txBody>
          <a:bodyPr/>
          <a:lstStyle/>
          <a:p>
            <a:pPr eaLnBrk="1" hangingPunct="1">
              <a:defRPr/>
            </a:pPr>
            <a:r>
              <a:rPr lang="fr-FR" sz="3600" dirty="0" smtClean="0"/>
              <a:t>Evolution du nombre de bagueurs validés pour la saison</a:t>
            </a:r>
          </a:p>
        </p:txBody>
      </p:sp>
      <p:graphicFrame>
        <p:nvGraphicFramePr>
          <p:cNvPr id="6" name="Object 7"/>
          <p:cNvGraphicFramePr>
            <a:graphicFrameLocks noGrp="1" noChangeAspect="1"/>
          </p:cNvGraphicFramePr>
          <p:nvPr>
            <p:ph idx="1"/>
            <p:extLst>
              <p:ext uri="{D42A27DB-BD31-4B8C-83A1-F6EECF244321}">
                <p14:modId xmlns:p14="http://schemas.microsoft.com/office/powerpoint/2010/main" val="2407711276"/>
              </p:ext>
            </p:extLst>
          </p:nvPr>
        </p:nvGraphicFramePr>
        <p:xfrm>
          <a:off x="-180528" y="1556792"/>
          <a:ext cx="9023672"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020272" y="1916832"/>
            <a:ext cx="1944216" cy="1200329"/>
          </a:xfrm>
          <a:prstGeom prst="rect">
            <a:avLst/>
          </a:prstGeom>
          <a:noFill/>
        </p:spPr>
        <p:txBody>
          <a:bodyPr wrap="square" rtlCol="0">
            <a:spAutoFit/>
          </a:bodyPr>
          <a:lstStyle/>
          <a:p>
            <a:pPr algn="ctr" eaLnBrk="0" fontAlgn="base" hangingPunct="0">
              <a:spcBef>
                <a:spcPct val="0"/>
              </a:spcBef>
              <a:spcAft>
                <a:spcPct val="0"/>
              </a:spcAft>
            </a:pPr>
            <a:r>
              <a:rPr lang="fr-FR" dirty="0" smtClean="0">
                <a:solidFill>
                  <a:srgbClr val="FFFF00"/>
                </a:solidFill>
                <a:effectLst>
                  <a:outerShdw blurRad="38100" dist="38100" dir="2700000" algn="tl">
                    <a:srgbClr val="000000">
                      <a:alpha val="43137"/>
                    </a:srgbClr>
                  </a:outerShdw>
                </a:effectLst>
              </a:rPr>
              <a:t>2017 :</a:t>
            </a:r>
          </a:p>
          <a:p>
            <a:pPr eaLnBrk="0" fontAlgn="base" hangingPunct="0">
              <a:spcBef>
                <a:spcPct val="0"/>
              </a:spcBef>
              <a:spcAft>
                <a:spcPct val="0"/>
              </a:spcAft>
            </a:pPr>
            <a:r>
              <a:rPr lang="fr-FR" dirty="0" smtClean="0">
                <a:solidFill>
                  <a:srgbClr val="FFFF00"/>
                </a:solidFill>
                <a:effectLst>
                  <a:outerShdw blurRad="38100" dist="38100" dir="2700000" algn="tl">
                    <a:srgbClr val="000000">
                      <a:alpha val="43137"/>
                    </a:srgbClr>
                  </a:outerShdw>
                </a:effectLst>
              </a:rPr>
              <a:t>336 permis validés sur 421 bagueurs (80%)</a:t>
            </a:r>
          </a:p>
        </p:txBody>
      </p:sp>
    </p:spTree>
    <p:extLst>
      <p:ext uri="{BB962C8B-B14F-4D97-AF65-F5344CB8AC3E}">
        <p14:creationId xmlns:p14="http://schemas.microsoft.com/office/powerpoint/2010/main" val="418307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down)">
                                      <p:cBhvr>
                                        <p:cTn id="7" dur="500"/>
                                        <p:tgtEl>
                                          <p:spTgt spid="6">
                                            <p:graphicEl>
                                              <a:chart seriesIdx="0" categoryIdx="-4" bldStep="series"/>
                                            </p:graphicEl>
                                          </p:spTgt>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down)">
                                      <p:cBhvr>
                                        <p:cTn id="11" dur="500"/>
                                        <p:tgtEl>
                                          <p:spTgt spid="6">
                                            <p:graphicEl>
                                              <a:chart seriesIdx="1" categoryIdx="-4" bldStep="series"/>
                                            </p:graphicEl>
                                          </p:spTgt>
                                        </p:tgtEl>
                                      </p:cBhvr>
                                    </p:animEffect>
                                  </p:childTnLst>
                                </p:cTn>
                              </p:par>
                            </p:childTnLst>
                          </p:cTn>
                        </p:par>
                        <p:par>
                          <p:cTn id="12" fill="hold">
                            <p:stCondLst>
                              <p:cond delay="2000"/>
                            </p:stCondLst>
                            <p:childTnLst>
                              <p:par>
                                <p:cTn id="13" presetID="10" presetClass="entr" presetSubtype="0" fill="hold" grpId="0" nodeType="after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628775"/>
            <a:ext cx="7990656" cy="4467225"/>
          </a:xfrm>
        </p:spPr>
        <p:txBody>
          <a:bodyPr/>
          <a:lstStyle/>
          <a:p>
            <a:pPr marL="0" indent="0">
              <a:buNone/>
            </a:pPr>
            <a:r>
              <a:rPr lang="fr-FR" dirty="0"/>
              <a:t>4</a:t>
            </a:r>
            <a:r>
              <a:rPr lang="fr-FR" dirty="0" smtClean="0"/>
              <a:t> stages (dont 1 outre-mer) soit 14 participants</a:t>
            </a:r>
          </a:p>
          <a:p>
            <a:pPr lvl="1"/>
            <a:r>
              <a:rPr lang="fr-FR" dirty="0" smtClean="0"/>
              <a:t>Au premier tour</a:t>
            </a:r>
          </a:p>
          <a:p>
            <a:pPr lvl="2"/>
            <a:r>
              <a:rPr lang="fr-FR" dirty="0" smtClean="0"/>
              <a:t>8 directement qualifiés</a:t>
            </a:r>
          </a:p>
          <a:p>
            <a:pPr lvl="2"/>
            <a:r>
              <a:rPr lang="fr-FR" dirty="0"/>
              <a:t>5</a:t>
            </a:r>
            <a:r>
              <a:rPr lang="fr-FR" dirty="0" smtClean="0"/>
              <a:t> nécessitent un rattrapage </a:t>
            </a:r>
          </a:p>
          <a:p>
            <a:pPr lvl="3"/>
            <a:r>
              <a:rPr lang="fr-FR" dirty="0" smtClean="0"/>
              <a:t>2 pour l’identification (</a:t>
            </a:r>
            <a:r>
              <a:rPr lang="fr-FR" dirty="0" err="1" smtClean="0"/>
              <a:t>ornitho</a:t>
            </a:r>
            <a:r>
              <a:rPr lang="fr-FR" dirty="0" smtClean="0"/>
              <a:t> ou baguage)</a:t>
            </a:r>
          </a:p>
          <a:p>
            <a:pPr lvl="3"/>
            <a:r>
              <a:rPr lang="fr-FR" dirty="0"/>
              <a:t>4</a:t>
            </a:r>
            <a:r>
              <a:rPr lang="fr-FR" dirty="0" smtClean="0"/>
              <a:t> pour la saisie de données</a:t>
            </a:r>
          </a:p>
          <a:p>
            <a:pPr lvl="2"/>
            <a:r>
              <a:rPr lang="fr-FR" dirty="0" smtClean="0"/>
              <a:t>1 échec </a:t>
            </a:r>
          </a:p>
          <a:p>
            <a:pPr lvl="1"/>
            <a:r>
              <a:rPr lang="fr-FR" dirty="0" smtClean="0"/>
              <a:t>Au second tour </a:t>
            </a:r>
          </a:p>
          <a:p>
            <a:pPr lvl="2"/>
            <a:r>
              <a:rPr lang="fr-FR" dirty="0"/>
              <a:t>5</a:t>
            </a:r>
            <a:r>
              <a:rPr lang="fr-FR" dirty="0" smtClean="0"/>
              <a:t> qualifiés</a:t>
            </a:r>
          </a:p>
          <a:p>
            <a:pPr lvl="2"/>
            <a:r>
              <a:rPr lang="fr-FR" dirty="0"/>
              <a:t>0</a:t>
            </a:r>
            <a:r>
              <a:rPr lang="fr-FR" dirty="0" smtClean="0"/>
              <a:t> en attente</a:t>
            </a:r>
          </a:p>
          <a:p>
            <a:pPr lvl="2"/>
            <a:r>
              <a:rPr lang="fr-FR" dirty="0"/>
              <a:t>0</a:t>
            </a:r>
            <a:r>
              <a:rPr lang="fr-FR" dirty="0" smtClean="0"/>
              <a:t> échec</a:t>
            </a:r>
          </a:p>
        </p:txBody>
      </p:sp>
      <p:sp>
        <p:nvSpPr>
          <p:cNvPr id="3" name="Titre 2"/>
          <p:cNvSpPr>
            <a:spLocks noGrp="1"/>
          </p:cNvSpPr>
          <p:nvPr>
            <p:ph type="title"/>
          </p:nvPr>
        </p:nvSpPr>
        <p:spPr/>
        <p:txBody>
          <a:bodyPr/>
          <a:lstStyle/>
          <a:p>
            <a:r>
              <a:rPr lang="fr-FR" dirty="0" smtClean="0"/>
              <a:t>Qualification 2017</a:t>
            </a:r>
            <a:endParaRPr lang="fr-FR" dirty="0"/>
          </a:p>
        </p:txBody>
      </p:sp>
      <p:sp>
        <p:nvSpPr>
          <p:cNvPr id="4" name="ZoneTexte 3"/>
          <p:cNvSpPr txBox="1"/>
          <p:nvPr/>
        </p:nvSpPr>
        <p:spPr>
          <a:xfrm>
            <a:off x="174979" y="6207695"/>
            <a:ext cx="878950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solidFill>
                  <a:srgbClr val="292934"/>
                </a:solidFill>
              </a:rPr>
              <a:t>Réunion en 2018</a:t>
            </a:r>
          </a:p>
        </p:txBody>
      </p:sp>
    </p:spTree>
    <p:extLst>
      <p:ext uri="{BB962C8B-B14F-4D97-AF65-F5344CB8AC3E}">
        <p14:creationId xmlns:p14="http://schemas.microsoft.com/office/powerpoint/2010/main" val="383799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1000"/>
                                        <p:tgtEl>
                                          <p:spTgt spid="2">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1000"/>
                                        <p:tgtEl>
                                          <p:spTgt spid="2">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4213" y="188913"/>
            <a:ext cx="7772400" cy="1143000"/>
          </a:xfrm>
        </p:spPr>
        <p:txBody>
          <a:bodyPr/>
          <a:lstStyle/>
          <a:p>
            <a:pPr eaLnBrk="1" hangingPunct="1">
              <a:defRPr/>
            </a:pPr>
            <a:r>
              <a:rPr lang="fr-FR" dirty="0" smtClean="0"/>
              <a:t>Données brutes</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4251675462"/>
              </p:ext>
            </p:extLst>
          </p:nvPr>
        </p:nvGraphicFramePr>
        <p:xfrm>
          <a:off x="265113" y="1065213"/>
          <a:ext cx="8789987" cy="559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6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2000"/>
                                        <p:tgtEl>
                                          <p:spTgt spid="4">
                                            <p:graphicEl>
                                              <a:chart seriesIdx="-3" categoryIdx="-3" bldStep="gridLegend"/>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2000"/>
                                        <p:tgtEl>
                                          <p:spTgt spid="4">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6" dur="2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4213" y="188913"/>
            <a:ext cx="7772400" cy="1143000"/>
          </a:xfrm>
        </p:spPr>
        <p:txBody>
          <a:bodyPr/>
          <a:lstStyle/>
          <a:p>
            <a:pPr eaLnBrk="1" hangingPunct="1">
              <a:defRPr/>
            </a:pPr>
            <a:r>
              <a:rPr lang="fr-FR" dirty="0" smtClean="0"/>
              <a:t>Données par programme</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3885574705"/>
              </p:ext>
            </p:extLst>
          </p:nvPr>
        </p:nvGraphicFramePr>
        <p:xfrm>
          <a:off x="265113" y="1065213"/>
          <a:ext cx="8789987" cy="559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8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2000"/>
                                        <p:tgtEl>
                                          <p:spTgt spid="4">
                                            <p:graphicEl>
                                              <a:chart seriesIdx="0" categoryIdx="-4" bldStep="series"/>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1" dur="2000"/>
                                        <p:tgtEl>
                                          <p:spTgt spid="4">
                                            <p:graphicEl>
                                              <a:chart seriesIdx="1" categoryIdx="-4" bldStep="series"/>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5" dur="2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2116"/>
            <a:ext cx="8170750" cy="1143000"/>
          </a:xfrm>
        </p:spPr>
        <p:txBody>
          <a:bodyPr/>
          <a:lstStyle/>
          <a:p>
            <a:pPr>
              <a:defRPr/>
            </a:pPr>
            <a:r>
              <a:rPr lang="fr-FR" dirty="0" smtClean="0"/>
              <a:t>Importations massives en 2017</a:t>
            </a:r>
            <a:endParaRPr lang="fr-FR" dirty="0">
              <a:solidFill>
                <a:schemeClr val="tx1"/>
              </a:solidFill>
            </a:endParaRPr>
          </a:p>
        </p:txBody>
      </p:sp>
      <p:sp>
        <p:nvSpPr>
          <p:cNvPr id="8" name="Sous-titre 1"/>
          <p:cNvSpPr txBox="1">
            <a:spLocks/>
          </p:cNvSpPr>
          <p:nvPr/>
        </p:nvSpPr>
        <p:spPr bwMode="auto">
          <a:xfrm>
            <a:off x="611560" y="936176"/>
            <a:ext cx="7704855" cy="5498903"/>
          </a:xfrm>
          <a:prstGeom prst="rect">
            <a:avLst/>
          </a:prstGeom>
          <a:solidFill>
            <a:schemeClr val="accent2"/>
          </a:solid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a:lstStyle>
          <a:p>
            <a:r>
              <a:rPr lang="fr-FR" b="1" u="sng" dirty="0" smtClean="0">
                <a:effectLst>
                  <a:outerShdw blurRad="38100" dist="38100" dir="2700000" algn="tl">
                    <a:srgbClr val="000000">
                      <a:alpha val="43137"/>
                    </a:srgbClr>
                  </a:outerShdw>
                </a:effectLst>
              </a:rPr>
              <a:t>Atlas migration </a:t>
            </a:r>
            <a:r>
              <a:rPr lang="fr-FR" dirty="0" smtClean="0">
                <a:effectLst>
                  <a:outerShdw blurRad="38100" dist="38100" dir="2700000" algn="tl">
                    <a:srgbClr val="000000">
                      <a:alpha val="43137"/>
                    </a:srgbClr>
                  </a:outerShdw>
                </a:effectLst>
              </a:rPr>
              <a:t>:</a:t>
            </a:r>
          </a:p>
          <a:p>
            <a:pPr lvl="1"/>
            <a:r>
              <a:rPr lang="fr-FR" dirty="0" smtClean="0">
                <a:effectLst>
                  <a:outerShdw blurRad="38100" dist="38100" dir="2700000" algn="tl">
                    <a:srgbClr val="000000">
                      <a:alpha val="43137"/>
                    </a:srgbClr>
                  </a:outerShdw>
                </a:effectLst>
              </a:rPr>
              <a:t>Importation de données des centres étrangers trouvés en France mais absentes de la base de données, soit 250 000.</a:t>
            </a:r>
          </a:p>
          <a:p>
            <a:pPr lvl="1"/>
            <a:r>
              <a:rPr lang="fr-FR" b="1" dirty="0" smtClean="0">
                <a:effectLst>
                  <a:outerShdw blurRad="38100" dist="38100" dir="2700000" algn="tl">
                    <a:srgbClr val="000000">
                      <a:alpha val="43137"/>
                    </a:srgbClr>
                  </a:outerShdw>
                </a:effectLst>
              </a:rPr>
              <a:t>Extraction en cours </a:t>
            </a:r>
            <a:r>
              <a:rPr lang="fr-FR" dirty="0" smtClean="0">
                <a:effectLst>
                  <a:outerShdw blurRad="38100" dist="38100" dir="2700000" algn="tl">
                    <a:srgbClr val="000000">
                      <a:alpha val="43137"/>
                    </a:srgbClr>
                  </a:outerShdw>
                </a:effectLst>
              </a:rPr>
              <a:t>vers le responsable du projet (</a:t>
            </a:r>
            <a:r>
              <a:rPr lang="fr-FR" b="1" dirty="0" smtClean="0">
                <a:effectLst>
                  <a:outerShdw blurRad="38100" dist="38100" dir="2700000" algn="tl">
                    <a:srgbClr val="000000">
                      <a:alpha val="43137"/>
                    </a:srgbClr>
                  </a:outerShdw>
                </a:effectLst>
              </a:rPr>
              <a:t>plusieurs millions de données</a:t>
            </a:r>
            <a:r>
              <a:rPr lang="fr-FR" dirty="0" smtClean="0">
                <a:effectLst>
                  <a:outerShdw blurRad="38100" dist="38100" dir="2700000" algn="tl">
                    <a:srgbClr val="000000">
                      <a:alpha val="43137"/>
                    </a:srgbClr>
                  </a:outerShdw>
                </a:effectLst>
              </a:rPr>
              <a:t>)</a:t>
            </a:r>
          </a:p>
          <a:p>
            <a:pPr lvl="1"/>
            <a:endParaRPr lang="fr-FR" dirty="0" smtClean="0">
              <a:effectLst>
                <a:outerShdw blurRad="38100" dist="38100" dir="2700000" algn="tl">
                  <a:srgbClr val="000000">
                    <a:alpha val="43137"/>
                  </a:srgbClr>
                </a:outerShdw>
              </a:effectLst>
            </a:endParaRPr>
          </a:p>
          <a:p>
            <a:r>
              <a:rPr lang="fr-FR" b="1" u="sng" dirty="0" smtClean="0">
                <a:effectLst>
                  <a:outerShdw blurRad="38100" dist="38100" dir="2700000" algn="tl">
                    <a:srgbClr val="000000">
                      <a:alpha val="43137"/>
                    </a:srgbClr>
                  </a:outerShdw>
                </a:effectLst>
              </a:rPr>
              <a:t>Thèse « Turdidés »</a:t>
            </a:r>
          </a:p>
          <a:p>
            <a:pPr lvl="1"/>
            <a:r>
              <a:rPr lang="fr-FR" dirty="0" smtClean="0">
                <a:effectLst>
                  <a:outerShdw blurRad="38100" dist="38100" dir="2700000" algn="tl">
                    <a:srgbClr val="000000">
                      <a:alpha val="43137"/>
                    </a:srgbClr>
                  </a:outerShdw>
                </a:effectLst>
              </a:rPr>
              <a:t>Saisie de 110 000 données par CRBPO</a:t>
            </a:r>
          </a:p>
          <a:p>
            <a:pPr lvl="1"/>
            <a:r>
              <a:rPr lang="fr-FR" dirty="0" smtClean="0">
                <a:effectLst>
                  <a:outerShdw blurRad="38100" dist="38100" dir="2700000" algn="tl">
                    <a:srgbClr val="000000">
                      <a:alpha val="43137"/>
                    </a:srgbClr>
                  </a:outerShdw>
                </a:effectLst>
              </a:rPr>
              <a:t>Saisie de 51 000 données par ONCFS</a:t>
            </a:r>
            <a:endParaRPr lang="fr-FR" dirty="0">
              <a:effectLst>
                <a:outerShdw blurRad="38100" dist="38100" dir="2700000" algn="tl">
                  <a:srgbClr val="000000">
                    <a:alpha val="43137"/>
                  </a:srgbClr>
                </a:outerShdw>
              </a:effectLst>
            </a:endParaRPr>
          </a:p>
          <a:p>
            <a:endParaRPr lang="fr-FR" kern="0" dirty="0">
              <a:effectLst>
                <a:outerShdw blurRad="38100" dist="38100" dir="2700000" algn="tl">
                  <a:srgbClr val="000000">
                    <a:alpha val="43137"/>
                  </a:srgbClr>
                </a:outerShdw>
              </a:effectLst>
            </a:endParaRPr>
          </a:p>
        </p:txBody>
      </p:sp>
      <p:sp>
        <p:nvSpPr>
          <p:cNvPr id="4" name="ZoneTexte 3"/>
          <p:cNvSpPr txBox="1"/>
          <p:nvPr/>
        </p:nvSpPr>
        <p:spPr>
          <a:xfrm>
            <a:off x="755576" y="5733256"/>
            <a:ext cx="742135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solidFill>
                  <a:srgbClr val="292934"/>
                </a:solidFill>
              </a:rPr>
              <a:t>Mais aussi EXPORTATIONS massives en 2017</a:t>
            </a:r>
          </a:p>
          <a:p>
            <a:pPr algn="ctr"/>
            <a:r>
              <a:rPr lang="fr-FR" sz="2400" b="1" dirty="0" smtClean="0">
                <a:solidFill>
                  <a:srgbClr val="292934"/>
                </a:solidFill>
              </a:rPr>
              <a:t>(atlas, analyses, demandes par des tiers)</a:t>
            </a:r>
          </a:p>
        </p:txBody>
      </p:sp>
    </p:spTree>
    <p:extLst>
      <p:ext uri="{BB962C8B-B14F-4D97-AF65-F5344CB8AC3E}">
        <p14:creationId xmlns:p14="http://schemas.microsoft.com/office/powerpoint/2010/main" val="25145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500" fill="hold"/>
                                        <p:tgtEl>
                                          <p:spTgt spid="2"/>
                                        </p:tgtEl>
                                        <p:attrNameLst>
                                          <p:attrName>style.color</p:attrName>
                                        </p:attrNameLst>
                                      </p:cBhvr>
                                      <p:to>
                                        <a:srgbClr val="FFFF00"/>
                                      </p:to>
                                    </p:animClr>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9722" y="82116"/>
            <a:ext cx="7772400" cy="1143000"/>
          </a:xfrm>
        </p:spPr>
        <p:txBody>
          <a:bodyPr/>
          <a:lstStyle/>
          <a:p>
            <a:pPr>
              <a:defRPr/>
            </a:pPr>
            <a:r>
              <a:rPr lang="fr-FR" dirty="0" smtClean="0"/>
              <a:t>Objectifs 2017 </a:t>
            </a:r>
            <a:r>
              <a:rPr lang="fr-FR" smtClean="0"/>
              <a:t>et réalisation</a:t>
            </a:r>
            <a:endParaRPr lang="fr-FR" dirty="0">
              <a:solidFill>
                <a:schemeClr val="tx1"/>
              </a:solidFill>
            </a:endParaRPr>
          </a:p>
        </p:txBody>
      </p:sp>
      <p:sp>
        <p:nvSpPr>
          <p:cNvPr id="3" name="Espace réservé du contenu 2"/>
          <p:cNvSpPr>
            <a:spLocks noGrp="1"/>
          </p:cNvSpPr>
          <p:nvPr>
            <p:ph idx="1"/>
          </p:nvPr>
        </p:nvSpPr>
        <p:spPr>
          <a:xfrm>
            <a:off x="204318" y="1228316"/>
            <a:ext cx="8472137" cy="2160265"/>
          </a:xfrm>
        </p:spPr>
        <p:txBody>
          <a:bodyPr/>
          <a:lstStyle/>
          <a:p>
            <a:pPr eaLnBrk="1" hangingPunct="1">
              <a:defRPr/>
            </a:pPr>
            <a:r>
              <a:rPr lang="fr-FR" dirty="0" smtClean="0"/>
              <a:t>Continuer le développement du logiciel de saisie </a:t>
            </a:r>
            <a:r>
              <a:rPr lang="fr-FR" dirty="0" err="1" smtClean="0"/>
              <a:t>GestBag</a:t>
            </a:r>
            <a:endParaRPr lang="fr-FR" dirty="0" smtClean="0"/>
          </a:p>
          <a:p>
            <a:pPr marL="457200" lvl="1" indent="0" eaLnBrk="1" hangingPunct="1">
              <a:buNone/>
              <a:defRPr/>
            </a:pPr>
            <a:r>
              <a:rPr lang="fr-FR" dirty="0" smtClean="0"/>
              <a:t>Aucun test n’a été réalisé en 2016 sur la version bagueurs avec des testeurs </a:t>
            </a:r>
            <a:r>
              <a:rPr lang="fr-FR" dirty="0" smtClean="0">
                <a:sym typeface="Wingdings" panose="05000000000000000000" pitchFamily="2" charset="2"/>
              </a:rPr>
              <a:t></a:t>
            </a:r>
          </a:p>
          <a:p>
            <a:pPr lvl="1" eaLnBrk="1" hangingPunct="1">
              <a:buFont typeface="Wingdings" panose="05000000000000000000" pitchFamily="2" charset="2"/>
              <a:buChar char="v"/>
              <a:defRPr/>
            </a:pPr>
            <a:r>
              <a:rPr lang="fr-FR" sz="2000" dirty="0" smtClean="0">
                <a:sym typeface="Wingdings" panose="05000000000000000000" pitchFamily="2" charset="2"/>
              </a:rPr>
              <a:t> Le nouveau moteur de BDD </a:t>
            </a:r>
            <a:r>
              <a:rPr lang="fr-FR" sz="2000" dirty="0" err="1" smtClean="0">
                <a:sym typeface="Wingdings" panose="05000000000000000000" pitchFamily="2" charset="2"/>
              </a:rPr>
              <a:t>buggait</a:t>
            </a:r>
            <a:endParaRPr lang="fr-FR" sz="2000" dirty="0" smtClean="0">
              <a:sym typeface="Wingdings" panose="05000000000000000000" pitchFamily="2" charset="2"/>
            </a:endParaRPr>
          </a:p>
          <a:p>
            <a:pPr lvl="1" eaLnBrk="1" hangingPunct="1">
              <a:buFont typeface="Wingdings" panose="05000000000000000000" pitchFamily="2" charset="2"/>
              <a:buChar char="v"/>
              <a:defRPr/>
            </a:pPr>
            <a:r>
              <a:rPr lang="fr-FR" sz="2000" dirty="0">
                <a:sym typeface="Wingdings" panose="05000000000000000000" pitchFamily="2" charset="2"/>
              </a:rPr>
              <a:t> </a:t>
            </a:r>
            <a:r>
              <a:rPr lang="fr-FR" sz="2000" dirty="0" smtClean="0">
                <a:sym typeface="Wingdings" panose="05000000000000000000" pitchFamily="2" charset="2"/>
              </a:rPr>
              <a:t>La mise en place de CRBPO-Data</a:t>
            </a:r>
          </a:p>
          <a:p>
            <a:pPr lvl="1" eaLnBrk="1" hangingPunct="1">
              <a:buFont typeface="Wingdings" panose="05000000000000000000" pitchFamily="2" charset="2"/>
              <a:buChar char="v"/>
              <a:defRPr/>
            </a:pPr>
            <a:r>
              <a:rPr lang="fr-FR" sz="2000" dirty="0">
                <a:sym typeface="Wingdings" panose="05000000000000000000" pitchFamily="2" charset="2"/>
              </a:rPr>
              <a:t> </a:t>
            </a:r>
            <a:r>
              <a:rPr lang="fr-FR" sz="2000" dirty="0" smtClean="0">
                <a:sym typeface="Wingdings" panose="05000000000000000000" pitchFamily="2" charset="2"/>
              </a:rPr>
              <a:t>Une refonte complète de la détection d’erreurs à la saisie</a:t>
            </a:r>
            <a:endParaRPr lang="fr-FR" sz="2000" dirty="0">
              <a:sym typeface="Wingdings" panose="05000000000000000000" pitchFamily="2" charset="2"/>
            </a:endParaRPr>
          </a:p>
          <a:p>
            <a:pPr eaLnBrk="1" hangingPunct="1">
              <a:buFont typeface="Arial" panose="020B0604020202020204" pitchFamily="34" charset="0"/>
              <a:buChar char="•"/>
              <a:defRPr/>
            </a:pPr>
            <a:r>
              <a:rPr lang="fr-FR" dirty="0" smtClean="0"/>
              <a:t>Revoir la gestion des communes </a:t>
            </a:r>
          </a:p>
          <a:p>
            <a:pPr marL="0" indent="0" eaLnBrk="1" hangingPunct="1">
              <a:buNone/>
              <a:defRPr/>
            </a:pPr>
            <a:endParaRPr lang="fr-FR" sz="1600" dirty="0" smtClean="0"/>
          </a:p>
        </p:txBody>
      </p:sp>
      <p:sp>
        <p:nvSpPr>
          <p:cNvPr id="5" name="Sous-titre 1"/>
          <p:cNvSpPr txBox="1">
            <a:spLocks/>
          </p:cNvSpPr>
          <p:nvPr/>
        </p:nvSpPr>
        <p:spPr bwMode="auto">
          <a:xfrm>
            <a:off x="632644" y="2223120"/>
            <a:ext cx="7704855" cy="1853952"/>
          </a:xfrm>
          <a:prstGeom prst="rect">
            <a:avLst/>
          </a:prstGeom>
          <a:solidFill>
            <a:schemeClr val="accent2"/>
          </a:solid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a:lstStyle>
          <a:p>
            <a:pPr marL="0" indent="0">
              <a:buFontTx/>
              <a:buNone/>
            </a:pPr>
            <a:r>
              <a:rPr lang="fr-FR" dirty="0">
                <a:effectLst>
                  <a:outerShdw blurRad="38100" dist="38100" dir="2700000" algn="tl">
                    <a:srgbClr val="000000">
                      <a:alpha val="43137"/>
                    </a:srgbClr>
                  </a:outerShdw>
                </a:effectLst>
              </a:rPr>
              <a:t>Réalisation : </a:t>
            </a:r>
          </a:p>
          <a:p>
            <a:r>
              <a:rPr lang="fr-FR" dirty="0" smtClean="0">
                <a:effectLst>
                  <a:outerShdw blurRad="38100" dist="38100" dir="2700000" algn="tl">
                    <a:srgbClr val="000000">
                      <a:alpha val="43137"/>
                    </a:srgbClr>
                  </a:outerShdw>
                </a:effectLst>
              </a:rPr>
              <a:t>Nombreuses évolutions</a:t>
            </a:r>
          </a:p>
          <a:p>
            <a:r>
              <a:rPr lang="fr-FR" dirty="0" smtClean="0">
                <a:effectLst>
                  <a:outerShdw blurRad="38100" dist="38100" dir="2700000" algn="tl">
                    <a:srgbClr val="000000">
                      <a:alpha val="43137"/>
                    </a:srgbClr>
                  </a:outerShdw>
                </a:effectLst>
              </a:rPr>
              <a:t>MAIS AUCUNE pour la version « Bagueurs » à cause d’actions non-prévues</a:t>
            </a:r>
            <a:endParaRPr lang="fr-FR" dirty="0">
              <a:effectLst>
                <a:outerShdw blurRad="38100" dist="38100" dir="2700000" algn="tl">
                  <a:srgbClr val="000000">
                    <a:alpha val="43137"/>
                  </a:srgbClr>
                </a:outerShdw>
              </a:effectLst>
            </a:endParaRPr>
          </a:p>
          <a:p>
            <a:endParaRPr lang="fr-FR" kern="0" dirty="0">
              <a:effectLst>
                <a:outerShdw blurRad="38100" dist="38100" dir="2700000" algn="tl">
                  <a:srgbClr val="000000">
                    <a:alpha val="43137"/>
                  </a:srgbClr>
                </a:outerShdw>
              </a:effectLst>
            </a:endParaRPr>
          </a:p>
        </p:txBody>
      </p:sp>
      <p:sp>
        <p:nvSpPr>
          <p:cNvPr id="7" name="Sous-titre 1"/>
          <p:cNvSpPr txBox="1">
            <a:spLocks/>
          </p:cNvSpPr>
          <p:nvPr/>
        </p:nvSpPr>
        <p:spPr bwMode="auto">
          <a:xfrm>
            <a:off x="632643" y="4581128"/>
            <a:ext cx="7704855" cy="1853952"/>
          </a:xfrm>
          <a:prstGeom prst="rect">
            <a:avLst/>
          </a:prstGeom>
          <a:solidFill>
            <a:schemeClr val="accent2"/>
          </a:solid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400">
                <a:solidFill>
                  <a:srgbClr val="FFFF00"/>
                </a:solidFill>
                <a:latin typeface="+mn-lt"/>
              </a:defRPr>
            </a:lvl2pPr>
            <a:lvl3pPr marL="1143000" indent="-228600" algn="l" rtl="0" eaLnBrk="0" fontAlgn="base" hangingPunct="0">
              <a:spcBef>
                <a:spcPct val="20000"/>
              </a:spcBef>
              <a:spcAft>
                <a:spcPct val="0"/>
              </a:spcAft>
              <a:buChar char="•"/>
              <a:defRPr sz="2000">
                <a:solidFill>
                  <a:srgbClr val="FFFF00"/>
                </a:solidFill>
                <a:latin typeface="+mn-lt"/>
              </a:defRPr>
            </a:lvl3pPr>
            <a:lvl4pPr marL="1600200" indent="-228600" algn="l" rtl="0" eaLnBrk="0" fontAlgn="base" hangingPunct="0">
              <a:spcBef>
                <a:spcPct val="20000"/>
              </a:spcBef>
              <a:spcAft>
                <a:spcPct val="0"/>
              </a:spcAft>
              <a:buChar char="–"/>
              <a:defRPr>
                <a:solidFill>
                  <a:srgbClr val="FFFF00"/>
                </a:solidFill>
                <a:latin typeface="+mn-lt"/>
              </a:defRPr>
            </a:lvl4pPr>
            <a:lvl5pPr marL="2057400" indent="-228600" algn="l" rtl="0" eaLnBrk="0" fontAlgn="base" hangingPunct="0">
              <a:spcBef>
                <a:spcPct val="20000"/>
              </a:spcBef>
              <a:spcAft>
                <a:spcPct val="0"/>
              </a:spcAft>
              <a:buChar char="»"/>
              <a:defRPr>
                <a:solidFill>
                  <a:srgbClr val="FFFF00"/>
                </a:solidFill>
                <a:latin typeface="+mn-lt"/>
              </a:defRPr>
            </a:lvl5pPr>
            <a:lvl6pPr marL="2514600" indent="-228600" algn="l" rtl="0" fontAlgn="base">
              <a:spcBef>
                <a:spcPct val="20000"/>
              </a:spcBef>
              <a:spcAft>
                <a:spcPct val="0"/>
              </a:spcAft>
              <a:buChar char="»"/>
              <a:defRPr>
                <a:solidFill>
                  <a:srgbClr val="FFFF00"/>
                </a:solidFill>
                <a:latin typeface="+mn-lt"/>
              </a:defRPr>
            </a:lvl6pPr>
            <a:lvl7pPr marL="2971800" indent="-228600" algn="l" rtl="0" fontAlgn="base">
              <a:spcBef>
                <a:spcPct val="20000"/>
              </a:spcBef>
              <a:spcAft>
                <a:spcPct val="0"/>
              </a:spcAft>
              <a:buChar char="»"/>
              <a:defRPr>
                <a:solidFill>
                  <a:srgbClr val="FFFF00"/>
                </a:solidFill>
                <a:latin typeface="+mn-lt"/>
              </a:defRPr>
            </a:lvl7pPr>
            <a:lvl8pPr marL="3429000" indent="-228600" algn="l" rtl="0" fontAlgn="base">
              <a:spcBef>
                <a:spcPct val="20000"/>
              </a:spcBef>
              <a:spcAft>
                <a:spcPct val="0"/>
              </a:spcAft>
              <a:buChar char="»"/>
              <a:defRPr>
                <a:solidFill>
                  <a:srgbClr val="FFFF00"/>
                </a:solidFill>
                <a:latin typeface="+mn-lt"/>
              </a:defRPr>
            </a:lvl8pPr>
            <a:lvl9pPr marL="3886200" indent="-228600" algn="l" rtl="0" fontAlgn="base">
              <a:spcBef>
                <a:spcPct val="20000"/>
              </a:spcBef>
              <a:spcAft>
                <a:spcPct val="0"/>
              </a:spcAft>
              <a:buChar char="»"/>
              <a:defRPr>
                <a:solidFill>
                  <a:srgbClr val="FFFF00"/>
                </a:solidFill>
                <a:latin typeface="+mn-lt"/>
              </a:defRPr>
            </a:lvl9pPr>
          </a:lstStyle>
          <a:p>
            <a:pPr marL="0" indent="0">
              <a:buFontTx/>
              <a:buNone/>
            </a:pPr>
            <a:r>
              <a:rPr lang="fr-FR" dirty="0" smtClean="0">
                <a:effectLst>
                  <a:outerShdw blurRad="38100" dist="38100" dir="2700000" algn="tl">
                    <a:srgbClr val="000000">
                      <a:alpha val="43137"/>
                    </a:srgbClr>
                  </a:outerShdw>
                </a:effectLst>
              </a:rPr>
              <a:t>En cours : La réforme des territoires a imposé cette implémentation très </a:t>
            </a:r>
            <a:r>
              <a:rPr lang="fr-FR" dirty="0" err="1" smtClean="0">
                <a:effectLst>
                  <a:outerShdw blurRad="38100" dist="38100" dir="2700000" algn="tl">
                    <a:srgbClr val="000000">
                      <a:alpha val="43137"/>
                    </a:srgbClr>
                  </a:outerShdw>
                </a:effectLst>
              </a:rPr>
              <a:t>très</a:t>
            </a:r>
            <a:r>
              <a:rPr lang="fr-FR" dirty="0" smtClean="0">
                <a:effectLst>
                  <a:outerShdw blurRad="38100" dist="38100" dir="2700000" algn="tl">
                    <a:srgbClr val="000000">
                      <a:alpha val="43137"/>
                    </a:srgbClr>
                  </a:outerShdw>
                </a:effectLst>
              </a:rPr>
              <a:t> chronophage pour son développement </a:t>
            </a:r>
            <a:endParaRPr lang="fr-FR" dirty="0">
              <a:effectLst>
                <a:outerShdw blurRad="38100" dist="38100" dir="2700000" algn="tl">
                  <a:srgbClr val="000000">
                    <a:alpha val="43137"/>
                  </a:srgbClr>
                </a:outerShdw>
              </a:effectLst>
            </a:endParaRPr>
          </a:p>
          <a:p>
            <a:endParaRPr lang="fr-FR"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83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3" presetClass="emph" presetSubtype="2" fill="hold" grpId="0" nodeType="withEffect">
                                  <p:stCondLst>
                                    <p:cond delay="0"/>
                                  </p:stCondLst>
                                  <p:childTnLst>
                                    <p:animClr clrSpc="rgb" dir="cw">
                                      <p:cBhvr override="childStyle">
                                        <p:cTn id="33" dur="500" fill="hold"/>
                                        <p:tgtEl>
                                          <p:spTgt spid="2"/>
                                        </p:tgtEl>
                                        <p:attrNameLst>
                                          <p:attrName>style.color</p:attrName>
                                        </p:attrNameLst>
                                      </p:cBhvr>
                                      <p:to>
                                        <a:srgbClr val="FFFF00"/>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P spid="5" grpId="0"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03648" y="2730252"/>
            <a:ext cx="6264696"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4800" dirty="0" smtClean="0"/>
              <a:t>Projets de recherche et expertise</a:t>
            </a:r>
            <a:endParaRPr lang="fr-FR" sz="4800" dirty="0"/>
          </a:p>
        </p:txBody>
      </p:sp>
      <p:sp>
        <p:nvSpPr>
          <p:cNvPr id="3" name="ZoneTexte 2"/>
          <p:cNvSpPr txBox="1"/>
          <p:nvPr/>
        </p:nvSpPr>
        <p:spPr>
          <a:xfrm>
            <a:off x="2123728" y="5157192"/>
            <a:ext cx="4752528"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2800" i="1" dirty="0" smtClean="0"/>
              <a:t>Seulement les nouveautés</a:t>
            </a:r>
            <a:endParaRPr lang="fr-FR" sz="2800" i="1" dirty="0"/>
          </a:p>
        </p:txBody>
      </p:sp>
    </p:spTree>
    <p:extLst>
      <p:ext uri="{BB962C8B-B14F-4D97-AF65-F5344CB8AC3E}">
        <p14:creationId xmlns:p14="http://schemas.microsoft.com/office/powerpoint/2010/main" val="1149212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Atlas de la migration: France</a:t>
            </a:r>
            <a:endParaRPr lang="fr-FR" sz="3200" b="1"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65" y="2708920"/>
            <a:ext cx="26955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4066867"/>
            <a:ext cx="2664296" cy="1594381"/>
          </a:xfrm>
          <a:prstGeom prst="rect">
            <a:avLst/>
          </a:prstGeom>
        </p:spPr>
      </p:pic>
      <p:sp>
        <p:nvSpPr>
          <p:cNvPr id="12" name="ZoneTexte 11"/>
          <p:cNvSpPr txBox="1"/>
          <p:nvPr/>
        </p:nvSpPr>
        <p:spPr>
          <a:xfrm>
            <a:off x="7596336" y="404664"/>
            <a:ext cx="1512168" cy="307777"/>
          </a:xfrm>
          <a:prstGeom prst="rect">
            <a:avLst/>
          </a:prstGeom>
          <a:solidFill>
            <a:srgbClr val="00B050"/>
          </a:solidFill>
        </p:spPr>
        <p:txBody>
          <a:bodyPr wrap="square" rtlCol="0">
            <a:spAutoFit/>
          </a:bodyPr>
          <a:lstStyle/>
          <a:p>
            <a:pPr algn="ctr"/>
            <a:r>
              <a:rPr lang="fr-FR" sz="1400" b="1" dirty="0" smtClean="0">
                <a:solidFill>
                  <a:schemeClr val="bg1"/>
                </a:solidFill>
              </a:rPr>
              <a:t>TOUT</a:t>
            </a:r>
            <a:endParaRPr lang="fr-FR" sz="1400" b="1" dirty="0">
              <a:solidFill>
                <a:schemeClr val="bg1"/>
              </a:solidFill>
            </a:endParaRPr>
          </a:p>
        </p:txBody>
      </p:sp>
      <p:sp>
        <p:nvSpPr>
          <p:cNvPr id="13" name="ZoneTexte 12"/>
          <p:cNvSpPr txBox="1"/>
          <p:nvPr/>
        </p:nvSpPr>
        <p:spPr>
          <a:xfrm>
            <a:off x="1763688" y="6300028"/>
            <a:ext cx="518457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smtClean="0"/>
              <a:t>Contrat Louis SALLE (1 an)</a:t>
            </a:r>
            <a:endParaRPr lang="fr-FR" dirty="0"/>
          </a:p>
        </p:txBody>
      </p:sp>
      <p:sp>
        <p:nvSpPr>
          <p:cNvPr id="11" name="ZoneTexte 10"/>
          <p:cNvSpPr txBox="1"/>
          <p:nvPr/>
        </p:nvSpPr>
        <p:spPr>
          <a:xfrm>
            <a:off x="3347864" y="1403484"/>
            <a:ext cx="2232248" cy="369332"/>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b="1" dirty="0" smtClean="0">
                <a:solidFill>
                  <a:schemeClr val="tx1"/>
                </a:solidFill>
              </a:rPr>
              <a:t>C’est en cours !</a:t>
            </a:r>
            <a:endParaRPr lang="fr-FR" b="1" dirty="0">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883" y="2501433"/>
            <a:ext cx="2424905" cy="135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88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548680"/>
            <a:ext cx="9144000" cy="778098"/>
          </a:xfrm>
        </p:spPr>
        <p:txBody>
          <a:bodyPr>
            <a:noAutofit/>
          </a:bodyPr>
          <a:lstStyle/>
          <a:p>
            <a:pPr algn="ctr"/>
            <a:r>
              <a:rPr lang="fr-FR" sz="3200" b="1" dirty="0" smtClean="0"/>
              <a:t>CRBPO: MNHN, CNRS et….</a:t>
            </a:r>
            <a:br>
              <a:rPr lang="fr-FR" sz="3200" b="1" dirty="0" smtClean="0"/>
            </a:br>
            <a:r>
              <a:rPr lang="fr-FR" sz="3200" b="1" dirty="0" smtClean="0"/>
              <a:t>l’Agence Française pour la Biodiversité</a:t>
            </a:r>
            <a:endParaRPr lang="fr-FR" sz="3200" b="1"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7" y="1340768"/>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Espace réservé du contenu 2"/>
          <p:cNvSpPr>
            <a:spLocks noGrp="1"/>
          </p:cNvSpPr>
          <p:nvPr/>
        </p:nvSpPr>
        <p:spPr>
          <a:xfrm>
            <a:off x="457200" y="279146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smtClean="0"/>
              <a:t>Romain Provost CDI à l’AFB, mis à disposition du CRBPO</a:t>
            </a:r>
          </a:p>
          <a:p>
            <a:r>
              <a:rPr lang="fr-FR" sz="2800" dirty="0" smtClean="0"/>
              <a:t>Budget de fonctionnement attribué par l’AFB</a:t>
            </a:r>
          </a:p>
          <a:p>
            <a:pPr marL="0" indent="0">
              <a:buNone/>
            </a:pPr>
            <a:r>
              <a:rPr lang="fr-FR" sz="2800" dirty="0"/>
              <a:t>	</a:t>
            </a:r>
            <a:r>
              <a:rPr lang="fr-FR" sz="2800" dirty="0" smtClean="0"/>
              <a:t>		32.000€</a:t>
            </a:r>
          </a:p>
          <a:p>
            <a:pPr marL="0" indent="0">
              <a:buNone/>
            </a:pPr>
            <a:r>
              <a:rPr lang="fr-FR" sz="2800" dirty="0"/>
              <a:t>	</a:t>
            </a:r>
            <a:r>
              <a:rPr lang="fr-FR" sz="2800" dirty="0" smtClean="0"/>
              <a:t>(rappel : bagues = 25.000€)</a:t>
            </a:r>
          </a:p>
          <a:p>
            <a:r>
              <a:rPr lang="fr-FR" sz="2800" dirty="0" smtClean="0"/>
              <a:t>Personnel CRBPO : 4 MNHN, 2 CNRS, 1 AFB, 1 Rectorat Paris</a:t>
            </a:r>
          </a:p>
          <a:p>
            <a:pPr marL="0" indent="0">
              <a:buNone/>
            </a:pPr>
            <a:r>
              <a:rPr lang="fr-FR" sz="2800" dirty="0" smtClean="0"/>
              <a:t>+ AFB : poste animation oiseaux marins (2019)</a:t>
            </a:r>
            <a:endParaRPr lang="fr-FR" sz="2800" dirty="0"/>
          </a:p>
        </p:txBody>
      </p:sp>
    </p:spTree>
    <p:extLst>
      <p:ext uri="{BB962C8B-B14F-4D97-AF65-F5344CB8AC3E}">
        <p14:creationId xmlns:p14="http://schemas.microsoft.com/office/powerpoint/2010/main" val="2514304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Atlas de la migration: Europe</a:t>
            </a:r>
            <a:endParaRPr lang="fr-FR" sz="3200" b="1" dirty="0"/>
          </a:p>
        </p:txBody>
      </p:sp>
      <p:sp>
        <p:nvSpPr>
          <p:cNvPr id="12" name="ZoneTexte 11"/>
          <p:cNvSpPr txBox="1"/>
          <p:nvPr/>
        </p:nvSpPr>
        <p:spPr>
          <a:xfrm>
            <a:off x="7596336" y="404664"/>
            <a:ext cx="1512168" cy="307777"/>
          </a:xfrm>
          <a:prstGeom prst="rect">
            <a:avLst/>
          </a:prstGeom>
          <a:solidFill>
            <a:srgbClr val="00B050"/>
          </a:solidFill>
        </p:spPr>
        <p:txBody>
          <a:bodyPr wrap="square" rtlCol="0">
            <a:spAutoFit/>
          </a:bodyPr>
          <a:lstStyle/>
          <a:p>
            <a:pPr algn="ctr"/>
            <a:r>
              <a:rPr lang="fr-FR" sz="1400" b="1" dirty="0" smtClean="0">
                <a:solidFill>
                  <a:schemeClr val="bg1"/>
                </a:solidFill>
              </a:rPr>
              <a:t>TOUT</a:t>
            </a:r>
            <a:endParaRPr lang="fr-FR" sz="1400" b="1" dirty="0">
              <a:solidFill>
                <a:schemeClr val="bg1"/>
              </a:solidFill>
            </a:endParaRPr>
          </a:p>
        </p:txBody>
      </p:sp>
      <p:sp>
        <p:nvSpPr>
          <p:cNvPr id="11" name="ZoneTexte 10"/>
          <p:cNvSpPr txBox="1"/>
          <p:nvPr/>
        </p:nvSpPr>
        <p:spPr>
          <a:xfrm>
            <a:off x="3275856" y="1403484"/>
            <a:ext cx="2808312" cy="369332"/>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b="1" dirty="0" smtClean="0">
                <a:solidFill>
                  <a:schemeClr val="tx1"/>
                </a:solidFill>
              </a:rPr>
              <a:t>Ca devrait démarrer…</a:t>
            </a:r>
            <a:endParaRPr lang="fr-FR" b="1" dirty="0">
              <a:solidFill>
                <a:schemeClr val="tx1"/>
              </a:solidFill>
            </a:endParaRPr>
          </a:p>
        </p:txBody>
      </p:sp>
      <p:pic>
        <p:nvPicPr>
          <p:cNvPr id="1028" name="Picture 4" descr="https://4.bp.blogspot.com/-f9H4sXWmMIc/WZ0-olx7_TI/AAAAAAAAAnQ/ijMKffXtzfgDELas2QRGtkJJyvD9yDbmgCLcBGAs/s200/EU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124448"/>
            <a:ext cx="461589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35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40568" y="562670"/>
            <a:ext cx="9144000" cy="778098"/>
          </a:xfrm>
        </p:spPr>
        <p:txBody>
          <a:bodyPr>
            <a:noAutofit/>
          </a:bodyPr>
          <a:lstStyle/>
          <a:p>
            <a:pPr algn="ctr"/>
            <a:r>
              <a:rPr lang="fr-FR" sz="2800" b="1" dirty="0" smtClean="0"/>
              <a:t>Projet GRIVES: 2017-2020</a:t>
            </a:r>
            <a:br>
              <a:rPr lang="fr-FR" sz="2800" b="1" dirty="0" smtClean="0"/>
            </a:br>
            <a:r>
              <a:rPr lang="fr-FR" sz="2800" b="1" dirty="0" smtClean="0"/>
              <a:t>Démographie et migration des grives</a:t>
            </a:r>
            <a:endParaRPr lang="fr-FR" sz="2800" b="1" dirty="0"/>
          </a:p>
        </p:txBody>
      </p:sp>
      <p:sp>
        <p:nvSpPr>
          <p:cNvPr id="9" name="ZoneTexte 8"/>
          <p:cNvSpPr txBox="1"/>
          <p:nvPr/>
        </p:nvSpPr>
        <p:spPr>
          <a:xfrm>
            <a:off x="1763688" y="6300028"/>
            <a:ext cx="518457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smtClean="0"/>
              <a:t>Doctorat de Maxime LAHOURNAT</a:t>
            </a:r>
            <a:endParaRPr lang="fr-FR" dirty="0"/>
          </a:p>
        </p:txBody>
      </p:sp>
      <p:sp>
        <p:nvSpPr>
          <p:cNvPr id="19" name="ZoneTexte 18"/>
          <p:cNvSpPr txBox="1"/>
          <p:nvPr/>
        </p:nvSpPr>
        <p:spPr>
          <a:xfrm>
            <a:off x="7596336" y="384919"/>
            <a:ext cx="1512168" cy="307777"/>
          </a:xfrm>
          <a:prstGeom prst="rect">
            <a:avLst/>
          </a:prstGeom>
          <a:solidFill>
            <a:srgbClr val="00B050"/>
          </a:solidFill>
        </p:spPr>
        <p:txBody>
          <a:bodyPr wrap="square" rtlCol="0">
            <a:spAutoFit/>
          </a:bodyPr>
          <a:lstStyle/>
          <a:p>
            <a:pPr algn="ctr"/>
            <a:r>
              <a:rPr lang="fr-FR" sz="1400" b="1" dirty="0" smtClean="0">
                <a:solidFill>
                  <a:schemeClr val="bg1"/>
                </a:solidFill>
              </a:rPr>
              <a:t>GIBIER</a:t>
            </a:r>
            <a:endParaRPr lang="fr-FR" sz="1400" b="1" dirty="0">
              <a:solidFill>
                <a:schemeClr val="bg1"/>
              </a:solidFill>
            </a:endParaRPr>
          </a:p>
        </p:txBody>
      </p:sp>
      <p:sp>
        <p:nvSpPr>
          <p:cNvPr id="15" name="ZoneTexte 14"/>
          <p:cNvSpPr txBox="1"/>
          <p:nvPr/>
        </p:nvSpPr>
        <p:spPr>
          <a:xfrm>
            <a:off x="179512" y="1588969"/>
            <a:ext cx="8712968"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Changements de stratégies migratoires = d’origine des grives hivernantes ? De prélèvements à la chasse ? </a:t>
            </a:r>
          </a:p>
          <a:p>
            <a:r>
              <a:rPr lang="fr-FR" sz="2000" b="1" dirty="0" smtClean="0"/>
              <a:t>Quel rôle du climat ? </a:t>
            </a:r>
          </a:p>
        </p:txBody>
      </p:sp>
      <p:sp>
        <p:nvSpPr>
          <p:cNvPr id="18" name="ZoneTexte 17"/>
          <p:cNvSpPr txBox="1"/>
          <p:nvPr/>
        </p:nvSpPr>
        <p:spPr>
          <a:xfrm>
            <a:off x="167634" y="3277433"/>
            <a:ext cx="591566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Qui ? </a:t>
            </a:r>
            <a:r>
              <a:rPr lang="fr-FR" sz="2000" dirty="0" smtClean="0"/>
              <a:t>Projet de thèse porté par Cyril ERAUD</a:t>
            </a:r>
          </a:p>
          <a:p>
            <a:r>
              <a:rPr lang="fr-FR" sz="2000" dirty="0" smtClean="0"/>
              <a:t>Pour le Muséum: CRBPO (PY HENRY, F JIGUET)</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933066"/>
            <a:ext cx="1880310" cy="1880310"/>
          </a:xfrm>
          <a:prstGeom prst="rect">
            <a:avLst/>
          </a:prstGeom>
        </p:spPr>
      </p:pic>
      <p:pic>
        <p:nvPicPr>
          <p:cNvPr id="7170" name="Picture 2" descr="Grive musicienne bagué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32" y="4653136"/>
            <a:ext cx="1839788" cy="137984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498" y="4653136"/>
            <a:ext cx="1943186" cy="137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1115" y="4653136"/>
            <a:ext cx="2069762" cy="137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6094180" y="3356992"/>
            <a:ext cx="2726292"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TOUTES les données depuis le début du baguage !</a:t>
            </a:r>
          </a:p>
          <a:p>
            <a:r>
              <a:rPr lang="fr-FR" dirty="0" smtClean="0"/>
              <a:t>Grâce à </a:t>
            </a:r>
            <a:r>
              <a:rPr lang="fr-FR" dirty="0" err="1" smtClean="0"/>
              <a:t>Khaldia</a:t>
            </a:r>
            <a:r>
              <a:rPr lang="fr-FR" dirty="0" smtClean="0"/>
              <a:t> AKKARI et Marielle PEROZ</a:t>
            </a:r>
          </a:p>
          <a:p>
            <a:r>
              <a:rPr lang="fr-FR" dirty="0" smtClean="0"/>
              <a:t>et ONCFS</a:t>
            </a:r>
            <a:endParaRPr lang="fr-FR" dirty="0"/>
          </a:p>
        </p:txBody>
      </p:sp>
    </p:spTree>
    <p:extLst>
      <p:ext uri="{BB962C8B-B14F-4D97-AF65-F5344CB8AC3E}">
        <p14:creationId xmlns:p14="http://schemas.microsoft.com/office/powerpoint/2010/main" val="1755460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44" y="3868257"/>
            <a:ext cx="2333760" cy="2153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a:spLocks noGrp="1"/>
          </p:cNvSpPr>
          <p:nvPr>
            <p:ph type="title"/>
          </p:nvPr>
        </p:nvSpPr>
        <p:spPr>
          <a:xfrm>
            <a:off x="-540568" y="562670"/>
            <a:ext cx="9144000" cy="778098"/>
          </a:xfrm>
        </p:spPr>
        <p:txBody>
          <a:bodyPr>
            <a:noAutofit/>
          </a:bodyPr>
          <a:lstStyle/>
          <a:p>
            <a:pPr algn="ctr"/>
            <a:r>
              <a:rPr lang="fr-FR" sz="2800" b="1" dirty="0" smtClean="0"/>
              <a:t>Mortalité des verdiers en baguage</a:t>
            </a:r>
            <a:endParaRPr lang="fr-FR" sz="2800" b="1" dirty="0"/>
          </a:p>
        </p:txBody>
      </p:sp>
      <p:sp>
        <p:nvSpPr>
          <p:cNvPr id="19" name="ZoneTexte 18"/>
          <p:cNvSpPr txBox="1"/>
          <p:nvPr/>
        </p:nvSpPr>
        <p:spPr>
          <a:xfrm>
            <a:off x="7457326" y="384919"/>
            <a:ext cx="1651178" cy="307777"/>
          </a:xfrm>
          <a:prstGeom prst="rect">
            <a:avLst/>
          </a:prstGeom>
          <a:solidFill>
            <a:srgbClr val="00B050"/>
          </a:solidFill>
        </p:spPr>
        <p:txBody>
          <a:bodyPr wrap="square" rtlCol="0">
            <a:spAutoFit/>
          </a:bodyPr>
          <a:lstStyle/>
          <a:p>
            <a:pPr algn="ctr"/>
            <a:r>
              <a:rPr lang="fr-FR" sz="1400" b="1" dirty="0" smtClean="0">
                <a:solidFill>
                  <a:schemeClr val="bg1"/>
                </a:solidFill>
              </a:rPr>
              <a:t>SPOL Mangeoire</a:t>
            </a:r>
            <a:endParaRPr lang="fr-FR" sz="1400" b="1" dirty="0">
              <a:solidFill>
                <a:schemeClr val="bg1"/>
              </a:solidFill>
            </a:endParaRPr>
          </a:p>
        </p:txBody>
      </p:sp>
      <p:sp>
        <p:nvSpPr>
          <p:cNvPr id="15" name="ZoneTexte 14"/>
          <p:cNvSpPr txBox="1"/>
          <p:nvPr/>
        </p:nvSpPr>
        <p:spPr>
          <a:xfrm>
            <a:off x="179512" y="1588969"/>
            <a:ext cx="871296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Mortalité excessive sur certains sites, certaines années… (~1%)</a:t>
            </a:r>
          </a:p>
          <a:p>
            <a:endParaRPr lang="fr-FR" sz="2000" b="1" dirty="0"/>
          </a:p>
          <a:p>
            <a:r>
              <a:rPr lang="fr-FR" sz="2000" b="1" dirty="0" smtClean="0"/>
              <a:t>Objectif: comprendre pour prévenir ces mortalités</a:t>
            </a:r>
          </a:p>
          <a:p>
            <a:endParaRPr lang="fr-FR" sz="2000" b="1" dirty="0" smtClean="0"/>
          </a:p>
          <a:p>
            <a:r>
              <a:rPr lang="fr-FR" sz="2000" dirty="0" smtClean="0"/>
              <a:t>2018</a:t>
            </a:r>
            <a:r>
              <a:rPr lang="fr-FR" sz="2000" dirty="0"/>
              <a:t>: projet </a:t>
            </a:r>
            <a:r>
              <a:rPr lang="fr-FR" sz="2000" dirty="0" smtClean="0"/>
              <a:t>exploratoire (autopsie de 4 verdiers, financé par SAGIR)</a:t>
            </a:r>
          </a:p>
          <a:p>
            <a:r>
              <a:rPr lang="fr-FR" sz="2000" dirty="0" smtClean="0"/>
              <a:t>2019: stage de master 2 en épidémiologie ?</a:t>
            </a:r>
          </a:p>
        </p:txBody>
      </p:sp>
      <p:sp>
        <p:nvSpPr>
          <p:cNvPr id="18" name="ZoneTexte 17"/>
          <p:cNvSpPr txBox="1"/>
          <p:nvPr/>
        </p:nvSpPr>
        <p:spPr>
          <a:xfrm>
            <a:off x="194265" y="4134559"/>
            <a:ext cx="6753999"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Qui ? </a:t>
            </a:r>
          </a:p>
          <a:p>
            <a:r>
              <a:rPr lang="fr-FR" sz="2000" dirty="0" smtClean="0"/>
              <a:t>Anouk DESCORS (épidémiologie FS, SAGIR </a:t>
            </a:r>
            <a:r>
              <a:rPr lang="fr-FR" sz="2000" dirty="0"/>
              <a:t>– ONCFS</a:t>
            </a:r>
            <a:r>
              <a:rPr lang="fr-FR" sz="2000" dirty="0" smtClean="0"/>
              <a:t>)</a:t>
            </a:r>
          </a:p>
          <a:p>
            <a:r>
              <a:rPr lang="fr-FR" sz="2000" dirty="0" smtClean="0"/>
              <a:t>Karin LEMBERGER (pathologiste, </a:t>
            </a:r>
            <a:r>
              <a:rPr lang="fr-FR" sz="2000" dirty="0" err="1" smtClean="0"/>
              <a:t>Faunapath</a:t>
            </a:r>
            <a:r>
              <a:rPr lang="fr-FR" sz="2000" dirty="0" smtClean="0"/>
              <a:t>)</a:t>
            </a:r>
          </a:p>
          <a:p>
            <a:r>
              <a:rPr lang="fr-FR" sz="2000" dirty="0"/>
              <a:t>Philippe GOURLAY </a:t>
            </a:r>
            <a:r>
              <a:rPr lang="fr-FR" sz="2000" dirty="0" smtClean="0"/>
              <a:t>(vétérinaire ONIRIS </a:t>
            </a:r>
            <a:r>
              <a:rPr lang="fr-FR" sz="2000" dirty="0"/>
              <a:t>– CVFSE)</a:t>
            </a:r>
          </a:p>
          <a:p>
            <a:r>
              <a:rPr lang="fr-FR" sz="2000" dirty="0" smtClean="0"/>
              <a:t>Sylvain LARRAT (vétérinaire Faune Sauvage)</a:t>
            </a:r>
          </a:p>
          <a:p>
            <a:r>
              <a:rPr lang="fr-FR" sz="2000" dirty="0" smtClean="0"/>
              <a:t>Julie BRAVARD (vétérinaire Muséum)</a:t>
            </a:r>
          </a:p>
          <a:p>
            <a:r>
              <a:rPr lang="fr-FR" sz="2000" dirty="0" smtClean="0"/>
              <a:t>Pierre-Yves HENRY (CRBPO)</a:t>
            </a:r>
            <a:endParaRPr lang="fr-FR" sz="2000" b="1" dirty="0" smtClean="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486" y="5877272"/>
            <a:ext cx="936104" cy="936104"/>
          </a:xfrm>
          <a:prstGeom prst="rect">
            <a:avLst/>
          </a:prstGeom>
        </p:spPr>
      </p:pic>
    </p:spTree>
    <p:extLst>
      <p:ext uri="{BB962C8B-B14F-4D97-AF65-F5344CB8AC3E}">
        <p14:creationId xmlns:p14="http://schemas.microsoft.com/office/powerpoint/2010/main" val="1760736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40568" y="562670"/>
            <a:ext cx="9144000" cy="778098"/>
          </a:xfrm>
        </p:spPr>
        <p:txBody>
          <a:bodyPr>
            <a:noAutofit/>
          </a:bodyPr>
          <a:lstStyle/>
          <a:p>
            <a:pPr algn="ctr"/>
            <a:r>
              <a:rPr lang="fr-FR" sz="2800" b="1" dirty="0" smtClean="0"/>
              <a:t>Mortalité des verdiers en baguage</a:t>
            </a:r>
            <a:endParaRPr lang="fr-FR" sz="2800" b="1" dirty="0"/>
          </a:p>
        </p:txBody>
      </p:sp>
      <p:sp>
        <p:nvSpPr>
          <p:cNvPr id="19" name="ZoneTexte 18"/>
          <p:cNvSpPr txBox="1"/>
          <p:nvPr/>
        </p:nvSpPr>
        <p:spPr>
          <a:xfrm>
            <a:off x="7457326" y="384919"/>
            <a:ext cx="1651178" cy="307777"/>
          </a:xfrm>
          <a:prstGeom prst="rect">
            <a:avLst/>
          </a:prstGeom>
          <a:solidFill>
            <a:srgbClr val="00B050"/>
          </a:solidFill>
        </p:spPr>
        <p:txBody>
          <a:bodyPr wrap="square" rtlCol="0">
            <a:spAutoFit/>
          </a:bodyPr>
          <a:lstStyle/>
          <a:p>
            <a:pPr algn="ctr"/>
            <a:r>
              <a:rPr lang="fr-FR" sz="1400" b="1" dirty="0" smtClean="0">
                <a:solidFill>
                  <a:schemeClr val="bg1"/>
                </a:solidFill>
              </a:rPr>
              <a:t>SPOL Mangeoire</a:t>
            </a:r>
            <a:endParaRPr lang="fr-FR" sz="1400" b="1"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99351"/>
            <a:ext cx="6984776" cy="539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007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40568" y="562670"/>
            <a:ext cx="9144000" cy="778098"/>
          </a:xfrm>
        </p:spPr>
        <p:txBody>
          <a:bodyPr>
            <a:noAutofit/>
          </a:bodyPr>
          <a:lstStyle/>
          <a:p>
            <a:pPr algn="ctr"/>
            <a:r>
              <a:rPr lang="fr-FR" sz="2800" b="1" dirty="0" smtClean="0"/>
              <a:t>Mortalité des verdiers en baguage</a:t>
            </a:r>
            <a:endParaRPr lang="fr-FR" sz="2800" b="1" dirty="0"/>
          </a:p>
        </p:txBody>
      </p:sp>
      <p:sp>
        <p:nvSpPr>
          <p:cNvPr id="19" name="ZoneTexte 18"/>
          <p:cNvSpPr txBox="1"/>
          <p:nvPr/>
        </p:nvSpPr>
        <p:spPr>
          <a:xfrm>
            <a:off x="7457326" y="384919"/>
            <a:ext cx="1651178" cy="307777"/>
          </a:xfrm>
          <a:prstGeom prst="rect">
            <a:avLst/>
          </a:prstGeom>
          <a:solidFill>
            <a:srgbClr val="00B050"/>
          </a:solidFill>
        </p:spPr>
        <p:txBody>
          <a:bodyPr wrap="square" rtlCol="0">
            <a:spAutoFit/>
          </a:bodyPr>
          <a:lstStyle/>
          <a:p>
            <a:pPr algn="ctr"/>
            <a:r>
              <a:rPr lang="fr-FR" sz="1400" b="1" dirty="0" smtClean="0">
                <a:solidFill>
                  <a:schemeClr val="bg1"/>
                </a:solidFill>
              </a:rPr>
              <a:t>SPOL Mangeoire</a:t>
            </a:r>
            <a:endParaRPr lang="fr-FR" sz="1400" b="1" dirty="0">
              <a:solidFill>
                <a:schemeClr val="bg1"/>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75" t="20452" r="64797" b="19214"/>
          <a:stretch/>
        </p:blipFill>
        <p:spPr bwMode="auto">
          <a:xfrm>
            <a:off x="4790231" y="2996952"/>
            <a:ext cx="3958233" cy="360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5294287" y="1772816"/>
            <a:ext cx="3024336" cy="923330"/>
          </a:xfrm>
          <a:prstGeom prst="rect">
            <a:avLst/>
          </a:prstGeom>
          <a:noFill/>
        </p:spPr>
        <p:txBody>
          <a:bodyPr wrap="square" rtlCol="0">
            <a:spAutoFit/>
          </a:bodyPr>
          <a:lstStyle/>
          <a:p>
            <a:pPr algn="ctr"/>
            <a:r>
              <a:rPr lang="fr-FR" dirty="0" smtClean="0"/>
              <a:t>Mouvements </a:t>
            </a:r>
          </a:p>
          <a:p>
            <a:pPr algn="ctr"/>
            <a:r>
              <a:rPr lang="fr-FR" dirty="0" smtClean="0"/>
              <a:t>entre Grande-Bretagne</a:t>
            </a:r>
          </a:p>
          <a:p>
            <a:pPr algn="ctr"/>
            <a:r>
              <a:rPr lang="fr-FR" dirty="0" smtClean="0"/>
              <a:t>et France</a:t>
            </a:r>
            <a:endParaRPr lang="fr-FR" dirty="0"/>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268"/>
          <a:stretch/>
        </p:blipFill>
        <p:spPr bwMode="auto">
          <a:xfrm>
            <a:off x="467544" y="2996952"/>
            <a:ext cx="3817910" cy="360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827584" y="1785590"/>
            <a:ext cx="3024336" cy="646331"/>
          </a:xfrm>
          <a:prstGeom prst="rect">
            <a:avLst/>
          </a:prstGeom>
          <a:noFill/>
        </p:spPr>
        <p:txBody>
          <a:bodyPr wrap="square" rtlCol="0">
            <a:spAutoFit/>
          </a:bodyPr>
          <a:lstStyle/>
          <a:p>
            <a:pPr algn="ctr"/>
            <a:r>
              <a:rPr lang="fr-FR" dirty="0" smtClean="0"/>
              <a:t>Mouvements </a:t>
            </a:r>
          </a:p>
          <a:p>
            <a:pPr algn="ctr"/>
            <a:r>
              <a:rPr lang="fr-FR" dirty="0"/>
              <a:t>q</a:t>
            </a:r>
            <a:r>
              <a:rPr lang="fr-FR" dirty="0" smtClean="0"/>
              <a:t>uelle que soit l’origine</a:t>
            </a:r>
            <a:endParaRPr lang="fr-F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869726"/>
            <a:ext cx="6768752" cy="197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76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40568" y="562670"/>
            <a:ext cx="9144000" cy="778098"/>
          </a:xfrm>
        </p:spPr>
        <p:txBody>
          <a:bodyPr>
            <a:noAutofit/>
          </a:bodyPr>
          <a:lstStyle/>
          <a:p>
            <a:pPr algn="ctr"/>
            <a:r>
              <a:rPr lang="fr-FR" sz="2800" b="1" dirty="0" smtClean="0"/>
              <a:t>Durée et départ d’une halte migratoire </a:t>
            </a:r>
            <a:br>
              <a:rPr lang="fr-FR" sz="2800" b="1" dirty="0" smtClean="0"/>
            </a:br>
            <a:r>
              <a:rPr lang="fr-FR" sz="2800" b="1" dirty="0" smtClean="0"/>
              <a:t>chez le Phragmite des joncs à </a:t>
            </a:r>
            <a:r>
              <a:rPr lang="fr-FR" sz="2800" b="1" dirty="0" err="1" smtClean="0"/>
              <a:t>Trunvel</a:t>
            </a:r>
            <a:endParaRPr lang="fr-FR" sz="2800" b="1" dirty="0"/>
          </a:p>
        </p:txBody>
      </p:sp>
      <p:sp>
        <p:nvSpPr>
          <p:cNvPr id="19" name="ZoneTexte 18"/>
          <p:cNvSpPr txBox="1"/>
          <p:nvPr/>
        </p:nvSpPr>
        <p:spPr>
          <a:xfrm>
            <a:off x="7457326" y="384919"/>
            <a:ext cx="1651178" cy="738664"/>
          </a:xfrm>
          <a:prstGeom prst="rect">
            <a:avLst/>
          </a:prstGeom>
          <a:solidFill>
            <a:srgbClr val="00B050"/>
          </a:solidFill>
        </p:spPr>
        <p:txBody>
          <a:bodyPr wrap="square" rtlCol="0">
            <a:spAutoFit/>
          </a:bodyPr>
          <a:lstStyle/>
          <a:p>
            <a:pPr algn="ctr"/>
            <a:r>
              <a:rPr lang="fr-FR" sz="1400" b="1" dirty="0" smtClean="0">
                <a:solidFill>
                  <a:schemeClr val="bg1"/>
                </a:solidFill>
              </a:rPr>
              <a:t>Thème 10</a:t>
            </a:r>
          </a:p>
          <a:p>
            <a:pPr algn="ctr"/>
            <a:r>
              <a:rPr lang="fr-FR" sz="1400" b="1" dirty="0" smtClean="0">
                <a:solidFill>
                  <a:schemeClr val="bg1"/>
                </a:solidFill>
              </a:rPr>
              <a:t>HALTE</a:t>
            </a:r>
          </a:p>
          <a:p>
            <a:pPr algn="ctr"/>
            <a:r>
              <a:rPr lang="fr-FR" sz="1400" b="1" dirty="0" smtClean="0">
                <a:solidFill>
                  <a:schemeClr val="bg1"/>
                </a:solidFill>
              </a:rPr>
              <a:t>SEJOUR</a:t>
            </a:r>
            <a:endParaRPr lang="fr-FR" sz="1400" b="1" dirty="0">
              <a:solidFill>
                <a:schemeClr val="bg1"/>
              </a:solidFill>
            </a:endParaRPr>
          </a:p>
        </p:txBody>
      </p:sp>
      <p:sp>
        <p:nvSpPr>
          <p:cNvPr id="15" name="ZoneTexte 14"/>
          <p:cNvSpPr txBox="1"/>
          <p:nvPr/>
        </p:nvSpPr>
        <p:spPr>
          <a:xfrm>
            <a:off x="179512" y="1588969"/>
            <a:ext cx="871296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Quand partir d’une site de halte ? </a:t>
            </a:r>
          </a:p>
          <a:p>
            <a:r>
              <a:rPr lang="fr-FR" sz="2000" dirty="0" smtClean="0"/>
              <a:t>Réserves de graisse ? </a:t>
            </a:r>
          </a:p>
          <a:p>
            <a:r>
              <a:rPr lang="fr-FR" sz="2000" dirty="0" smtClean="0"/>
              <a:t>Météorologie ? </a:t>
            </a:r>
          </a:p>
          <a:p>
            <a:r>
              <a:rPr lang="fr-FR" sz="2000" dirty="0" smtClean="0"/>
              <a:t>Temps depuis l’arrivée ?</a:t>
            </a:r>
          </a:p>
        </p:txBody>
      </p:sp>
      <p:sp>
        <p:nvSpPr>
          <p:cNvPr id="18" name="ZoneTexte 17"/>
          <p:cNvSpPr txBox="1"/>
          <p:nvPr/>
        </p:nvSpPr>
        <p:spPr>
          <a:xfrm>
            <a:off x="178520" y="3650248"/>
            <a:ext cx="6409704"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Qui ? </a:t>
            </a:r>
          </a:p>
          <a:p>
            <a:r>
              <a:rPr lang="fr-FR" sz="2000" dirty="0" smtClean="0"/>
              <a:t>Gaétan GUYOT (Bretagne Vivante)</a:t>
            </a:r>
          </a:p>
          <a:p>
            <a:r>
              <a:rPr lang="fr-FR" sz="2000" dirty="0" smtClean="0"/>
              <a:t>Roger PRADEL (CEFE, Montpellier)</a:t>
            </a:r>
          </a:p>
          <a:p>
            <a:r>
              <a:rPr lang="fr-FR" sz="2000" dirty="0" smtClean="0"/>
              <a:t>Emmanuelle CAM (</a:t>
            </a:r>
            <a:r>
              <a:rPr lang="fr-FR" sz="2000" dirty="0" err="1" smtClean="0"/>
              <a:t>Univ</a:t>
            </a:r>
            <a:r>
              <a:rPr lang="fr-FR" sz="2000" dirty="0" smtClean="0"/>
              <a:t>. Toulouse)</a:t>
            </a:r>
          </a:p>
          <a:p>
            <a:r>
              <a:rPr lang="fr-FR" sz="2000" dirty="0" smtClean="0"/>
              <a:t>Pierre-Yves HENRY (CRBPO / CESCO – MECADEV)</a:t>
            </a:r>
          </a:p>
        </p:txBody>
      </p:sp>
      <p:sp>
        <p:nvSpPr>
          <p:cNvPr id="6" name="ZoneTexte 5"/>
          <p:cNvSpPr txBox="1"/>
          <p:nvPr/>
        </p:nvSpPr>
        <p:spPr>
          <a:xfrm>
            <a:off x="1331640" y="6300028"/>
            <a:ext cx="518457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smtClean="0"/>
              <a:t>Doctorat de Sébastien ROQUES</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499773"/>
            <a:ext cx="2291427" cy="1019811"/>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133590"/>
            <a:ext cx="2291427" cy="119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6009" y="5586465"/>
            <a:ext cx="2347658" cy="96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748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40568" y="562670"/>
            <a:ext cx="9144000" cy="778098"/>
          </a:xfrm>
        </p:spPr>
        <p:txBody>
          <a:bodyPr>
            <a:noAutofit/>
          </a:bodyPr>
          <a:lstStyle/>
          <a:p>
            <a:pPr algn="ctr"/>
            <a:r>
              <a:rPr lang="fr-FR" sz="2800" b="1" dirty="0" smtClean="0"/>
              <a:t>Engraissement en halte migratoire </a:t>
            </a:r>
            <a:br>
              <a:rPr lang="fr-FR" sz="2800" b="1" dirty="0" smtClean="0"/>
            </a:br>
            <a:r>
              <a:rPr lang="fr-FR" sz="2800" b="1" dirty="0" smtClean="0"/>
              <a:t>chez le Phragmite des joncs</a:t>
            </a:r>
            <a:endParaRPr lang="fr-FR" sz="2800" b="1" dirty="0"/>
          </a:p>
        </p:txBody>
      </p:sp>
      <p:sp>
        <p:nvSpPr>
          <p:cNvPr id="19" name="ZoneTexte 18"/>
          <p:cNvSpPr txBox="1"/>
          <p:nvPr/>
        </p:nvSpPr>
        <p:spPr>
          <a:xfrm>
            <a:off x="7457326" y="384919"/>
            <a:ext cx="1651178" cy="738664"/>
          </a:xfrm>
          <a:prstGeom prst="rect">
            <a:avLst/>
          </a:prstGeom>
          <a:solidFill>
            <a:srgbClr val="00B050"/>
          </a:solidFill>
        </p:spPr>
        <p:txBody>
          <a:bodyPr wrap="square" rtlCol="0">
            <a:spAutoFit/>
          </a:bodyPr>
          <a:lstStyle/>
          <a:p>
            <a:pPr algn="ctr"/>
            <a:r>
              <a:rPr lang="fr-FR" sz="1400" b="1" dirty="0" smtClean="0">
                <a:solidFill>
                  <a:schemeClr val="bg1"/>
                </a:solidFill>
              </a:rPr>
              <a:t>Thème 10</a:t>
            </a:r>
          </a:p>
          <a:p>
            <a:pPr algn="ctr"/>
            <a:r>
              <a:rPr lang="fr-FR" sz="1400" b="1" dirty="0" smtClean="0">
                <a:solidFill>
                  <a:schemeClr val="bg1"/>
                </a:solidFill>
              </a:rPr>
              <a:t>HALTE</a:t>
            </a:r>
          </a:p>
          <a:p>
            <a:pPr algn="ctr"/>
            <a:r>
              <a:rPr lang="fr-FR" sz="1400" b="1" dirty="0" smtClean="0">
                <a:solidFill>
                  <a:schemeClr val="bg1"/>
                </a:solidFill>
              </a:rPr>
              <a:t>SEJOUR</a:t>
            </a:r>
            <a:endParaRPr lang="fr-FR" sz="1400" b="1" dirty="0">
              <a:solidFill>
                <a:schemeClr val="bg1"/>
              </a:solidFill>
            </a:endParaRPr>
          </a:p>
        </p:txBody>
      </p:sp>
      <p:sp>
        <p:nvSpPr>
          <p:cNvPr id="15" name="ZoneTexte 14"/>
          <p:cNvSpPr txBox="1"/>
          <p:nvPr/>
        </p:nvSpPr>
        <p:spPr>
          <a:xfrm>
            <a:off x="179512" y="1628800"/>
            <a:ext cx="871296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Y </a:t>
            </a:r>
            <a:r>
              <a:rPr lang="fr-FR" sz="2000" b="1" dirty="0" err="1" smtClean="0"/>
              <a:t>a-t-il</a:t>
            </a:r>
            <a:r>
              <a:rPr lang="fr-FR" sz="2000" b="1" dirty="0" smtClean="0"/>
              <a:t> des variations d’engraissement le long de la voie de migration atlantique ?</a:t>
            </a:r>
          </a:p>
        </p:txBody>
      </p:sp>
      <p:sp>
        <p:nvSpPr>
          <p:cNvPr id="18" name="ZoneTexte 17"/>
          <p:cNvSpPr txBox="1"/>
          <p:nvPr/>
        </p:nvSpPr>
        <p:spPr>
          <a:xfrm>
            <a:off x="394544" y="3650248"/>
            <a:ext cx="835392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Qui ? </a:t>
            </a:r>
          </a:p>
          <a:p>
            <a:r>
              <a:rPr lang="fr-FR" sz="2000" dirty="0" smtClean="0"/>
              <a:t>Raphaël MUSSEAU, Sonia BESLIC (</a:t>
            </a:r>
            <a:r>
              <a:rPr lang="fr-FR" sz="2000" dirty="0" err="1" smtClean="0"/>
              <a:t>Biosphere</a:t>
            </a:r>
            <a:r>
              <a:rPr lang="fr-FR" sz="2000" dirty="0" smtClean="0"/>
              <a:t> Environnement)</a:t>
            </a:r>
          </a:p>
          <a:p>
            <a:r>
              <a:rPr lang="fr-FR" sz="2000" dirty="0" smtClean="0"/>
              <a:t>Philippe FONTANILLES (OISO)</a:t>
            </a:r>
          </a:p>
          <a:p>
            <a:r>
              <a:rPr lang="fr-FR" sz="2000" dirty="0"/>
              <a:t>Pierre-Yves HENRY (CRBPO / CESCO – MECADEV)</a:t>
            </a:r>
          </a:p>
          <a:p>
            <a:r>
              <a:rPr lang="fr-FR" sz="2000" dirty="0" smtClean="0"/>
              <a:t>Juan ARIZAGA, </a:t>
            </a:r>
            <a:r>
              <a:rPr lang="fr-FR" sz="2000" dirty="0" err="1" smtClean="0"/>
              <a:t>Nere</a:t>
            </a:r>
            <a:r>
              <a:rPr lang="fr-FR" sz="2000" dirty="0" smtClean="0"/>
              <a:t> ZORROZUA GAMBOA (</a:t>
            </a:r>
            <a:r>
              <a:rPr lang="fr-FR" sz="2000" dirty="0" err="1" smtClean="0"/>
              <a:t>Aranzadi</a:t>
            </a:r>
            <a:r>
              <a:rPr lang="fr-FR" sz="2000" dirty="0" smtClean="0"/>
              <a:t>, Pays basque, 	Espagne)</a:t>
            </a:r>
          </a:p>
        </p:txBody>
      </p:sp>
    </p:spTree>
    <p:extLst>
      <p:ext uri="{BB962C8B-B14F-4D97-AF65-F5344CB8AC3E}">
        <p14:creationId xmlns:p14="http://schemas.microsoft.com/office/powerpoint/2010/main" val="3049229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Le ‘</a:t>
            </a:r>
            <a:r>
              <a:rPr lang="fr-FR" sz="3200" b="1" dirty="0" err="1" smtClean="0"/>
              <a:t>Reporting</a:t>
            </a:r>
            <a:r>
              <a:rPr lang="fr-FR" sz="3200" b="1" dirty="0" smtClean="0"/>
              <a:t>’ STOC Capture</a:t>
            </a:r>
            <a:endParaRPr lang="fr-FR" sz="3200" b="1" dirty="0"/>
          </a:p>
        </p:txBody>
      </p:sp>
      <p:sp>
        <p:nvSpPr>
          <p:cNvPr id="9" name="ZoneTexte 8"/>
          <p:cNvSpPr txBox="1"/>
          <p:nvPr/>
        </p:nvSpPr>
        <p:spPr>
          <a:xfrm>
            <a:off x="1763688" y="6021288"/>
            <a:ext cx="518457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smtClean="0"/>
              <a:t>Développement: Romain LORRILLIERE</a:t>
            </a:r>
            <a:endParaRPr lang="fr-FR" dirty="0"/>
          </a:p>
        </p:txBody>
      </p:sp>
      <p:sp>
        <p:nvSpPr>
          <p:cNvPr id="5" name="ZoneTexte 4"/>
          <p:cNvSpPr txBox="1"/>
          <p:nvPr/>
        </p:nvSpPr>
        <p:spPr>
          <a:xfrm>
            <a:off x="7524328" y="752666"/>
            <a:ext cx="1512168" cy="307777"/>
          </a:xfrm>
          <a:prstGeom prst="rect">
            <a:avLst/>
          </a:prstGeom>
          <a:solidFill>
            <a:srgbClr val="00B050"/>
          </a:solidFill>
        </p:spPr>
        <p:txBody>
          <a:bodyPr wrap="square" rtlCol="0">
            <a:spAutoFit/>
          </a:bodyPr>
          <a:lstStyle/>
          <a:p>
            <a:pPr algn="ctr"/>
            <a:r>
              <a:rPr lang="fr-FR" sz="1400" b="1" dirty="0" smtClean="0">
                <a:solidFill>
                  <a:schemeClr val="bg1"/>
                </a:solidFill>
              </a:rPr>
              <a:t>STOC Capture</a:t>
            </a:r>
            <a:endParaRPr lang="fr-FR" sz="1400" b="1" dirty="0">
              <a:solidFill>
                <a:schemeClr val="bg1"/>
              </a:solidFill>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68285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870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Le ‘</a:t>
            </a:r>
            <a:r>
              <a:rPr lang="fr-FR" sz="3200" b="1" dirty="0" err="1" smtClean="0"/>
              <a:t>Reporting</a:t>
            </a:r>
            <a:r>
              <a:rPr lang="fr-FR" sz="3200" b="1" dirty="0" smtClean="0"/>
              <a:t>’ STOC Capture</a:t>
            </a:r>
            <a:endParaRPr lang="fr-FR" sz="3200" b="1" dirty="0"/>
          </a:p>
        </p:txBody>
      </p:sp>
      <p:sp>
        <p:nvSpPr>
          <p:cNvPr id="9" name="ZoneTexte 8"/>
          <p:cNvSpPr txBox="1"/>
          <p:nvPr/>
        </p:nvSpPr>
        <p:spPr>
          <a:xfrm>
            <a:off x="1763688" y="6021288"/>
            <a:ext cx="518457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b="1" dirty="0" smtClean="0"/>
              <a:t>Contrat </a:t>
            </a:r>
            <a:r>
              <a:rPr lang="fr-FR" b="1" dirty="0" err="1" smtClean="0"/>
              <a:t>Aïssa</a:t>
            </a:r>
            <a:r>
              <a:rPr lang="fr-FR" b="1" dirty="0" smtClean="0"/>
              <a:t> MORIN (3 mois)</a:t>
            </a:r>
            <a:endParaRPr lang="fr-FR" dirty="0"/>
          </a:p>
        </p:txBody>
      </p:sp>
      <p:sp>
        <p:nvSpPr>
          <p:cNvPr id="5" name="ZoneTexte 4"/>
          <p:cNvSpPr txBox="1"/>
          <p:nvPr/>
        </p:nvSpPr>
        <p:spPr>
          <a:xfrm>
            <a:off x="7524328" y="752666"/>
            <a:ext cx="1512168" cy="307777"/>
          </a:xfrm>
          <a:prstGeom prst="rect">
            <a:avLst/>
          </a:prstGeom>
          <a:solidFill>
            <a:srgbClr val="00B050"/>
          </a:solidFill>
        </p:spPr>
        <p:txBody>
          <a:bodyPr wrap="square" rtlCol="0">
            <a:spAutoFit/>
          </a:bodyPr>
          <a:lstStyle/>
          <a:p>
            <a:pPr algn="ctr"/>
            <a:r>
              <a:rPr lang="fr-FR" sz="1400" b="1" dirty="0" smtClean="0">
                <a:solidFill>
                  <a:schemeClr val="bg1"/>
                </a:solidFill>
              </a:rPr>
              <a:t>STOC Capture</a:t>
            </a:r>
            <a:endParaRPr lang="fr-FR" sz="1400" b="1" dirty="0">
              <a:solidFill>
                <a:schemeClr val="bg1"/>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4933066"/>
            <a:ext cx="1880310" cy="188031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1"/>
            <a:ext cx="2858286" cy="273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179512" y="1588969"/>
            <a:ext cx="871296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t>Diagnostic de spécificités des RNCFS</a:t>
            </a:r>
            <a:endParaRPr lang="fr-FR" sz="2000" dirty="0" smtClean="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254695"/>
            <a:ext cx="3491924" cy="345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74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74638"/>
            <a:ext cx="9083352" cy="706090"/>
          </a:xfrm>
        </p:spPr>
        <p:txBody>
          <a:bodyPr>
            <a:noAutofit/>
          </a:bodyPr>
          <a:lstStyle/>
          <a:p>
            <a:pPr algn="ctr"/>
            <a:r>
              <a:rPr lang="fr-FR" b="1" dirty="0" smtClean="0"/>
              <a:t>Géolocalisation des STOC Capture</a:t>
            </a:r>
            <a:endParaRPr lang="fr-FR" b="1" dirty="0"/>
          </a:p>
        </p:txBody>
      </p:sp>
      <p:sp>
        <p:nvSpPr>
          <p:cNvPr id="5" name="ZoneTexte 4"/>
          <p:cNvSpPr txBox="1"/>
          <p:nvPr/>
        </p:nvSpPr>
        <p:spPr>
          <a:xfrm>
            <a:off x="179512" y="1671191"/>
            <a:ext cx="878950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t>Seulement 120 stations sur 373…</a:t>
            </a:r>
          </a:p>
        </p:txBody>
      </p:sp>
      <p:sp>
        <p:nvSpPr>
          <p:cNvPr id="3" name="ZoneTexte 2"/>
          <p:cNvSpPr txBox="1"/>
          <p:nvPr/>
        </p:nvSpPr>
        <p:spPr>
          <a:xfrm>
            <a:off x="1691680" y="5291916"/>
            <a:ext cx="5256584" cy="369332"/>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b="1" dirty="0" smtClean="0">
                <a:solidFill>
                  <a:schemeClr val="tx1"/>
                </a:solidFill>
              </a:rPr>
              <a:t>Chantier pour 2018, suivi par Pierre </a:t>
            </a:r>
            <a:r>
              <a:rPr lang="fr-FR" b="1" dirty="0" err="1" smtClean="0">
                <a:solidFill>
                  <a:schemeClr val="tx1"/>
                </a:solidFill>
              </a:rPr>
              <a:t>Fiquet</a:t>
            </a:r>
            <a:endParaRPr lang="fr-FR" b="1" dirty="0">
              <a:solidFill>
                <a:schemeClr val="tx1"/>
              </a:solidFill>
            </a:endParaRPr>
          </a:p>
        </p:txBody>
      </p:sp>
    </p:spTree>
    <p:extLst>
      <p:ext uri="{BB962C8B-B14F-4D97-AF65-F5344CB8AC3E}">
        <p14:creationId xmlns:p14="http://schemas.microsoft.com/office/powerpoint/2010/main" val="243061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4846"/>
          <a:stretch/>
        </p:blipFill>
        <p:spPr bwMode="auto">
          <a:xfrm>
            <a:off x="683568" y="3839400"/>
            <a:ext cx="3378125" cy="1812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1403648" y="1206781"/>
            <a:ext cx="2160240" cy="369332"/>
          </a:xfrm>
          <a:prstGeom prst="rect">
            <a:avLst/>
          </a:prstGeom>
          <a:noFill/>
        </p:spPr>
        <p:txBody>
          <a:bodyPr wrap="square" rtlCol="0">
            <a:spAutoFit/>
          </a:bodyPr>
          <a:lstStyle/>
          <a:p>
            <a:r>
              <a:rPr lang="fr-FR" dirty="0" smtClean="0"/>
              <a:t>Espèces protégées</a:t>
            </a:r>
            <a:endParaRPr lang="fr-FR" sz="2800" b="1" dirty="0"/>
          </a:p>
        </p:txBody>
      </p:sp>
      <p:sp>
        <p:nvSpPr>
          <p:cNvPr id="14" name="ZoneTexte 13"/>
          <p:cNvSpPr txBox="1"/>
          <p:nvPr/>
        </p:nvSpPr>
        <p:spPr>
          <a:xfrm>
            <a:off x="1403648" y="3419700"/>
            <a:ext cx="2160240" cy="369332"/>
          </a:xfrm>
          <a:prstGeom prst="rect">
            <a:avLst/>
          </a:prstGeom>
          <a:noFill/>
        </p:spPr>
        <p:txBody>
          <a:bodyPr wrap="square" rtlCol="0">
            <a:spAutoFit/>
          </a:bodyPr>
          <a:lstStyle/>
          <a:p>
            <a:r>
              <a:rPr lang="fr-FR" dirty="0" smtClean="0"/>
              <a:t>Espèces chassées</a:t>
            </a:r>
            <a:endParaRPr lang="fr-FR" sz="2800" b="1" dirty="0"/>
          </a:p>
        </p:txBody>
      </p:sp>
      <p:sp>
        <p:nvSpPr>
          <p:cNvPr id="17" name="ZoneTexte 16"/>
          <p:cNvSpPr txBox="1"/>
          <p:nvPr/>
        </p:nvSpPr>
        <p:spPr>
          <a:xfrm>
            <a:off x="2951186" y="4530878"/>
            <a:ext cx="988765" cy="369332"/>
          </a:xfrm>
          <a:prstGeom prst="rect">
            <a:avLst/>
          </a:prstGeom>
          <a:noFill/>
        </p:spPr>
        <p:txBody>
          <a:bodyPr wrap="square" rtlCol="0">
            <a:spAutoFit/>
          </a:bodyPr>
          <a:lstStyle/>
          <a:p>
            <a:r>
              <a:rPr lang="fr-FR" dirty="0" smtClean="0"/>
              <a:t>DRIEE</a:t>
            </a: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157" y="1664478"/>
            <a:ext cx="2454945" cy="158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845" y="1794407"/>
            <a:ext cx="34575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4448905" y="3860005"/>
            <a:ext cx="4349453"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b="1" u="sng" dirty="0" smtClean="0"/>
              <a:t>Nouveautés</a:t>
            </a:r>
          </a:p>
          <a:p>
            <a:endParaRPr lang="fr-FR" b="1" dirty="0" smtClean="0"/>
          </a:p>
          <a:p>
            <a:r>
              <a:rPr lang="fr-FR" dirty="0" smtClean="0"/>
              <a:t>Dérogation Transport des blessés = OK</a:t>
            </a:r>
          </a:p>
          <a:p>
            <a:r>
              <a:rPr lang="fr-FR" dirty="0" smtClean="0"/>
              <a:t>Dérogation Cadavres = OK</a:t>
            </a:r>
          </a:p>
          <a:p>
            <a:r>
              <a:rPr lang="fr-FR" dirty="0" smtClean="0"/>
              <a:t>Dérogation Prise de sang simple = OK</a:t>
            </a:r>
          </a:p>
          <a:p>
            <a:endParaRPr lang="fr-FR" dirty="0"/>
          </a:p>
          <a:p>
            <a:r>
              <a:rPr lang="fr-FR" b="1" dirty="0"/>
              <a:t>Dérogation Euthanasie = </a:t>
            </a:r>
            <a:r>
              <a:rPr lang="fr-FR" b="1" dirty="0" smtClean="0"/>
              <a:t>NON</a:t>
            </a:r>
            <a:endParaRPr lang="fr-FR" dirty="0" smtClean="0"/>
          </a:p>
        </p:txBody>
      </p:sp>
    </p:spTree>
    <p:extLst>
      <p:ext uri="{BB962C8B-B14F-4D97-AF65-F5344CB8AC3E}">
        <p14:creationId xmlns:p14="http://schemas.microsoft.com/office/powerpoint/2010/main" val="2967978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05095"/>
          </a:xfrm>
          <a:prstGeom prst="rect">
            <a:avLst/>
          </a:prstGeom>
        </p:spPr>
      </p:pic>
      <p:sp>
        <p:nvSpPr>
          <p:cNvPr id="5" name="Titre 1"/>
          <p:cNvSpPr>
            <a:spLocks noGrp="1"/>
          </p:cNvSpPr>
          <p:nvPr>
            <p:ph type="title"/>
          </p:nvPr>
        </p:nvSpPr>
        <p:spPr>
          <a:xfrm>
            <a:off x="457200" y="274638"/>
            <a:ext cx="8229600" cy="778098"/>
          </a:xfrm>
        </p:spPr>
        <p:txBody>
          <a:bodyPr>
            <a:normAutofit/>
          </a:bodyPr>
          <a:lstStyle/>
          <a:p>
            <a:pPr algn="ctr"/>
            <a:r>
              <a:rPr lang="fr-FR" b="1" dirty="0" smtClean="0">
                <a:solidFill>
                  <a:srgbClr val="FFFF00"/>
                </a:solidFill>
              </a:rPr>
              <a:t>Merci pour tous vos efforts !</a:t>
            </a:r>
            <a:endParaRPr lang="fr-FR" b="1" dirty="0">
              <a:solidFill>
                <a:srgbClr val="FFFF00"/>
              </a:solidFill>
            </a:endParaRPr>
          </a:p>
        </p:txBody>
      </p:sp>
    </p:spTree>
    <p:extLst>
      <p:ext uri="{BB962C8B-B14F-4D97-AF65-F5344CB8AC3E}">
        <p14:creationId xmlns:p14="http://schemas.microsoft.com/office/powerpoint/2010/main" val="207937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sp>
        <p:nvSpPr>
          <p:cNvPr id="15" name="Espace réservé du contenu 2"/>
          <p:cNvSpPr>
            <a:spLocks noGrp="1"/>
          </p:cNvSpPr>
          <p:nvPr/>
        </p:nvSpPr>
        <p:spPr>
          <a:xfrm>
            <a:off x="457200" y="2464296"/>
            <a:ext cx="8229600" cy="38450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Dossier de demande de dérogation à la loi de Protection de la Nature DRIEE Ile-de-France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Avis du président de la FNC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smtClean="0">
                <a:ln>
                  <a:noFill/>
                </a:ln>
                <a:solidFill>
                  <a:sysClr val="windowText" lastClr="000000"/>
                </a:solidFill>
                <a:effectLst/>
                <a:uLnTx/>
                <a:uFillTx/>
                <a:latin typeface="Calibri"/>
                <a:ea typeface="+mn-ea"/>
                <a:cs typeface="+mn-cs"/>
              </a:rPr>
              <a:t>Arrêté préfectoral pour les </a:t>
            </a:r>
            <a:r>
              <a:rPr kumimoji="0" lang="fr-FR" sz="3200" b="0" i="0" u="sng" strike="noStrike" kern="1200" cap="none" spc="0" normalizeH="0" baseline="0" noProof="0" dirty="0" smtClean="0">
                <a:ln>
                  <a:noFill/>
                </a:ln>
                <a:solidFill>
                  <a:sysClr val="windowText" lastClr="000000"/>
                </a:solidFill>
                <a:effectLst/>
                <a:uLnTx/>
                <a:uFillTx/>
                <a:latin typeface="Calibri"/>
                <a:ea typeface="+mn-ea"/>
                <a:cs typeface="+mn-cs"/>
              </a:rPr>
              <a:t>espèces chassables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ysClr val="windowText" lastClr="000000"/>
                </a:solidFill>
                <a:effectLst/>
                <a:uLnTx/>
                <a:uFillTx/>
                <a:latin typeface="Calibri"/>
                <a:ea typeface="+mn-ea"/>
                <a:cs typeface="+mn-cs"/>
              </a:rPr>
              <a:t>(MNHN établissement public dont le siège est en Ile de France)</a:t>
            </a:r>
            <a:endParaRPr kumimoji="0" lang="fr-FR"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 name="ZoneTexte 3"/>
          <p:cNvSpPr txBox="1"/>
          <p:nvPr/>
        </p:nvSpPr>
        <p:spPr>
          <a:xfrm>
            <a:off x="2689448" y="1384176"/>
            <a:ext cx="3888432"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srgbClr val="0070C0"/>
                </a:solidFill>
                <a:effectLst/>
                <a:uLnTx/>
                <a:uFillTx/>
                <a:latin typeface="Calibri"/>
                <a:ea typeface="+mn-ea"/>
                <a:cs typeface="+mn-cs"/>
              </a:rPr>
              <a:t>Espèces chassables</a:t>
            </a:r>
            <a:endParaRPr kumimoji="0" lang="fr-FR" sz="3600" b="1"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451468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4083999" cy="602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15045"/>
            <a:ext cx="3882380" cy="569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596336" y="2146404"/>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479535" y="6004337"/>
            <a:ext cx="2249679" cy="707886"/>
          </a:xfrm>
          <a:prstGeom prst="rect">
            <a:avLst/>
          </a:prstGeom>
          <a:noFill/>
        </p:spPr>
        <p:txBody>
          <a:bodyPr wrap="square" rtlCol="0">
            <a:spAutoFit/>
          </a:bodyPr>
          <a:lstStyle/>
          <a:p>
            <a:r>
              <a:rPr lang="fr-FR" sz="2000" dirty="0" smtClean="0"/>
              <a:t>28 février 2018 au 28 février 2023</a:t>
            </a:r>
            <a:endParaRPr lang="fr-FR" sz="2000" dirty="0"/>
          </a:p>
        </p:txBody>
      </p:sp>
    </p:spTree>
    <p:extLst>
      <p:ext uri="{BB962C8B-B14F-4D97-AF65-F5344CB8AC3E}">
        <p14:creationId xmlns:p14="http://schemas.microsoft.com/office/powerpoint/2010/main" val="322323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sp>
        <p:nvSpPr>
          <p:cNvPr id="5" name="Espace réservé du contenu 2"/>
          <p:cNvSpPr txBox="1">
            <a:spLocks/>
          </p:cNvSpPr>
          <p:nvPr/>
        </p:nvSpPr>
        <p:spPr>
          <a:xfrm>
            <a:off x="467544" y="2564904"/>
            <a:ext cx="8229600" cy="38450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Dossier de demande de dérogation à la loi de Protection de la Nature - MTES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Passage en commission « espèces et communautés biologiques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Avis favorable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smtClean="0">
                <a:ln>
                  <a:noFill/>
                </a:ln>
                <a:solidFill>
                  <a:sysClr val="windowText" lastClr="000000"/>
                </a:solidFill>
                <a:effectLst/>
                <a:uLnTx/>
                <a:uFillTx/>
                <a:latin typeface="Calibri"/>
                <a:ea typeface="+mn-ea"/>
                <a:cs typeface="+mn-cs"/>
              </a:rPr>
              <a:t>Arrêté ministériel pour les </a:t>
            </a:r>
            <a:r>
              <a:rPr kumimoji="0" lang="fr-FR" sz="3200" b="0" i="0" u="sng" strike="noStrike" kern="1200" cap="none" spc="0" normalizeH="0" baseline="0" noProof="0" smtClean="0">
                <a:ln>
                  <a:noFill/>
                </a:ln>
                <a:solidFill>
                  <a:sysClr val="windowText" lastClr="000000"/>
                </a:solidFill>
                <a:effectLst/>
                <a:uLnTx/>
                <a:uFillTx/>
                <a:latin typeface="Calibri"/>
                <a:ea typeface="+mn-ea"/>
                <a:cs typeface="+mn-cs"/>
              </a:rPr>
              <a:t>espèces protégées</a:t>
            </a:r>
            <a:endParaRPr kumimoji="0" lang="fr-FR" sz="3200" b="0" i="0" u="sng"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ZoneTexte 5"/>
          <p:cNvSpPr txBox="1"/>
          <p:nvPr/>
        </p:nvSpPr>
        <p:spPr>
          <a:xfrm>
            <a:off x="2699792" y="1484784"/>
            <a:ext cx="3672408" cy="646331"/>
          </a:xfrm>
          <a:prstGeom prst="rect">
            <a:avLst/>
          </a:prstGeom>
          <a:noFill/>
        </p:spPr>
        <p:txBody>
          <a:bodyPr wrap="square" rtlCol="0">
            <a:spAutoFit/>
          </a:bodyPr>
          <a:lstStyle/>
          <a:p>
            <a:r>
              <a:rPr lang="fr-FR" sz="3600" b="1" dirty="0" smtClean="0">
                <a:solidFill>
                  <a:srgbClr val="0070C0"/>
                </a:solidFill>
                <a:latin typeface="Calibri"/>
              </a:rPr>
              <a:t>Espèces protégées</a:t>
            </a:r>
            <a:endParaRPr lang="fr-FR" sz="3600" b="1" dirty="0">
              <a:solidFill>
                <a:srgbClr val="0070C0"/>
              </a:solidFill>
              <a:latin typeface="Calibri"/>
            </a:endParaRPr>
          </a:p>
        </p:txBody>
      </p:sp>
    </p:spTree>
    <p:extLst>
      <p:ext uri="{BB962C8B-B14F-4D97-AF65-F5344CB8AC3E}">
        <p14:creationId xmlns:p14="http://schemas.microsoft.com/office/powerpoint/2010/main" val="313188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0" y="936104"/>
            <a:ext cx="4223952"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943420"/>
            <a:ext cx="4368823" cy="615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86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0" y="274638"/>
            <a:ext cx="9144000" cy="778098"/>
          </a:xfrm>
        </p:spPr>
        <p:txBody>
          <a:bodyPr>
            <a:noAutofit/>
          </a:bodyPr>
          <a:lstStyle/>
          <a:p>
            <a:pPr algn="ctr"/>
            <a:r>
              <a:rPr lang="fr-FR" sz="3200" b="1" dirty="0" smtClean="0"/>
              <a:t>Renouvellement des arrêtés CRBPO</a:t>
            </a:r>
            <a:endParaRPr lang="fr-FR" sz="3200" b="1" dirty="0"/>
          </a:p>
        </p:txBody>
      </p:sp>
      <p:pic>
        <p:nvPicPr>
          <p:cNvPr id="1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1520" y="908720"/>
            <a:ext cx="4550066" cy="614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843808" y="2516143"/>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956465" y="3171964"/>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932040" y="1484784"/>
            <a:ext cx="3888432" cy="2677656"/>
          </a:xfrm>
          <a:prstGeom prst="rect">
            <a:avLst/>
          </a:prstGeom>
          <a:noFill/>
        </p:spPr>
        <p:txBody>
          <a:bodyPr wrap="square" rtlCol="0">
            <a:spAutoFit/>
          </a:bodyPr>
          <a:lstStyle/>
          <a:p>
            <a:pPr algn="ctr"/>
            <a:r>
              <a:rPr lang="fr-FR" sz="2800" dirty="0" smtClean="0"/>
              <a:t>1</a:t>
            </a:r>
            <a:r>
              <a:rPr lang="fr-FR" sz="2800" baseline="30000" dirty="0" smtClean="0"/>
              <a:t>er</a:t>
            </a:r>
            <a:r>
              <a:rPr lang="fr-FR" sz="2800" dirty="0" smtClean="0"/>
              <a:t> janvier 2018</a:t>
            </a:r>
          </a:p>
          <a:p>
            <a:pPr algn="ctr"/>
            <a:r>
              <a:rPr lang="fr-FR" sz="2800" dirty="0" smtClean="0"/>
              <a:t>au 31 décembre 2022</a:t>
            </a:r>
          </a:p>
          <a:p>
            <a:pPr algn="ctr"/>
            <a:endParaRPr lang="fr-FR" sz="2800" dirty="0" smtClean="0"/>
          </a:p>
          <a:p>
            <a:pPr algn="ctr"/>
            <a:endParaRPr lang="fr-FR" sz="2800" dirty="0"/>
          </a:p>
          <a:p>
            <a:pPr algn="ctr"/>
            <a:r>
              <a:rPr lang="fr-FR" sz="2800" dirty="0" smtClean="0"/>
              <a:t>Règlement intérieur modifié</a:t>
            </a:r>
            <a:endParaRPr lang="fr-FR" sz="2800" dirty="0"/>
          </a:p>
        </p:txBody>
      </p:sp>
      <p:sp>
        <p:nvSpPr>
          <p:cNvPr id="14" name="Rectangle 13"/>
          <p:cNvSpPr/>
          <p:nvPr/>
        </p:nvSpPr>
        <p:spPr>
          <a:xfrm>
            <a:off x="357426" y="1864606"/>
            <a:ext cx="32319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6293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useum">
  <a:themeElements>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seum">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useu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seu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seu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seu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seu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seu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useum">
  <a:themeElements>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seum">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useu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seu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seu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seu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seu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seu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useum">
  <a:themeElements>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seum">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useu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seu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seu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seu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seu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seu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useum">
  <a:themeElements>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useum">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useu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useu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seu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seu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seu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seu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useu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2012</TotalTime>
  <Words>1533</Words>
  <Application>Microsoft Office PowerPoint</Application>
  <PresentationFormat>Affichage à l'écran (4:3)</PresentationFormat>
  <Paragraphs>262</Paragraphs>
  <Slides>40</Slides>
  <Notes>32</Notes>
  <HiddenSlides>0</HiddenSlides>
  <MMClips>0</MMClips>
  <ScaleCrop>false</ScaleCrop>
  <HeadingPairs>
    <vt:vector size="4" baseType="variant">
      <vt:variant>
        <vt:lpstr>Thème</vt:lpstr>
      </vt:variant>
      <vt:variant>
        <vt:i4>6</vt:i4>
      </vt:variant>
      <vt:variant>
        <vt:lpstr>Titres des diapositives</vt:lpstr>
      </vt:variant>
      <vt:variant>
        <vt:i4>40</vt:i4>
      </vt:variant>
    </vt:vector>
  </HeadingPairs>
  <TitlesOfParts>
    <vt:vector size="46" baseType="lpstr">
      <vt:lpstr>Clarté</vt:lpstr>
      <vt:lpstr>Museum</vt:lpstr>
      <vt:lpstr>Thème Office</vt:lpstr>
      <vt:lpstr>1_Museum</vt:lpstr>
      <vt:lpstr>2_Museum</vt:lpstr>
      <vt:lpstr>3_Museum</vt:lpstr>
      <vt:lpstr>Nouvelles générales du CRBPO</vt:lpstr>
      <vt:lpstr>Présentation PowerPoint</vt:lpstr>
      <vt:lpstr>CRBPO: MNHN, CNRS et…. l’Agence Française pour la Biodiversité</vt:lpstr>
      <vt:lpstr>Renouvellement des arrêtés CRBPO</vt:lpstr>
      <vt:lpstr>Renouvellement des arrêtés CRBPO</vt:lpstr>
      <vt:lpstr>Renouvellement des arrêtés CRBPO</vt:lpstr>
      <vt:lpstr>Renouvellement des arrêtés CRBPO</vt:lpstr>
      <vt:lpstr>Renouvellement des arrêtés CRBPO</vt:lpstr>
      <vt:lpstr>Renouvellement des arrêtés CRBPO</vt:lpstr>
      <vt:lpstr>Renouvellement des arrêtés CRBPO</vt:lpstr>
      <vt:lpstr>Présentation PowerPoint</vt:lpstr>
      <vt:lpstr>Renouvellement des arrêtés CRBPO</vt:lpstr>
      <vt:lpstr>Règlement intérieur 2018</vt:lpstr>
      <vt:lpstr>Règlement intérieur 2018</vt:lpstr>
      <vt:lpstr>Règlement intérieur 2018</vt:lpstr>
      <vt:lpstr>Règlement intérieur 2018</vt:lpstr>
      <vt:lpstr>Le cas des suivis de nid par des non-bagueurs…</vt:lpstr>
      <vt:lpstr>Présentation PowerPoint</vt:lpstr>
      <vt:lpstr>CRBPOData</vt:lpstr>
      <vt:lpstr>Gain d’information après importation des 250 000 données d’historique d’EURING</vt:lpstr>
      <vt:lpstr>Nombre de Bagueurs* en 2017</vt:lpstr>
      <vt:lpstr>Evolution du nombre de bagueurs validés pour la saison</vt:lpstr>
      <vt:lpstr>Qualification 2017</vt:lpstr>
      <vt:lpstr>Données brutes</vt:lpstr>
      <vt:lpstr>Données par programme</vt:lpstr>
      <vt:lpstr>Importations massives en 2017</vt:lpstr>
      <vt:lpstr>Objectifs 2017 et réalisation</vt:lpstr>
      <vt:lpstr>Présentation PowerPoint</vt:lpstr>
      <vt:lpstr>Atlas de la migration: France</vt:lpstr>
      <vt:lpstr>Atlas de la migration: Europe</vt:lpstr>
      <vt:lpstr>Projet GRIVES: 2017-2020 Démographie et migration des grives</vt:lpstr>
      <vt:lpstr>Mortalité des verdiers en baguage</vt:lpstr>
      <vt:lpstr>Mortalité des verdiers en baguage</vt:lpstr>
      <vt:lpstr>Mortalité des verdiers en baguage</vt:lpstr>
      <vt:lpstr>Durée et départ d’une halte migratoire  chez le Phragmite des joncs à Trunvel</vt:lpstr>
      <vt:lpstr>Engraissement en halte migratoire  chez le Phragmite des joncs</vt:lpstr>
      <vt:lpstr>Le ‘Reporting’ STOC Capture</vt:lpstr>
      <vt:lpstr>Le ‘Reporting’ STOC Capture</vt:lpstr>
      <vt:lpstr>Géolocalisation des STOC Capture</vt:lpstr>
      <vt:lpstr>Merci pour tous vos efforts !</vt:lpstr>
    </vt:vector>
  </TitlesOfParts>
  <Company>MNHN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dc:creator>
  <cp:lastModifiedBy>Pierre-Yves HENRY</cp:lastModifiedBy>
  <cp:revision>218</cp:revision>
  <cp:lastPrinted>2017-03-08T16:13:49Z</cp:lastPrinted>
  <dcterms:created xsi:type="dcterms:W3CDTF">2013-01-10T09:54:50Z</dcterms:created>
  <dcterms:modified xsi:type="dcterms:W3CDTF">2018-03-16T15:10:54Z</dcterms:modified>
</cp:coreProperties>
</file>