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9" r:id="rId2"/>
    <p:sldId id="281" r:id="rId3"/>
    <p:sldId id="282" r:id="rId4"/>
    <p:sldId id="271" r:id="rId5"/>
    <p:sldId id="275" r:id="rId6"/>
    <p:sldId id="273" r:id="rId7"/>
    <p:sldId id="285" r:id="rId8"/>
    <p:sldId id="287" r:id="rId9"/>
    <p:sldId id="288" r:id="rId10"/>
    <p:sldId id="289" r:id="rId11"/>
    <p:sldId id="291" r:id="rId12"/>
    <p:sldId id="292" r:id="rId13"/>
    <p:sldId id="283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25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warning-sign-vector-illustratio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warning-sign-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EEC89-D620-4141-85E2-27BBC6C3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00" y="1951865"/>
            <a:ext cx="10353762" cy="970450"/>
          </a:xfrm>
        </p:spPr>
        <p:txBody>
          <a:bodyPr/>
          <a:lstStyle/>
          <a:p>
            <a:r>
              <a:rPr lang="fr-FR" b="1" i="1" dirty="0">
                <a:latin typeface="Calibri" panose="020F0502020204030204" pitchFamily="34" charset="0"/>
                <a:cs typeface="Calibri" panose="020F0502020204030204" pitchFamily="34" charset="0"/>
              </a:rPr>
              <a:t>Communication &amp; Réseaux sociaux</a:t>
            </a:r>
          </a:p>
        </p:txBody>
      </p:sp>
      <p:pic>
        <p:nvPicPr>
          <p:cNvPr id="5" name="Graphique 4" descr="Monde">
            <a:extLst>
              <a:ext uri="{FF2B5EF4-FFF2-40B4-BE49-F238E27FC236}">
                <a16:creationId xmlns:a16="http://schemas.microsoft.com/office/drawing/2014/main" id="{F4C61741-CCD0-4CDD-A6D9-79C8EE3A1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781" y="2922315"/>
            <a:ext cx="914400" cy="914400"/>
          </a:xfrm>
          <a:prstGeom prst="rect">
            <a:avLst/>
          </a:prstGeom>
        </p:spPr>
      </p:pic>
      <p:pic>
        <p:nvPicPr>
          <p:cNvPr id="7" name="Graphique 6" descr="Conversation (droite à gauche)">
            <a:extLst>
              <a:ext uri="{FF2B5EF4-FFF2-40B4-BE49-F238E27FC236}">
                <a16:creationId xmlns:a16="http://schemas.microsoft.com/office/drawing/2014/main" id="{32BEC577-26B6-4753-8EDB-DB25F19CA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1736" y="2922315"/>
            <a:ext cx="914400" cy="914400"/>
          </a:xfrm>
          <a:prstGeom prst="rect">
            <a:avLst/>
          </a:prstGeom>
        </p:spPr>
      </p:pic>
      <p:pic>
        <p:nvPicPr>
          <p:cNvPr id="9" name="Graphique 8" descr="Caméra">
            <a:extLst>
              <a:ext uri="{FF2B5EF4-FFF2-40B4-BE49-F238E27FC236}">
                <a16:creationId xmlns:a16="http://schemas.microsoft.com/office/drawing/2014/main" id="{26EAB9E6-DD54-4A01-9AD8-A82B65D53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7826" y="2922315"/>
            <a:ext cx="914400" cy="914400"/>
          </a:xfrm>
          <a:prstGeom prst="rect">
            <a:avLst/>
          </a:prstGeom>
        </p:spPr>
      </p:pic>
      <p:pic>
        <p:nvPicPr>
          <p:cNvPr id="6" name="Picture 2" descr="https://crbpo.mnhn.fr/local/cache-vignettes/L400xH239/crbpo_logo-bleu-0f393.jpg?1667815969">
            <a:extLst>
              <a:ext uri="{FF2B5EF4-FFF2-40B4-BE49-F238E27FC236}">
                <a16:creationId xmlns:a16="http://schemas.microsoft.com/office/drawing/2014/main" id="{745AE1C5-FA66-4300-948A-A45E94B5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475" y="5850974"/>
            <a:ext cx="1364261" cy="8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22CF9D-5589-4C52-8C20-4008DE5A0369}"/>
              </a:ext>
            </a:extLst>
          </p:cNvPr>
          <p:cNvSpPr/>
          <p:nvPr/>
        </p:nvSpPr>
        <p:spPr>
          <a:xfrm>
            <a:off x="768102" y="1825291"/>
            <a:ext cx="10765410" cy="2318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2E4B889-76B5-4BD5-BEB1-A02B5311347D}"/>
              </a:ext>
            </a:extLst>
          </p:cNvPr>
          <p:cNvSpPr txBox="1">
            <a:spLocks/>
          </p:cNvSpPr>
          <p:nvPr/>
        </p:nvSpPr>
        <p:spPr>
          <a:xfrm>
            <a:off x="1559266" y="298349"/>
            <a:ext cx="8727107" cy="31401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400" b="1" u="sng" dirty="0">
                <a:solidFill>
                  <a:schemeClr val="tx1"/>
                </a:solidFill>
              </a:rPr>
              <a:t>Assemblée générale CRBPO 2022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A60BBBD-8E0C-4125-A0D0-4333A9E13E25}"/>
              </a:ext>
            </a:extLst>
          </p:cNvPr>
          <p:cNvSpPr txBox="1">
            <a:spLocks/>
          </p:cNvSpPr>
          <p:nvPr/>
        </p:nvSpPr>
        <p:spPr>
          <a:xfrm>
            <a:off x="4456487" y="603464"/>
            <a:ext cx="2932663" cy="43633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None/>
            </a:pPr>
            <a:r>
              <a:rPr lang="fr-FR" sz="1100" dirty="0"/>
              <a:t>11 mars 2023 – Jardin des plantes, Paris (75)</a:t>
            </a:r>
          </a:p>
        </p:txBody>
      </p:sp>
    </p:spTree>
    <p:extLst>
      <p:ext uri="{BB962C8B-B14F-4D97-AF65-F5344CB8AC3E}">
        <p14:creationId xmlns:p14="http://schemas.microsoft.com/office/powerpoint/2010/main" val="339884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>
            <a:extLst>
              <a:ext uri="{FF2B5EF4-FFF2-40B4-BE49-F238E27FC236}">
                <a16:creationId xmlns:a16="http://schemas.microsoft.com/office/drawing/2014/main" id="{55F4D0CB-15CB-4BA0-B994-7BBBE27BC768}"/>
              </a:ext>
            </a:extLst>
          </p:cNvPr>
          <p:cNvSpPr txBox="1"/>
          <p:nvPr/>
        </p:nvSpPr>
        <p:spPr>
          <a:xfrm>
            <a:off x="1905786" y="290371"/>
            <a:ext cx="8069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Comment agir?</a:t>
            </a:r>
          </a:p>
        </p:txBody>
      </p:sp>
      <p:pic>
        <p:nvPicPr>
          <p:cNvPr id="20" name="image3.png">
            <a:extLst>
              <a:ext uri="{FF2B5EF4-FFF2-40B4-BE49-F238E27FC236}">
                <a16:creationId xmlns:a16="http://schemas.microsoft.com/office/drawing/2014/main" id="{87DCE61B-CB94-4375-8047-0F2D059B3E18}"/>
              </a:ext>
            </a:extLst>
          </p:cNvPr>
          <p:cNvPicPr/>
          <p:nvPr/>
        </p:nvPicPr>
        <p:blipFill>
          <a:blip r:embed="rId2">
            <a:lum bright="70000" contrast="-70000"/>
          </a:blip>
          <a:srcRect t="11734" b="10977"/>
          <a:stretch>
            <a:fillRect/>
          </a:stretch>
        </p:blipFill>
        <p:spPr>
          <a:xfrm>
            <a:off x="374554" y="889897"/>
            <a:ext cx="553234" cy="727450"/>
          </a:xfrm>
          <a:prstGeom prst="rect">
            <a:avLst/>
          </a:prstGeom>
          <a:ln/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8836753-B64C-4653-9F37-746332FAC5E5}"/>
              </a:ext>
            </a:extLst>
          </p:cNvPr>
          <p:cNvSpPr txBox="1"/>
          <p:nvPr/>
        </p:nvSpPr>
        <p:spPr>
          <a:xfrm>
            <a:off x="1037655" y="1118365"/>
            <a:ext cx="9206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ne baisse pas la garde et on assure la sécurité des oiseaux jusqu’à leur libération!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C060BD-290E-489F-841D-E9A232BDC9CD}"/>
              </a:ext>
            </a:extLst>
          </p:cNvPr>
          <p:cNvSpPr txBox="1"/>
          <p:nvPr/>
        </p:nvSpPr>
        <p:spPr>
          <a:xfrm>
            <a:off x="1974573" y="1975444"/>
            <a:ext cx="6266902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reste attentif sur l’existence/l’apparition de signes de stress</a:t>
            </a:r>
          </a:p>
        </p:txBody>
      </p:sp>
      <p:pic>
        <p:nvPicPr>
          <p:cNvPr id="4" name="Graphique 3" descr="Œil">
            <a:extLst>
              <a:ext uri="{FF2B5EF4-FFF2-40B4-BE49-F238E27FC236}">
                <a16:creationId xmlns:a16="http://schemas.microsoft.com/office/drawing/2014/main" id="{A7D94697-9C9D-4EA7-A83B-FE46FB448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4849" y="1846183"/>
            <a:ext cx="617393" cy="617393"/>
          </a:xfrm>
          <a:prstGeom prst="rect">
            <a:avLst/>
          </a:prstGeom>
        </p:spPr>
      </p:pic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783CD221-E25F-4C2A-83BE-39F665A50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61533"/>
              </p:ext>
            </p:extLst>
          </p:nvPr>
        </p:nvGraphicFramePr>
        <p:xfrm>
          <a:off x="3586304" y="3019459"/>
          <a:ext cx="4708308" cy="2572110"/>
        </p:xfrm>
        <a:graphic>
          <a:graphicData uri="http://schemas.openxmlformats.org/drawingml/2006/table">
            <a:tbl>
              <a:tblPr firstRow="1" bandRow="1"/>
              <a:tblGrid>
                <a:gridCol w="2354154">
                  <a:extLst>
                    <a:ext uri="{9D8B030D-6E8A-4147-A177-3AD203B41FA5}">
                      <a16:colId xmlns:a16="http://schemas.microsoft.com/office/drawing/2014/main" val="4248091467"/>
                    </a:ext>
                  </a:extLst>
                </a:gridCol>
                <a:gridCol w="2354154">
                  <a:extLst>
                    <a:ext uri="{9D8B030D-6E8A-4147-A177-3AD203B41FA5}">
                      <a16:colId xmlns:a16="http://schemas.microsoft.com/office/drawing/2014/main" val="2763529560"/>
                    </a:ext>
                  </a:extLst>
                </a:gridCol>
              </a:tblGrid>
              <a:tr h="2480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50" dirty="0"/>
                        <a:t>Je repère…</a:t>
                      </a:r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50" dirty="0"/>
                        <a:t>J’agis!</a:t>
                      </a:r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49403"/>
                  </a:ext>
                </a:extLst>
              </a:tr>
              <a:tr h="61377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Un potentiel </a:t>
                      </a:r>
                      <a:r>
                        <a:rPr lang="fr-FR" sz="1000" b="1" dirty="0"/>
                        <a:t>affaiblissement </a:t>
                      </a:r>
                      <a:r>
                        <a:rPr lang="fr-FR" sz="1000" dirty="0"/>
                        <a:t>(plumage ébouriffé, tremblements, fatigue apparente…) ou une </a:t>
                      </a:r>
                      <a:r>
                        <a:rPr lang="fr-FR" sz="1000" b="1" dirty="0"/>
                        <a:t>blessure</a:t>
                      </a:r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b="1" dirty="0"/>
                        <a:t>Je m’abstiens de réaliser des prises de vue</a:t>
                      </a:r>
                      <a:r>
                        <a:rPr lang="fr-FR" sz="1000" dirty="0"/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824188"/>
                  </a:ext>
                </a:extLst>
              </a:tr>
              <a:tr h="29357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Un </a:t>
                      </a:r>
                      <a:r>
                        <a:rPr lang="fr-FR" sz="1000" b="1" dirty="0"/>
                        <a:t>comportement indiquant un stress avancé </a:t>
                      </a:r>
                      <a:r>
                        <a:rPr lang="fr-FR" sz="1000" dirty="0"/>
                        <a:t>(parades d’intimidation, immobilité anormale, </a:t>
                      </a:r>
                      <a:r>
                        <a:rPr lang="fr-FR" sz="1000" dirty="0" err="1"/>
                        <a:t>hyperagitation</a:t>
                      </a:r>
                      <a:r>
                        <a:rPr lang="fr-FR" sz="1000" dirty="0"/>
                        <a:t>, hyperventilation…)</a:t>
                      </a:r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Je m’abstiens de réaliser des prises de vue et/ou de les diffuser sur les réseaux sociaux </a:t>
                      </a:r>
                      <a:r>
                        <a:rPr lang="fr-FR" sz="1000" dirty="0"/>
                        <a:t>et je relâche immédiatement l’oiseau s’il n’est pas affaibli ou blessé.</a:t>
                      </a:r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28315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Une </a:t>
                      </a:r>
                      <a:r>
                        <a:rPr lang="fr-FR" sz="1000" b="1" dirty="0"/>
                        <a:t>espèce/individu classiquement sensible aux manipulations prolongées </a:t>
                      </a:r>
                      <a:r>
                        <a:rPr lang="fr-FR" sz="1000" dirty="0"/>
                        <a:t>(Espèce sensible à la myopathie de capture, Turdidés, Fringillidés, </a:t>
                      </a:r>
                      <a:r>
                        <a:rPr lang="fr-FR" sz="1000" dirty="0" err="1"/>
                        <a:t>Embérizidés</a:t>
                      </a:r>
                      <a:r>
                        <a:rPr lang="fr-FR" sz="1000" dirty="0"/>
                        <a:t>, Reproduction, mue active, etc.…)</a:t>
                      </a:r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Si je juge la prise de vue nécessaire, </a:t>
                      </a:r>
                      <a:r>
                        <a:rPr lang="fr-FR" sz="1000" b="1" dirty="0"/>
                        <a:t>je l’effectue très rapidement.</a:t>
                      </a:r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9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83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>
            <a:extLst>
              <a:ext uri="{FF2B5EF4-FFF2-40B4-BE49-F238E27FC236}">
                <a16:creationId xmlns:a16="http://schemas.microsoft.com/office/drawing/2014/main" id="{55F4D0CB-15CB-4BA0-B994-7BBBE27BC768}"/>
              </a:ext>
            </a:extLst>
          </p:cNvPr>
          <p:cNvSpPr txBox="1"/>
          <p:nvPr/>
        </p:nvSpPr>
        <p:spPr>
          <a:xfrm>
            <a:off x="1905786" y="290371"/>
            <a:ext cx="8069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Comment agir?</a:t>
            </a:r>
          </a:p>
        </p:txBody>
      </p:sp>
      <p:pic>
        <p:nvPicPr>
          <p:cNvPr id="20" name="image3.png">
            <a:extLst>
              <a:ext uri="{FF2B5EF4-FFF2-40B4-BE49-F238E27FC236}">
                <a16:creationId xmlns:a16="http://schemas.microsoft.com/office/drawing/2014/main" id="{87DCE61B-CB94-4375-8047-0F2D059B3E18}"/>
              </a:ext>
            </a:extLst>
          </p:cNvPr>
          <p:cNvPicPr/>
          <p:nvPr/>
        </p:nvPicPr>
        <p:blipFill>
          <a:blip r:embed="rId2">
            <a:lum bright="70000" contrast="-70000"/>
          </a:blip>
          <a:srcRect t="11734" b="10977"/>
          <a:stretch>
            <a:fillRect/>
          </a:stretch>
        </p:blipFill>
        <p:spPr>
          <a:xfrm>
            <a:off x="374554" y="889897"/>
            <a:ext cx="553234" cy="727450"/>
          </a:xfrm>
          <a:prstGeom prst="rect">
            <a:avLst/>
          </a:prstGeom>
          <a:ln/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8836753-B64C-4653-9F37-746332FAC5E5}"/>
              </a:ext>
            </a:extLst>
          </p:cNvPr>
          <p:cNvSpPr txBox="1"/>
          <p:nvPr/>
        </p:nvSpPr>
        <p:spPr>
          <a:xfrm>
            <a:off x="1037655" y="1118365"/>
            <a:ext cx="9206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ne baisse pas la garde et on assure la sécurité des oiseaux jusqu’à leur libération!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C060BD-290E-489F-841D-E9A232BDC9CD}"/>
              </a:ext>
            </a:extLst>
          </p:cNvPr>
          <p:cNvSpPr txBox="1"/>
          <p:nvPr/>
        </p:nvSpPr>
        <p:spPr>
          <a:xfrm>
            <a:off x="1974573" y="1975444"/>
            <a:ext cx="6587536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manipule les oiseaux avec soins, en garantissant leur sécurité</a:t>
            </a:r>
          </a:p>
        </p:txBody>
      </p:sp>
      <p:pic>
        <p:nvPicPr>
          <p:cNvPr id="4" name="Graphique 3" descr="Œil">
            <a:extLst>
              <a:ext uri="{FF2B5EF4-FFF2-40B4-BE49-F238E27FC236}">
                <a16:creationId xmlns:a16="http://schemas.microsoft.com/office/drawing/2014/main" id="{A7D94697-9C9D-4EA7-A83B-FE46FB448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4849" y="1846183"/>
            <a:ext cx="617393" cy="617393"/>
          </a:xfrm>
          <a:prstGeom prst="rect">
            <a:avLst/>
          </a:prstGeom>
        </p:spPr>
      </p:pic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3E0FD68F-306D-43C0-AF75-F995F781B237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987785" y="2344775"/>
            <a:ext cx="696340" cy="641636"/>
          </a:xfrm>
          <a:prstGeom prst="bentConnector3">
            <a:avLst>
              <a:gd name="adj1" fmla="val 5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869FCF61-C498-4CB5-9179-CDF3AB26E3E6}"/>
              </a:ext>
            </a:extLst>
          </p:cNvPr>
          <p:cNvSpPr txBox="1"/>
          <p:nvPr/>
        </p:nvSpPr>
        <p:spPr>
          <a:xfrm>
            <a:off x="4684125" y="2801745"/>
            <a:ext cx="60922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Proscrire la tenue de plusieurs individus sur une seule main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E13F1D8E-7A37-4048-A20B-DA3367A9D60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13163" y="2944824"/>
            <a:ext cx="641635" cy="6963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D90F9CB-A16F-4F0A-BC00-F026E25B83FF}"/>
              </a:ext>
            </a:extLst>
          </p:cNvPr>
          <p:cNvSpPr txBox="1"/>
          <p:nvPr/>
        </p:nvSpPr>
        <p:spPr>
          <a:xfrm>
            <a:off x="4684126" y="3414911"/>
            <a:ext cx="26706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Prise en main adaptée!!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F1A1759-5258-4A52-B4B4-99789480AE48}"/>
              </a:ext>
            </a:extLst>
          </p:cNvPr>
          <p:cNvSpPr txBox="1"/>
          <p:nvPr/>
        </p:nvSpPr>
        <p:spPr>
          <a:xfrm>
            <a:off x="4682150" y="4834413"/>
            <a:ext cx="37869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Eviter l’utilisation du flash</a:t>
            </a: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B258CC76-CCDC-4FBA-9139-1AA8C77FB5DF}"/>
              </a:ext>
            </a:extLst>
          </p:cNvPr>
          <p:cNvCxnSpPr>
            <a:cxnSpLocks/>
            <a:endCxn id="21" idx="1"/>
          </p:cNvCxnSpPr>
          <p:nvPr/>
        </p:nvCxnSpPr>
        <p:spPr>
          <a:xfrm rot="16200000" flipH="1">
            <a:off x="3317646" y="3654575"/>
            <a:ext cx="2032668" cy="6963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que 5" descr="Panneau d’interdiction">
            <a:extLst>
              <a:ext uri="{FF2B5EF4-FFF2-40B4-BE49-F238E27FC236}">
                <a16:creationId xmlns:a16="http://schemas.microsoft.com/office/drawing/2014/main" id="{821695CB-558E-4BBE-B30D-DA35CC572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00287" y="2623671"/>
            <a:ext cx="600080" cy="600080"/>
          </a:xfrm>
          <a:prstGeom prst="rect">
            <a:avLst/>
          </a:prstGeom>
        </p:spPr>
      </p:pic>
      <p:cxnSp>
        <p:nvCxnSpPr>
          <p:cNvPr id="37" name="Connecteur : en angle 36">
            <a:extLst>
              <a:ext uri="{FF2B5EF4-FFF2-40B4-BE49-F238E27FC236}">
                <a16:creationId xmlns:a16="http://schemas.microsoft.com/office/drawing/2014/main" id="{C62C0B66-8CD6-44D7-8EC7-8552369E48B7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6018468" y="3696586"/>
            <a:ext cx="419623" cy="349979"/>
          </a:xfrm>
          <a:prstGeom prst="bentConnector3">
            <a:avLst>
              <a:gd name="adj1" fmla="val 9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4EA82BB1-6074-405C-A799-0EA9CD532B15}"/>
              </a:ext>
            </a:extLst>
          </p:cNvPr>
          <p:cNvSpPr txBox="1"/>
          <p:nvPr/>
        </p:nvSpPr>
        <p:spPr>
          <a:xfrm>
            <a:off x="6438091" y="3861899"/>
            <a:ext cx="44357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 en main « du bagueur » </a:t>
            </a:r>
            <a:r>
              <a:rPr lang="fr-FR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privilégier</a:t>
            </a:r>
          </a:p>
        </p:txBody>
      </p:sp>
    </p:spTree>
    <p:extLst>
      <p:ext uri="{BB962C8B-B14F-4D97-AF65-F5344CB8AC3E}">
        <p14:creationId xmlns:p14="http://schemas.microsoft.com/office/powerpoint/2010/main" val="49674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>
            <a:extLst>
              <a:ext uri="{FF2B5EF4-FFF2-40B4-BE49-F238E27FC236}">
                <a16:creationId xmlns:a16="http://schemas.microsoft.com/office/drawing/2014/main" id="{55F4D0CB-15CB-4BA0-B994-7BBBE27BC768}"/>
              </a:ext>
            </a:extLst>
          </p:cNvPr>
          <p:cNvSpPr txBox="1"/>
          <p:nvPr/>
        </p:nvSpPr>
        <p:spPr>
          <a:xfrm>
            <a:off x="1905786" y="290371"/>
            <a:ext cx="8069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Comment agir?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836753-B64C-4653-9F37-746332FAC5E5}"/>
              </a:ext>
            </a:extLst>
          </p:cNvPr>
          <p:cNvSpPr txBox="1"/>
          <p:nvPr/>
        </p:nvSpPr>
        <p:spPr>
          <a:xfrm>
            <a:off x="1037655" y="1118365"/>
            <a:ext cx="9206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Dernière étape: Communiquer efficacement avec les autres</a:t>
            </a:r>
          </a:p>
        </p:txBody>
      </p:sp>
      <p:pic>
        <p:nvPicPr>
          <p:cNvPr id="3" name="Graphique 2" descr="Utilisateurs">
            <a:extLst>
              <a:ext uri="{FF2B5EF4-FFF2-40B4-BE49-F238E27FC236}">
                <a16:creationId xmlns:a16="http://schemas.microsoft.com/office/drawing/2014/main" id="{357906A0-C4AA-4645-81D2-2B781A8F8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466" y="967251"/>
            <a:ext cx="618113" cy="61811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896F545D-1FE3-411A-9680-5560F6EFE700}"/>
              </a:ext>
            </a:extLst>
          </p:cNvPr>
          <p:cNvSpPr txBox="1"/>
          <p:nvPr/>
        </p:nvSpPr>
        <p:spPr>
          <a:xfrm>
            <a:off x="1373776" y="1885935"/>
            <a:ext cx="1676796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F061CF-B05C-408B-8AB1-E87879C72A54}"/>
              </a:ext>
            </a:extLst>
          </p:cNvPr>
          <p:cNvSpPr txBox="1"/>
          <p:nvPr/>
        </p:nvSpPr>
        <p:spPr>
          <a:xfrm>
            <a:off x="3699359" y="1885935"/>
            <a:ext cx="1676796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Réception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D83866A-133D-474D-82C9-9C4AF79E0332}"/>
              </a:ext>
            </a:extLst>
          </p:cNvPr>
          <p:cNvSpPr txBox="1"/>
          <p:nvPr/>
        </p:nvSpPr>
        <p:spPr>
          <a:xfrm>
            <a:off x="6056609" y="1885936"/>
            <a:ext cx="203444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Interprétation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1778476-DF68-4F5F-953C-F02B57585EF3}"/>
              </a:ext>
            </a:extLst>
          </p:cNvPr>
          <p:cNvSpPr txBox="1"/>
          <p:nvPr/>
        </p:nvSpPr>
        <p:spPr>
          <a:xfrm>
            <a:off x="8759629" y="1885935"/>
            <a:ext cx="2034442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Réponse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3AAE529-FC17-438B-951F-F29EE8C5A081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3050572" y="2116768"/>
            <a:ext cx="64878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522C5CC9-A724-4076-B150-FF00D17757B0}"/>
              </a:ext>
            </a:extLst>
          </p:cNvPr>
          <p:cNvCxnSpPr/>
          <p:nvPr/>
        </p:nvCxnSpPr>
        <p:spPr>
          <a:xfrm>
            <a:off x="5411781" y="2116768"/>
            <a:ext cx="64087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65B83BE-45ED-4D30-B5A6-082E3E9FAC50}"/>
              </a:ext>
            </a:extLst>
          </p:cNvPr>
          <p:cNvCxnSpPr/>
          <p:nvPr/>
        </p:nvCxnSpPr>
        <p:spPr>
          <a:xfrm>
            <a:off x="8114800" y="2116768"/>
            <a:ext cx="64087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 : en angle 41">
            <a:extLst>
              <a:ext uri="{FF2B5EF4-FFF2-40B4-BE49-F238E27FC236}">
                <a16:creationId xmlns:a16="http://schemas.microsoft.com/office/drawing/2014/main" id="{B185531D-AC47-49A5-9B7D-9CB4E2C36135}"/>
              </a:ext>
            </a:extLst>
          </p:cNvPr>
          <p:cNvCxnSpPr>
            <a:cxnSpLocks/>
          </p:cNvCxnSpPr>
          <p:nvPr/>
        </p:nvCxnSpPr>
        <p:spPr>
          <a:xfrm rot="5400000">
            <a:off x="5994512" y="-1403074"/>
            <a:ext cx="12700" cy="7564676"/>
          </a:xfrm>
          <a:prstGeom prst="bentConnector3">
            <a:avLst>
              <a:gd name="adj1" fmla="val 3981819"/>
            </a:avLst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634DC384-923C-420E-B66E-08DC5E39D5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730" b="7127"/>
          <a:stretch/>
        </p:blipFill>
        <p:spPr>
          <a:xfrm>
            <a:off x="3235582" y="3149157"/>
            <a:ext cx="5720835" cy="34632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6284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>
            <a:extLst>
              <a:ext uri="{FF2B5EF4-FFF2-40B4-BE49-F238E27FC236}">
                <a16:creationId xmlns:a16="http://schemas.microsoft.com/office/drawing/2014/main" id="{55F4D0CB-15CB-4BA0-B994-7BBBE27BC768}"/>
              </a:ext>
            </a:extLst>
          </p:cNvPr>
          <p:cNvSpPr txBox="1"/>
          <p:nvPr/>
        </p:nvSpPr>
        <p:spPr>
          <a:xfrm>
            <a:off x="1905786" y="290371"/>
            <a:ext cx="8069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Quel accompagnement?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4760C62-2424-4CC1-A3B9-BBC1BF98BFA5}"/>
              </a:ext>
            </a:extLst>
          </p:cNvPr>
          <p:cNvCxnSpPr/>
          <p:nvPr/>
        </p:nvCxnSpPr>
        <p:spPr>
          <a:xfrm>
            <a:off x="826418" y="4062953"/>
            <a:ext cx="10463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CBCB557E-ED82-465D-B79D-F9DC03D0AAA9}"/>
              </a:ext>
            </a:extLst>
          </p:cNvPr>
          <p:cNvSpPr txBox="1"/>
          <p:nvPr/>
        </p:nvSpPr>
        <p:spPr>
          <a:xfrm>
            <a:off x="1654305" y="4478640"/>
            <a:ext cx="101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Deux nouveaux référents « Réseaux sociaux » au CRBPO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A45F96-4436-4DEB-BA03-3F7AFE660BDB}"/>
              </a:ext>
            </a:extLst>
          </p:cNvPr>
          <p:cNvSpPr txBox="1"/>
          <p:nvPr/>
        </p:nvSpPr>
        <p:spPr>
          <a:xfrm>
            <a:off x="1128074" y="5328069"/>
            <a:ext cx="101620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Rôle de conseil (pas de « police »).</a:t>
            </a:r>
            <a:r>
              <a:rPr lang="fr-FR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L’objectif est à terme que les bonnes pratiques en terme de communication soit comprises, mise en place et inculquées par les bagueurs (-ses).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138832-2D03-4F4B-B700-0CE40FF0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52" y="4265715"/>
            <a:ext cx="1259853" cy="7539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2BD38C8-B363-4E0F-81DE-DBDC5369F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68" y="2155756"/>
            <a:ext cx="2469094" cy="145097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67A06D6-8C8B-4188-8D2C-E86BB9CC8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18" y="857150"/>
            <a:ext cx="1444877" cy="1164437"/>
          </a:xfrm>
          <a:prstGeom prst="rect">
            <a:avLst/>
          </a:prstGeom>
        </p:spPr>
      </p:pic>
      <p:sp>
        <p:nvSpPr>
          <p:cNvPr id="20" name="Accolade fermante 19">
            <a:extLst>
              <a:ext uri="{FF2B5EF4-FFF2-40B4-BE49-F238E27FC236}">
                <a16:creationId xmlns:a16="http://schemas.microsoft.com/office/drawing/2014/main" id="{0451D64C-DF5B-4268-B4E5-1DC02202742B}"/>
              </a:ext>
            </a:extLst>
          </p:cNvPr>
          <p:cNvSpPr/>
          <p:nvPr/>
        </p:nvSpPr>
        <p:spPr>
          <a:xfrm>
            <a:off x="3036125" y="1108364"/>
            <a:ext cx="514597" cy="2320631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61CA281-4A84-47A8-AA1F-CC357D149B36}"/>
              </a:ext>
            </a:extLst>
          </p:cNvPr>
          <p:cNvSpPr txBox="1"/>
          <p:nvPr/>
        </p:nvSpPr>
        <p:spPr>
          <a:xfrm>
            <a:off x="3612628" y="1807014"/>
            <a:ext cx="1673723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Une plaquette</a:t>
            </a:r>
          </a:p>
          <a:p>
            <a:pPr algn="ctr"/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/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Un article dédié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AD6F765-44E4-4041-AF55-49CE516469A6}"/>
              </a:ext>
            </a:extLst>
          </p:cNvPr>
          <p:cNvCxnSpPr>
            <a:cxnSpLocks/>
          </p:cNvCxnSpPr>
          <p:nvPr/>
        </p:nvCxnSpPr>
        <p:spPr>
          <a:xfrm flipV="1">
            <a:off x="5298225" y="2268678"/>
            <a:ext cx="407140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0524708-EA53-4BCA-AEE0-F3FC6C642C8B}"/>
              </a:ext>
            </a:extLst>
          </p:cNvPr>
          <p:cNvSpPr txBox="1"/>
          <p:nvPr/>
        </p:nvSpPr>
        <p:spPr>
          <a:xfrm>
            <a:off x="5506742" y="1789925"/>
            <a:ext cx="1673723" cy="98488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Etape relecture 1:</a:t>
            </a:r>
          </a:p>
          <a:p>
            <a:pPr algn="ctr"/>
            <a:endParaRPr lang="fr-FR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DirCom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MNHN</a:t>
            </a:r>
          </a:p>
          <a:p>
            <a:pPr algn="ctr"/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RespCom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CEFE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F2AAA25-F0F4-4D31-B8A9-67DE4D013413}"/>
              </a:ext>
            </a:extLst>
          </p:cNvPr>
          <p:cNvSpPr txBox="1"/>
          <p:nvPr/>
        </p:nvSpPr>
        <p:spPr>
          <a:xfrm>
            <a:off x="7286061" y="1776236"/>
            <a:ext cx="1673723" cy="98488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Etape relecture 2:</a:t>
            </a:r>
          </a:p>
          <a:p>
            <a:pPr algn="ctr"/>
            <a:endParaRPr lang="fr-FR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Délég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régionaux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7FB7D8C-EC0C-4E68-B246-AD917DC8DD5E}"/>
              </a:ext>
            </a:extLst>
          </p:cNvPr>
          <p:cNvSpPr txBox="1"/>
          <p:nvPr/>
        </p:nvSpPr>
        <p:spPr>
          <a:xfrm>
            <a:off x="9417683" y="2084012"/>
            <a:ext cx="167372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Diffusion V1</a:t>
            </a:r>
          </a:p>
        </p:txBody>
      </p:sp>
      <p:pic>
        <p:nvPicPr>
          <p:cNvPr id="33" name="Graphique 32" descr="Œil">
            <a:extLst>
              <a:ext uri="{FF2B5EF4-FFF2-40B4-BE49-F238E27FC236}">
                <a16:creationId xmlns:a16="http://schemas.microsoft.com/office/drawing/2014/main" id="{C5A5EA36-8722-4CB1-8E13-58F4414F2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8294" y="1298605"/>
            <a:ext cx="457200" cy="457200"/>
          </a:xfrm>
          <a:prstGeom prst="rect">
            <a:avLst/>
          </a:prstGeom>
        </p:spPr>
      </p:pic>
      <p:pic>
        <p:nvPicPr>
          <p:cNvPr id="34" name="Graphique 33" descr="Œil">
            <a:extLst>
              <a:ext uri="{FF2B5EF4-FFF2-40B4-BE49-F238E27FC236}">
                <a16:creationId xmlns:a16="http://schemas.microsoft.com/office/drawing/2014/main" id="{545E8378-1E72-4BE3-9A60-E1FA966A5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1364" y="1298605"/>
            <a:ext cx="457200" cy="457200"/>
          </a:xfrm>
          <a:prstGeom prst="rect">
            <a:avLst/>
          </a:prstGeom>
        </p:spPr>
      </p:pic>
      <p:pic>
        <p:nvPicPr>
          <p:cNvPr id="36" name="Graphique 35" descr="Coche">
            <a:extLst>
              <a:ext uri="{FF2B5EF4-FFF2-40B4-BE49-F238E27FC236}">
                <a16:creationId xmlns:a16="http://schemas.microsoft.com/office/drawing/2014/main" id="{9AC42ABB-943E-4CC7-9D73-CB7C4B856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2232" y="1578413"/>
            <a:ext cx="45720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5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63FB64-76B4-41C3-B22D-7FC5CC0BF1C3}"/>
              </a:ext>
            </a:extLst>
          </p:cNvPr>
          <p:cNvSpPr txBox="1"/>
          <p:nvPr/>
        </p:nvSpPr>
        <p:spPr>
          <a:xfrm>
            <a:off x="1677971" y="2931737"/>
            <a:ext cx="849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89195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B718104-AF4B-478A-99E9-9CEC30EC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295" y="340191"/>
            <a:ext cx="4832685" cy="970450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La « Communication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DF6C90-1A0E-48FC-A939-585E0E6898A0}"/>
              </a:ext>
            </a:extLst>
          </p:cNvPr>
          <p:cNvSpPr txBox="1"/>
          <p:nvPr/>
        </p:nvSpPr>
        <p:spPr>
          <a:xfrm>
            <a:off x="829865" y="1970957"/>
            <a:ext cx="10114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« Nulle part ni pour personne n'existe </a:t>
            </a:r>
            <a:r>
              <a:rPr lang="fr-FR" sz="2000" i="1" dirty="0"/>
              <a:t>la</a:t>
            </a:r>
            <a:r>
              <a:rPr lang="fr-FR" sz="2000" dirty="0"/>
              <a:t> communication. Ce terme recouvre trop de pratiques, nécessairement disparates, indéfiniment ouvertes et non dénombrables »</a:t>
            </a:r>
            <a:endParaRPr lang="fr-F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D.Bougnoux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, 2021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022E07-CEC7-4288-8887-9FEEF059C5B4}"/>
              </a:ext>
            </a:extLst>
          </p:cNvPr>
          <p:cNvSpPr txBox="1"/>
          <p:nvPr/>
        </p:nvSpPr>
        <p:spPr>
          <a:xfrm>
            <a:off x="2438728" y="3954713"/>
            <a:ext cx="711165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Multidisciplinaire mais aucune de définition commune </a:t>
            </a:r>
          </a:p>
        </p:txBody>
      </p:sp>
    </p:spTree>
    <p:extLst>
      <p:ext uri="{BB962C8B-B14F-4D97-AF65-F5344CB8AC3E}">
        <p14:creationId xmlns:p14="http://schemas.microsoft.com/office/powerpoint/2010/main" val="164365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B718104-AF4B-478A-99E9-9CEC30EC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295" y="340191"/>
            <a:ext cx="4832685" cy="970450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La « Communication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7EB357-1D2C-45D2-8FBC-2FCBCE20E4B3}"/>
              </a:ext>
            </a:extLst>
          </p:cNvPr>
          <p:cNvSpPr txBox="1"/>
          <p:nvPr/>
        </p:nvSpPr>
        <p:spPr>
          <a:xfrm>
            <a:off x="641685" y="1620252"/>
            <a:ext cx="1075222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Les SIC proposent une définition globale du rôle des Sciences de la Communication:</a:t>
            </a:r>
          </a:p>
          <a:p>
            <a:endParaRPr lang="fr-FR" dirty="0"/>
          </a:p>
          <a:p>
            <a:r>
              <a:rPr lang="fr-FR" dirty="0"/>
              <a:t>« …comprendre la </a:t>
            </a:r>
            <a:r>
              <a:rPr lang="fr-F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production, le traitement et les effets des symboles et des systèmes de signes par des théories analysables</a:t>
            </a:r>
            <a:r>
              <a:rPr lang="fr-FR" dirty="0"/>
              <a:t>, contenant des généralisations légitimes permettant d'expliquer les phénomènes associés à la production, aux traitements et aux effets. »</a:t>
            </a:r>
          </a:p>
          <a:p>
            <a:pPr algn="r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S.H.Chaffee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C.R.Berger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, 1980)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E3491FF-CACB-40D0-9206-6FA50807378B}"/>
              </a:ext>
            </a:extLst>
          </p:cNvPr>
          <p:cNvSpPr txBox="1"/>
          <p:nvPr/>
        </p:nvSpPr>
        <p:spPr>
          <a:xfrm>
            <a:off x="1373776" y="4830987"/>
            <a:ext cx="1676796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D0E7A6-FEFD-4FBD-9689-A32A0A6AD24E}"/>
              </a:ext>
            </a:extLst>
          </p:cNvPr>
          <p:cNvSpPr txBox="1"/>
          <p:nvPr/>
        </p:nvSpPr>
        <p:spPr>
          <a:xfrm>
            <a:off x="3699359" y="4830987"/>
            <a:ext cx="1676796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Réception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03F190-936F-4DC0-913C-AAF579D4CEF0}"/>
              </a:ext>
            </a:extLst>
          </p:cNvPr>
          <p:cNvSpPr txBox="1"/>
          <p:nvPr/>
        </p:nvSpPr>
        <p:spPr>
          <a:xfrm>
            <a:off x="6056609" y="4830988"/>
            <a:ext cx="2034442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Interprétation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909DA8D-226F-48BD-B496-4AEA07DB48F8}"/>
              </a:ext>
            </a:extLst>
          </p:cNvPr>
          <p:cNvSpPr txBox="1"/>
          <p:nvPr/>
        </p:nvSpPr>
        <p:spPr>
          <a:xfrm>
            <a:off x="8759629" y="4830987"/>
            <a:ext cx="2034442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Réponse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9512360-A8D4-4C85-813F-CF56A3B1B5D7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3050572" y="5061820"/>
            <a:ext cx="64878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AD1CD95-A3BB-468C-B205-4A276191393B}"/>
              </a:ext>
            </a:extLst>
          </p:cNvPr>
          <p:cNvCxnSpPr/>
          <p:nvPr/>
        </p:nvCxnSpPr>
        <p:spPr>
          <a:xfrm>
            <a:off x="5411781" y="5061820"/>
            <a:ext cx="64087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48E4C51-2E40-41D6-8E2F-9F055C474CFD}"/>
              </a:ext>
            </a:extLst>
          </p:cNvPr>
          <p:cNvCxnSpPr/>
          <p:nvPr/>
        </p:nvCxnSpPr>
        <p:spPr>
          <a:xfrm>
            <a:off x="8114800" y="5061820"/>
            <a:ext cx="64087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2D58ED5D-1B82-4702-A921-DC82877ABBE5}"/>
              </a:ext>
            </a:extLst>
          </p:cNvPr>
          <p:cNvCxnSpPr>
            <a:cxnSpLocks/>
          </p:cNvCxnSpPr>
          <p:nvPr/>
        </p:nvCxnSpPr>
        <p:spPr>
          <a:xfrm rot="5400000">
            <a:off x="5994512" y="1541978"/>
            <a:ext cx="12700" cy="7564676"/>
          </a:xfrm>
          <a:prstGeom prst="bentConnector3">
            <a:avLst>
              <a:gd name="adj1" fmla="val 3981819"/>
            </a:avLst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ED514F0F-86D8-4392-B0F6-AF63F65A6F1A}"/>
              </a:ext>
            </a:extLst>
          </p:cNvPr>
          <p:cNvSpPr txBox="1"/>
          <p:nvPr/>
        </p:nvSpPr>
        <p:spPr>
          <a:xfrm>
            <a:off x="872419" y="4086759"/>
            <a:ext cx="101145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Pour « simplifier »:</a:t>
            </a:r>
          </a:p>
          <a:p>
            <a:endParaRPr lang="fr-FR" sz="1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C3379-51D1-407B-8966-7E7339C9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564" y="147687"/>
            <a:ext cx="3459636" cy="970450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Quels constats?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0A8C424-B0D2-48D8-93F2-2569F23071CC}"/>
              </a:ext>
            </a:extLst>
          </p:cNvPr>
          <p:cNvSpPr txBox="1"/>
          <p:nvPr/>
        </p:nvSpPr>
        <p:spPr>
          <a:xfrm>
            <a:off x="2606294" y="1156998"/>
            <a:ext cx="66403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Un réseaux des bagueurs/apprentis/aides-bagueurs qui s’étoffe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E6C7167-0753-42C7-8E6E-8C481AE8ADBA}"/>
              </a:ext>
            </a:extLst>
          </p:cNvPr>
          <p:cNvSpPr txBox="1"/>
          <p:nvPr/>
        </p:nvSpPr>
        <p:spPr>
          <a:xfrm>
            <a:off x="2420858" y="2108550"/>
            <a:ext cx="73502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Augmentation des actions de communications sur les réseaux sociaux 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2BEAAA36-C789-4F0D-B127-290CFFB1463B}"/>
              </a:ext>
            </a:extLst>
          </p:cNvPr>
          <p:cNvSpPr/>
          <p:nvPr/>
        </p:nvSpPr>
        <p:spPr>
          <a:xfrm>
            <a:off x="5511666" y="1613259"/>
            <a:ext cx="358219" cy="45248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E068EE2-C163-411E-8F96-77CAC6304902}"/>
              </a:ext>
            </a:extLst>
          </p:cNvPr>
          <p:cNvSpPr txBox="1"/>
          <p:nvPr/>
        </p:nvSpPr>
        <p:spPr>
          <a:xfrm>
            <a:off x="2147614" y="5548868"/>
            <a:ext cx="73502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Renforçons notre éthique et cadrons nos pratiques en terme de communication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594D95-A4F5-469D-801F-4C9272C243C4}"/>
              </a:ext>
            </a:extLst>
          </p:cNvPr>
          <p:cNvSpPr/>
          <p:nvPr/>
        </p:nvSpPr>
        <p:spPr>
          <a:xfrm>
            <a:off x="1621410" y="1036948"/>
            <a:ext cx="8220174" cy="15931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D3A534-C58B-4254-9304-1D092BF2D699}"/>
              </a:ext>
            </a:extLst>
          </p:cNvPr>
          <p:cNvSpPr txBox="1"/>
          <p:nvPr/>
        </p:nvSpPr>
        <p:spPr>
          <a:xfrm>
            <a:off x="1765041" y="2935311"/>
            <a:ext cx="7895203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Une communication mal menée </a:t>
            </a: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Augmente les incompréhensions et potentiellement les tensions avec un public non sensibilisé aux actions de baguage</a:t>
            </a: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Peut fournir des éléments d’argumentaire négatif contre les opérations  de baguage</a:t>
            </a:r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00C44844-D815-45D5-A5B0-3973099094B7}"/>
              </a:ext>
            </a:extLst>
          </p:cNvPr>
          <p:cNvSpPr/>
          <p:nvPr/>
        </p:nvSpPr>
        <p:spPr>
          <a:xfrm>
            <a:off x="5533532" y="3323241"/>
            <a:ext cx="358219" cy="4524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3448B9A-100F-43BF-97B6-847827C1B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7627" y="5548868"/>
            <a:ext cx="907413" cy="9074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9EFC77D-42B4-4AAC-B4FB-38E1DA797CAF}"/>
              </a:ext>
            </a:extLst>
          </p:cNvPr>
          <p:cNvSpPr txBox="1"/>
          <p:nvPr/>
        </p:nvSpPr>
        <p:spPr>
          <a:xfrm>
            <a:off x="9880467" y="5733533"/>
            <a:ext cx="1676796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Raffiner »</a:t>
            </a:r>
          </a:p>
        </p:txBody>
      </p:sp>
    </p:spTree>
    <p:extLst>
      <p:ext uri="{BB962C8B-B14F-4D97-AF65-F5344CB8AC3E}">
        <p14:creationId xmlns:p14="http://schemas.microsoft.com/office/powerpoint/2010/main" val="25159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1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>
            <a:extLst>
              <a:ext uri="{FF2B5EF4-FFF2-40B4-BE49-F238E27FC236}">
                <a16:creationId xmlns:a16="http://schemas.microsoft.com/office/drawing/2014/main" id="{55F4D0CB-15CB-4BA0-B994-7BBBE27BC768}"/>
              </a:ext>
            </a:extLst>
          </p:cNvPr>
          <p:cNvSpPr txBox="1"/>
          <p:nvPr/>
        </p:nvSpPr>
        <p:spPr>
          <a:xfrm>
            <a:off x="1932495" y="563748"/>
            <a:ext cx="8069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Qu’impose le règlement intérieur du CRBPO?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82CE8E-1933-43A6-81BD-2FBA6D3AB2CE}"/>
              </a:ext>
            </a:extLst>
          </p:cNvPr>
          <p:cNvSpPr txBox="1"/>
          <p:nvPr/>
        </p:nvSpPr>
        <p:spPr>
          <a:xfrm>
            <a:off x="1128074" y="1376314"/>
            <a:ext cx="496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Article 15 – Communication sur le baguage</a:t>
            </a:r>
          </a:p>
        </p:txBody>
      </p:sp>
      <p:pic>
        <p:nvPicPr>
          <p:cNvPr id="7" name="Graphique 6" descr="Document">
            <a:extLst>
              <a:ext uri="{FF2B5EF4-FFF2-40B4-BE49-F238E27FC236}">
                <a16:creationId xmlns:a16="http://schemas.microsoft.com/office/drawing/2014/main" id="{D8B5F046-0936-4569-840F-27046EA88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051" y="1148523"/>
            <a:ext cx="786328" cy="78632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6765E48-63AE-42D0-80F0-90B6D481F345}"/>
              </a:ext>
            </a:extLst>
          </p:cNvPr>
          <p:cNvSpPr txBox="1"/>
          <p:nvPr/>
        </p:nvSpPr>
        <p:spPr>
          <a:xfrm>
            <a:off x="914399" y="2174195"/>
            <a:ext cx="775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…Le principe est que la médiatisation </a:t>
            </a:r>
            <a:r>
              <a:rPr lang="fr-FR" b="1" dirty="0">
                <a:solidFill>
                  <a:srgbClr val="FFC000"/>
                </a:solidFill>
              </a:rPr>
              <a:t>ne peut pas générer de stress supplémentaire</a:t>
            </a:r>
            <a:r>
              <a:rPr lang="fr-FR" dirty="0"/>
              <a:t> pour les oiseaux… »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F540CB3-CA58-4CD0-B6F8-9A5D244140A0}"/>
              </a:ext>
            </a:extLst>
          </p:cNvPr>
          <p:cNvSpPr txBox="1"/>
          <p:nvPr/>
        </p:nvSpPr>
        <p:spPr>
          <a:xfrm>
            <a:off x="2509102" y="3391144"/>
            <a:ext cx="775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…Un bagueur (exclusivement) doit se dédier entièrement à </a:t>
            </a:r>
            <a:r>
              <a:rPr lang="fr-FR" b="1" dirty="0">
                <a:solidFill>
                  <a:srgbClr val="FFC000"/>
                </a:solidFill>
              </a:rPr>
              <a:t>l’explication d’objectifs scientifiques et techniques à l’intention du public ciblé</a:t>
            </a:r>
            <a:r>
              <a:rPr lang="fr-FR" dirty="0"/>
              <a:t>… »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56C77F6-02CC-40F4-9F94-C4567A5F3753}"/>
              </a:ext>
            </a:extLst>
          </p:cNvPr>
          <p:cNvSpPr txBox="1"/>
          <p:nvPr/>
        </p:nvSpPr>
        <p:spPr>
          <a:xfrm>
            <a:off x="3946689" y="4835355"/>
            <a:ext cx="775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…La </a:t>
            </a:r>
            <a:r>
              <a:rPr lang="fr-FR" b="1" dirty="0">
                <a:solidFill>
                  <a:srgbClr val="FFC000"/>
                </a:solidFill>
              </a:rPr>
              <a:t>médiatisation des dispositifs de capture et de leur fonctionnement, est à proscrire</a:t>
            </a:r>
            <a:r>
              <a:rPr lang="fr-FR" dirty="0"/>
              <a:t>… »</a:t>
            </a:r>
          </a:p>
        </p:txBody>
      </p:sp>
    </p:spTree>
    <p:extLst>
      <p:ext uri="{BB962C8B-B14F-4D97-AF65-F5344CB8AC3E}">
        <p14:creationId xmlns:p14="http://schemas.microsoft.com/office/powerpoint/2010/main" val="37272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C3379-51D1-407B-8966-7E7339C9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02" y="392784"/>
            <a:ext cx="10812544" cy="97045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L’impact de la capture et de la manipulation des oiseaux est documenté!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0A8C424-B0D2-48D8-93F2-2569F23071CC}"/>
              </a:ext>
            </a:extLst>
          </p:cNvPr>
          <p:cNvSpPr txBox="1"/>
          <p:nvPr/>
        </p:nvSpPr>
        <p:spPr>
          <a:xfrm>
            <a:off x="5302226" y="1542603"/>
            <a:ext cx="66403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Une thèse à consulter: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Duarte, Leila 2013. Impacts of capture and handling on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wild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birds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. PhD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Thesis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, Cardiff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436C005-917A-4CE6-A3D2-11CCC3AED141}"/>
              </a:ext>
            </a:extLst>
          </p:cNvPr>
          <p:cNvSpPr txBox="1"/>
          <p:nvPr/>
        </p:nvSpPr>
        <p:spPr>
          <a:xfrm>
            <a:off x="439567" y="2628757"/>
            <a:ext cx="2473315" cy="3689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Mécanismes hormonaux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BC34A3E9-E160-48DD-9E5A-DE2B9BCE43E2}"/>
              </a:ext>
            </a:extLst>
          </p:cNvPr>
          <p:cNvSpPr/>
          <p:nvPr/>
        </p:nvSpPr>
        <p:spPr>
          <a:xfrm>
            <a:off x="4600280" y="1695138"/>
            <a:ext cx="584462" cy="27337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27F1FE-B5ED-4179-B869-FEA3D33312F9}"/>
              </a:ext>
            </a:extLst>
          </p:cNvPr>
          <p:cNvSpPr txBox="1"/>
          <p:nvPr/>
        </p:nvSpPr>
        <p:spPr>
          <a:xfrm>
            <a:off x="4722479" y="2609904"/>
            <a:ext cx="29619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Mécanismes physiologiques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D9C6BA5-10CA-41B8-BE5F-746282844337}"/>
              </a:ext>
            </a:extLst>
          </p:cNvPr>
          <p:cNvSpPr txBox="1"/>
          <p:nvPr/>
        </p:nvSpPr>
        <p:spPr>
          <a:xfrm>
            <a:off x="346869" y="4015543"/>
            <a:ext cx="416071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Augmentation de la circulation de glucocorticoïdes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(Axelrod &amp;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Reisine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1984,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Schawabl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et al. 1991….)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AEEDDE0-CDC8-4603-B695-F8B4BD473900}"/>
              </a:ext>
            </a:extLst>
          </p:cNvPr>
          <p:cNvCxnSpPr/>
          <p:nvPr/>
        </p:nvCxnSpPr>
        <p:spPr>
          <a:xfrm>
            <a:off x="1348033" y="2351393"/>
            <a:ext cx="92005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 descr="Diplôme">
            <a:extLst>
              <a:ext uri="{FF2B5EF4-FFF2-40B4-BE49-F238E27FC236}">
                <a16:creationId xmlns:a16="http://schemas.microsoft.com/office/drawing/2014/main" id="{8B4FADC8-CD38-45EB-A61D-98FBC0A1B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3501" y="1456113"/>
            <a:ext cx="914400" cy="914400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14D5ED0-B82D-4E42-8E8E-8AB25F5182D5}"/>
              </a:ext>
            </a:extLst>
          </p:cNvPr>
          <p:cNvCxnSpPr>
            <a:cxnSpLocks/>
          </p:cNvCxnSpPr>
          <p:nvPr/>
        </p:nvCxnSpPr>
        <p:spPr>
          <a:xfrm>
            <a:off x="4507583" y="2628757"/>
            <a:ext cx="0" cy="3208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9F851764-4DE3-4724-A0EA-67B325CC7E0E}"/>
              </a:ext>
            </a:extLst>
          </p:cNvPr>
          <p:cNvSpPr txBox="1"/>
          <p:nvPr/>
        </p:nvSpPr>
        <p:spPr>
          <a:xfrm>
            <a:off x="346869" y="3071686"/>
            <a:ext cx="416071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Augmentation de la production de catécholamines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Koolhaas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et al. 1999, Romero &amp; Butler 2007, Martin 2009)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CB8F66C-8942-44B1-808B-BB8F03A3804D}"/>
              </a:ext>
            </a:extLst>
          </p:cNvPr>
          <p:cNvSpPr txBox="1"/>
          <p:nvPr/>
        </p:nvSpPr>
        <p:spPr>
          <a:xfrm>
            <a:off x="4564144" y="3060076"/>
            <a:ext cx="3646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Augmentation du rythme cardiaque et respiratoire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(Newman et al. 2005, Cabanac &amp; Guillemette 2001….)</a:t>
            </a:r>
          </a:p>
        </p:txBody>
      </p:sp>
      <p:pic>
        <p:nvPicPr>
          <p:cNvPr id="25" name="Graphique 24" descr="Réseau">
            <a:extLst>
              <a:ext uri="{FF2B5EF4-FFF2-40B4-BE49-F238E27FC236}">
                <a16:creationId xmlns:a16="http://schemas.microsoft.com/office/drawing/2014/main" id="{263CDD82-3114-4A90-BF8F-0A9A8ED8C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6322" y="2492897"/>
            <a:ext cx="567179" cy="567179"/>
          </a:xfrm>
          <a:prstGeom prst="rect">
            <a:avLst/>
          </a:prstGeom>
        </p:spPr>
      </p:pic>
      <p:pic>
        <p:nvPicPr>
          <p:cNvPr id="27" name="Graphique 26" descr="Poumons">
            <a:extLst>
              <a:ext uri="{FF2B5EF4-FFF2-40B4-BE49-F238E27FC236}">
                <a16:creationId xmlns:a16="http://schemas.microsoft.com/office/drawing/2014/main" id="{5D2B2309-4FE5-4670-A87D-5B7D79469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7083" y="2492897"/>
            <a:ext cx="546647" cy="546647"/>
          </a:xfrm>
          <a:prstGeom prst="rect">
            <a:avLst/>
          </a:prstGeom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6EE02EC-C35C-4099-9E5E-661D021C4FD2}"/>
              </a:ext>
            </a:extLst>
          </p:cNvPr>
          <p:cNvCxnSpPr>
            <a:cxnSpLocks/>
          </p:cNvCxnSpPr>
          <p:nvPr/>
        </p:nvCxnSpPr>
        <p:spPr>
          <a:xfrm>
            <a:off x="8553253" y="2609904"/>
            <a:ext cx="0" cy="3208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A6C1F0E6-54CE-40DD-BDE0-2A114333999C}"/>
              </a:ext>
            </a:extLst>
          </p:cNvPr>
          <p:cNvSpPr txBox="1"/>
          <p:nvPr/>
        </p:nvSpPr>
        <p:spPr>
          <a:xfrm>
            <a:off x="4600280" y="3933769"/>
            <a:ext cx="36465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Contrainte musculaire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(Abbott et al. 2005,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Ponjoan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et al. 2008….)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15140BA-A5D2-4EAB-95F1-F09A756DA3E7}"/>
              </a:ext>
            </a:extLst>
          </p:cNvPr>
          <p:cNvSpPr txBox="1"/>
          <p:nvPr/>
        </p:nvSpPr>
        <p:spPr>
          <a:xfrm>
            <a:off x="4608898" y="4584737"/>
            <a:ext cx="3646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Perturbations thermiques et des fonctions thermorégulatrices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(Hiebert et al. 2000,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Moller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2010….)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4D29B85-5E97-4DF3-BD8A-1E96BBE90A53}"/>
              </a:ext>
            </a:extLst>
          </p:cNvPr>
          <p:cNvSpPr txBox="1"/>
          <p:nvPr/>
        </p:nvSpPr>
        <p:spPr>
          <a:xfrm>
            <a:off x="4608898" y="5415734"/>
            <a:ext cx="36465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Perturbations de l’immunocompétence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(Hiebert et al. 2000,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Moller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2010….)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3DD79B3-7203-46BA-A3E8-BC6EB38DB314}"/>
              </a:ext>
            </a:extLst>
          </p:cNvPr>
          <p:cNvSpPr txBox="1"/>
          <p:nvPr/>
        </p:nvSpPr>
        <p:spPr>
          <a:xfrm>
            <a:off x="6203448" y="5698216"/>
            <a:ext cx="3646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5D8F27E-7B6C-46F9-9CC5-63858EB332A0}"/>
              </a:ext>
            </a:extLst>
          </p:cNvPr>
          <p:cNvSpPr txBox="1"/>
          <p:nvPr/>
        </p:nvSpPr>
        <p:spPr>
          <a:xfrm>
            <a:off x="8980597" y="2636896"/>
            <a:ext cx="29619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Comportement/Ecologie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C957B2C-F5B6-49A8-837B-2D3447997ABC}"/>
              </a:ext>
            </a:extLst>
          </p:cNvPr>
          <p:cNvSpPr txBox="1"/>
          <p:nvPr/>
        </p:nvSpPr>
        <p:spPr>
          <a:xfrm>
            <a:off x="8704434" y="3119429"/>
            <a:ext cx="345928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Pertes de plumes</a:t>
            </a:r>
          </a:p>
          <a:p>
            <a:r>
              <a:rPr lang="fr-FR" sz="16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Regurgitation</a:t>
            </a:r>
            <a:r>
              <a:rPr lang="fr-F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nourriture, </a:t>
            </a:r>
            <a:r>
              <a:rPr lang="fr-FR" sz="16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pertrubation</a:t>
            </a:r>
            <a:r>
              <a:rPr lang="fr-F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l’activité de nidification ou d’alimentation, émission de cris de détresse….</a:t>
            </a:r>
          </a:p>
          <a:p>
            <a:r>
              <a:rPr lang="fr-F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Perturbation du plumage et impact sur l’activité de toilettage…….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16B4E3F-B82E-4450-8ACC-22B04157B137}"/>
              </a:ext>
            </a:extLst>
          </p:cNvPr>
          <p:cNvSpPr txBox="1"/>
          <p:nvPr/>
        </p:nvSpPr>
        <p:spPr>
          <a:xfrm>
            <a:off x="8749188" y="5024207"/>
            <a:ext cx="345928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sur le taux de survie, sur le succès reproducteur, le choix du partenaire, la taille de population</a:t>
            </a:r>
          </a:p>
        </p:txBody>
      </p:sp>
    </p:spTree>
    <p:extLst>
      <p:ext uri="{BB962C8B-B14F-4D97-AF65-F5344CB8AC3E}">
        <p14:creationId xmlns:p14="http://schemas.microsoft.com/office/powerpoint/2010/main" val="158104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>
            <a:extLst>
              <a:ext uri="{FF2B5EF4-FFF2-40B4-BE49-F238E27FC236}">
                <a16:creationId xmlns:a16="http://schemas.microsoft.com/office/drawing/2014/main" id="{55F4D0CB-15CB-4BA0-B994-7BBBE27BC768}"/>
              </a:ext>
            </a:extLst>
          </p:cNvPr>
          <p:cNvSpPr txBox="1"/>
          <p:nvPr/>
        </p:nvSpPr>
        <p:spPr>
          <a:xfrm>
            <a:off x="1905786" y="290371"/>
            <a:ext cx="8069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Comment agir?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F540CB3-CA58-4CD0-B6F8-9A5D244140A0}"/>
              </a:ext>
            </a:extLst>
          </p:cNvPr>
          <p:cNvSpPr txBox="1"/>
          <p:nvPr/>
        </p:nvSpPr>
        <p:spPr>
          <a:xfrm>
            <a:off x="609256" y="3550422"/>
            <a:ext cx="7758260" cy="258532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S’abstenir de réaliser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des photos « trophées ». Privilégier les photos pendant les manip’ à la table de baguage.</a:t>
            </a:r>
          </a:p>
          <a:p>
            <a:endParaRPr lang="fr-F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 Limiter les photos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« Espèces en main » sauf cas particulier d’espèces peu documentées ou pour communiquer sur un aspect précis (mue, malformation, critères d’identification particuliers et pour lesquels il n’existe que peu de références photographiques…)</a:t>
            </a:r>
          </a:p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150349-3478-4BB4-8CD4-F39D1AD29CF3}"/>
              </a:ext>
            </a:extLst>
          </p:cNvPr>
          <p:cNvSpPr txBox="1"/>
          <p:nvPr/>
        </p:nvSpPr>
        <p:spPr>
          <a:xfrm>
            <a:off x="1037656" y="1118365"/>
            <a:ext cx="775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Première étape: S’interroger sur la pertinence de la future publication</a:t>
            </a:r>
          </a:p>
        </p:txBody>
      </p:sp>
      <p:pic>
        <p:nvPicPr>
          <p:cNvPr id="3" name="Graphique 2" descr="Tête avec engrenages">
            <a:extLst>
              <a:ext uri="{FF2B5EF4-FFF2-40B4-BE49-F238E27FC236}">
                <a16:creationId xmlns:a16="http://schemas.microsoft.com/office/drawing/2014/main" id="{F889BAA9-71E7-4CD7-8491-3A98AA34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822" y="910351"/>
            <a:ext cx="666997" cy="66699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2FBE1CF-AB76-47CE-A1A4-A11F5934D2E4}"/>
              </a:ext>
            </a:extLst>
          </p:cNvPr>
          <p:cNvSpPr txBox="1"/>
          <p:nvPr/>
        </p:nvSpPr>
        <p:spPr>
          <a:xfrm>
            <a:off x="1479766" y="1803417"/>
            <a:ext cx="3498834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 plus-value? Quel message?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9788CB5-56B6-4115-A192-56C96E59BCF0}"/>
              </a:ext>
            </a:extLst>
          </p:cNvPr>
          <p:cNvSpPr txBox="1"/>
          <p:nvPr/>
        </p:nvSpPr>
        <p:spPr>
          <a:xfrm>
            <a:off x="6342112" y="1803644"/>
            <a:ext cx="2128953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 illustration?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0204212-E2E0-4234-BDBF-19EDDA5C334F}"/>
              </a:ext>
            </a:extLst>
          </p:cNvPr>
          <p:cNvSpPr/>
          <p:nvPr/>
        </p:nvSpPr>
        <p:spPr>
          <a:xfrm>
            <a:off x="5229534" y="1887517"/>
            <a:ext cx="447304" cy="190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9546532-D222-4C6B-9FBC-D73430E291E7}"/>
              </a:ext>
            </a:extLst>
          </p:cNvPr>
          <p:cNvSpPr txBox="1"/>
          <p:nvPr/>
        </p:nvSpPr>
        <p:spPr>
          <a:xfrm>
            <a:off x="7951218" y="2303616"/>
            <a:ext cx="3251172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Nécessite-t-elle de prolonger la manipulation d’un oiseau?</a:t>
            </a:r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FC7010BF-6675-4C9C-939E-C87068E06C1A}"/>
              </a:ext>
            </a:extLst>
          </p:cNvPr>
          <p:cNvCxnSpPr>
            <a:stCxn id="11" idx="2"/>
            <a:endCxn id="13" idx="1"/>
          </p:cNvCxnSpPr>
          <p:nvPr/>
        </p:nvCxnSpPr>
        <p:spPr>
          <a:xfrm rot="16200000" flipH="1">
            <a:off x="7452000" y="2127564"/>
            <a:ext cx="453806" cy="5446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2B257758-1B31-4ADF-90BC-6C8B26DB8D69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9284208" y="2763574"/>
            <a:ext cx="1001490" cy="13742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C9EB48B0-E646-4400-BA98-CEC92044D281}"/>
              </a:ext>
            </a:extLst>
          </p:cNvPr>
          <p:cNvSpPr/>
          <p:nvPr/>
        </p:nvSpPr>
        <p:spPr>
          <a:xfrm>
            <a:off x="977729" y="1784288"/>
            <a:ext cx="431470" cy="40011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C3462A6-9F7E-4EC4-9E70-28099E0A706C}"/>
              </a:ext>
            </a:extLst>
          </p:cNvPr>
          <p:cNvSpPr/>
          <p:nvPr/>
        </p:nvSpPr>
        <p:spPr>
          <a:xfrm>
            <a:off x="5830099" y="1782464"/>
            <a:ext cx="431470" cy="40011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Graphique 4" descr="Colibri">
            <a:extLst>
              <a:ext uri="{FF2B5EF4-FFF2-40B4-BE49-F238E27FC236}">
                <a16:creationId xmlns:a16="http://schemas.microsoft.com/office/drawing/2014/main" id="{7F66A17C-55C3-48BA-B1B5-9EAAAFC75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2071" y="3559557"/>
            <a:ext cx="783759" cy="783759"/>
          </a:xfrm>
          <a:prstGeom prst="rect">
            <a:avLst/>
          </a:prstGeom>
        </p:spPr>
      </p:pic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50819B3B-7C74-482B-972F-386769E525BB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9097835" y="3951436"/>
            <a:ext cx="1489498" cy="1365215"/>
          </a:xfrm>
          <a:prstGeom prst="bentConnector3">
            <a:avLst>
              <a:gd name="adj1" fmla="val 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3.png">
            <a:extLst>
              <a:ext uri="{FF2B5EF4-FFF2-40B4-BE49-F238E27FC236}">
                <a16:creationId xmlns:a16="http://schemas.microsoft.com/office/drawing/2014/main" id="{09AD9900-ECC1-4B01-BB2B-3F5D44B1F3AD}"/>
              </a:ext>
            </a:extLst>
          </p:cNvPr>
          <p:cNvPicPr/>
          <p:nvPr/>
        </p:nvPicPr>
        <p:blipFill>
          <a:blip r:embed="rId6">
            <a:lum bright="70000" contrast="-70000"/>
          </a:blip>
          <a:srcRect t="11734" b="10977"/>
          <a:stretch>
            <a:fillRect/>
          </a:stretch>
        </p:blipFill>
        <p:spPr>
          <a:xfrm>
            <a:off x="10587333" y="4952926"/>
            <a:ext cx="553234" cy="727450"/>
          </a:xfrm>
          <a:prstGeom prst="rect">
            <a:avLst/>
          </a:prstGeom>
          <a:ln/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09DA923-4DDF-490C-A2C4-E7439D1D25CC}"/>
              </a:ext>
            </a:extLst>
          </p:cNvPr>
          <p:cNvSpPr txBox="1"/>
          <p:nvPr/>
        </p:nvSpPr>
        <p:spPr>
          <a:xfrm>
            <a:off x="9419713" y="3550422"/>
            <a:ext cx="7304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0702327-75D4-4C25-B1AA-A8238A11B16D}"/>
              </a:ext>
            </a:extLst>
          </p:cNvPr>
          <p:cNvSpPr txBox="1"/>
          <p:nvPr/>
        </p:nvSpPr>
        <p:spPr>
          <a:xfrm>
            <a:off x="9434758" y="4914105"/>
            <a:ext cx="7304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85D778C-608E-4D0C-9094-2DECF771BD4D}"/>
              </a:ext>
            </a:extLst>
          </p:cNvPr>
          <p:cNvSpPr txBox="1"/>
          <p:nvPr/>
        </p:nvSpPr>
        <p:spPr>
          <a:xfrm>
            <a:off x="609256" y="3177357"/>
            <a:ext cx="2128953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Calibri" panose="020F0502020204030204" pitchFamily="34" charset="0"/>
                <a:cs typeface="Calibri" panose="020F0502020204030204" pitchFamily="34" charset="0"/>
              </a:rPr>
              <a:t>Concrètement…</a:t>
            </a:r>
          </a:p>
        </p:txBody>
      </p:sp>
    </p:spTree>
    <p:extLst>
      <p:ext uri="{BB962C8B-B14F-4D97-AF65-F5344CB8AC3E}">
        <p14:creationId xmlns:p14="http://schemas.microsoft.com/office/powerpoint/2010/main" val="228459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>
            <a:extLst>
              <a:ext uri="{FF2B5EF4-FFF2-40B4-BE49-F238E27FC236}">
                <a16:creationId xmlns:a16="http://schemas.microsoft.com/office/drawing/2014/main" id="{55F4D0CB-15CB-4BA0-B994-7BBBE27BC768}"/>
              </a:ext>
            </a:extLst>
          </p:cNvPr>
          <p:cNvSpPr txBox="1"/>
          <p:nvPr/>
        </p:nvSpPr>
        <p:spPr>
          <a:xfrm>
            <a:off x="1905786" y="290371"/>
            <a:ext cx="8069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Comment agir?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150349-3478-4BB4-8CD4-F39D1AD29CF3}"/>
              </a:ext>
            </a:extLst>
          </p:cNvPr>
          <p:cNvSpPr txBox="1"/>
          <p:nvPr/>
        </p:nvSpPr>
        <p:spPr>
          <a:xfrm>
            <a:off x="1065363" y="1118365"/>
            <a:ext cx="10030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SECURITE </a:t>
            </a:r>
            <a:r>
              <a:rPr lang="fr-FR" sz="2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SECURITE</a:t>
            </a:r>
            <a:r>
              <a:rPr lang="fr-F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SECURITE</a:t>
            </a:r>
            <a:r>
              <a:rPr lang="fr-F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SECURITE</a:t>
            </a:r>
            <a:r>
              <a:rPr lang="fr-F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SECURITE</a:t>
            </a:r>
            <a:r>
              <a:rPr lang="fr-F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SECURITE</a:t>
            </a:r>
            <a:r>
              <a:rPr lang="fr-F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SECURITE</a:t>
            </a:r>
            <a:r>
              <a:rPr lang="fr-F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SECURITE</a:t>
            </a:r>
            <a:r>
              <a:rPr lang="fr-F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SECURITE</a:t>
            </a:r>
            <a:endParaRPr lang="fr-FR" sz="20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3.png">
            <a:extLst>
              <a:ext uri="{FF2B5EF4-FFF2-40B4-BE49-F238E27FC236}">
                <a16:creationId xmlns:a16="http://schemas.microsoft.com/office/drawing/2014/main" id="{87DCE61B-CB94-4375-8047-0F2D059B3E18}"/>
              </a:ext>
            </a:extLst>
          </p:cNvPr>
          <p:cNvPicPr/>
          <p:nvPr/>
        </p:nvPicPr>
        <p:blipFill>
          <a:blip r:embed="rId2">
            <a:lum bright="70000" contrast="-70000"/>
          </a:blip>
          <a:srcRect t="11734" b="10977"/>
          <a:stretch>
            <a:fillRect/>
          </a:stretch>
        </p:blipFill>
        <p:spPr>
          <a:xfrm>
            <a:off x="374554" y="889897"/>
            <a:ext cx="553234" cy="727450"/>
          </a:xfrm>
          <a:prstGeom prst="rect">
            <a:avLst/>
          </a:prstGeom>
          <a:ln/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385BE5B-7ADC-46C9-A295-688BB49BF9AD}"/>
              </a:ext>
            </a:extLst>
          </p:cNvPr>
          <p:cNvCxnSpPr>
            <a:cxnSpLocks/>
          </p:cNvCxnSpPr>
          <p:nvPr/>
        </p:nvCxnSpPr>
        <p:spPr>
          <a:xfrm>
            <a:off x="1163783" y="1579418"/>
            <a:ext cx="95240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D4CD207-B4AC-450D-930A-1142CB24B428}"/>
              </a:ext>
            </a:extLst>
          </p:cNvPr>
          <p:cNvCxnSpPr>
            <a:cxnSpLocks/>
          </p:cNvCxnSpPr>
          <p:nvPr/>
        </p:nvCxnSpPr>
        <p:spPr>
          <a:xfrm>
            <a:off x="1169734" y="1731818"/>
            <a:ext cx="95240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7885F68-A607-4F5B-88BC-6EDBBB16F451}"/>
              </a:ext>
            </a:extLst>
          </p:cNvPr>
          <p:cNvCxnSpPr>
            <a:cxnSpLocks/>
          </p:cNvCxnSpPr>
          <p:nvPr/>
        </p:nvCxnSpPr>
        <p:spPr>
          <a:xfrm>
            <a:off x="1171714" y="1884218"/>
            <a:ext cx="95240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F5145548-CA67-4425-981B-087A0E6CF2F8}"/>
              </a:ext>
            </a:extLst>
          </p:cNvPr>
          <p:cNvCxnSpPr>
            <a:cxnSpLocks/>
          </p:cNvCxnSpPr>
          <p:nvPr/>
        </p:nvCxnSpPr>
        <p:spPr>
          <a:xfrm>
            <a:off x="1177648" y="2036618"/>
            <a:ext cx="95240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BD1221B-46DF-400E-AAC8-C812312747B9}"/>
              </a:ext>
            </a:extLst>
          </p:cNvPr>
          <p:cNvCxnSpPr>
            <a:cxnSpLocks/>
          </p:cNvCxnSpPr>
          <p:nvPr/>
        </p:nvCxnSpPr>
        <p:spPr>
          <a:xfrm>
            <a:off x="1179621" y="2189018"/>
            <a:ext cx="95240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0E8573A-C6DA-4A36-8FB7-FD2DE554C5A0}"/>
              </a:ext>
            </a:extLst>
          </p:cNvPr>
          <p:cNvCxnSpPr>
            <a:cxnSpLocks/>
          </p:cNvCxnSpPr>
          <p:nvPr/>
        </p:nvCxnSpPr>
        <p:spPr>
          <a:xfrm>
            <a:off x="1181610" y="2341418"/>
            <a:ext cx="95240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6BE1604E-F41A-4D09-9FE0-4FEAD62F0C56}"/>
              </a:ext>
            </a:extLst>
          </p:cNvPr>
          <p:cNvSpPr txBox="1"/>
          <p:nvPr/>
        </p:nvSpPr>
        <p:spPr>
          <a:xfrm>
            <a:off x="4756608" y="3224566"/>
            <a:ext cx="224983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reste vigilant!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3B9DEEE-E1F4-4FE4-B511-4CE1E643C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44394" y="2699245"/>
            <a:ext cx="1588120" cy="137915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32F2300-B953-4F69-A0DD-C77ED2BA8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30534" y="2699244"/>
            <a:ext cx="1588120" cy="13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8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>
            <a:extLst>
              <a:ext uri="{FF2B5EF4-FFF2-40B4-BE49-F238E27FC236}">
                <a16:creationId xmlns:a16="http://schemas.microsoft.com/office/drawing/2014/main" id="{55F4D0CB-15CB-4BA0-B994-7BBBE27BC768}"/>
              </a:ext>
            </a:extLst>
          </p:cNvPr>
          <p:cNvSpPr txBox="1"/>
          <p:nvPr/>
        </p:nvSpPr>
        <p:spPr>
          <a:xfrm>
            <a:off x="1905786" y="290371"/>
            <a:ext cx="8069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Comment agir?</a:t>
            </a:r>
          </a:p>
        </p:txBody>
      </p:sp>
      <p:pic>
        <p:nvPicPr>
          <p:cNvPr id="20" name="image3.png">
            <a:extLst>
              <a:ext uri="{FF2B5EF4-FFF2-40B4-BE49-F238E27FC236}">
                <a16:creationId xmlns:a16="http://schemas.microsoft.com/office/drawing/2014/main" id="{87DCE61B-CB94-4375-8047-0F2D059B3E18}"/>
              </a:ext>
            </a:extLst>
          </p:cNvPr>
          <p:cNvPicPr/>
          <p:nvPr/>
        </p:nvPicPr>
        <p:blipFill>
          <a:blip r:embed="rId2">
            <a:lum bright="70000" contrast="-70000"/>
          </a:blip>
          <a:srcRect t="11734" b="10977"/>
          <a:stretch>
            <a:fillRect/>
          </a:stretch>
        </p:blipFill>
        <p:spPr>
          <a:xfrm>
            <a:off x="374554" y="889897"/>
            <a:ext cx="553234" cy="727450"/>
          </a:xfrm>
          <a:prstGeom prst="rect">
            <a:avLst/>
          </a:prstGeom>
          <a:ln/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8836753-B64C-4653-9F37-746332FAC5E5}"/>
              </a:ext>
            </a:extLst>
          </p:cNvPr>
          <p:cNvSpPr txBox="1"/>
          <p:nvPr/>
        </p:nvSpPr>
        <p:spPr>
          <a:xfrm>
            <a:off x="1037655" y="1118365"/>
            <a:ext cx="9206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ne baisse pas la garde et on assure la sécurité des oiseaux jusqu’à leur libération!</a:t>
            </a:r>
          </a:p>
        </p:txBody>
      </p:sp>
      <p:pic>
        <p:nvPicPr>
          <p:cNvPr id="3" name="Graphique 2" descr="Liste de vérification">
            <a:extLst>
              <a:ext uri="{FF2B5EF4-FFF2-40B4-BE49-F238E27FC236}">
                <a16:creationId xmlns:a16="http://schemas.microsoft.com/office/drawing/2014/main" id="{59BF492E-C65E-493E-9F79-F201AE314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9620" y="1852445"/>
            <a:ext cx="583667" cy="58366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4C060BD-290E-489F-841D-E9A232BDC9CD}"/>
              </a:ext>
            </a:extLst>
          </p:cNvPr>
          <p:cNvSpPr txBox="1"/>
          <p:nvPr/>
        </p:nvSpPr>
        <p:spPr>
          <a:xfrm>
            <a:off x="1974573" y="1975444"/>
            <a:ext cx="4026426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organise sa session de prises de vue</a:t>
            </a:r>
          </a:p>
        </p:txBody>
      </p:sp>
      <p:cxnSp>
        <p:nvCxnSpPr>
          <p:cNvPr id="5" name="Connecteur : en angle 4">
            <a:extLst>
              <a:ext uri="{FF2B5EF4-FFF2-40B4-BE49-F238E27FC236}">
                <a16:creationId xmlns:a16="http://schemas.microsoft.com/office/drawing/2014/main" id="{4B1982C8-3020-4C74-AAE0-B229790A8D16}"/>
              </a:ext>
            </a:extLst>
          </p:cNvPr>
          <p:cNvCxnSpPr>
            <a:cxnSpLocks/>
            <a:stCxn id="18" idx="2"/>
            <a:endCxn id="21" idx="1"/>
          </p:cNvCxnSpPr>
          <p:nvPr/>
        </p:nvCxnSpPr>
        <p:spPr>
          <a:xfrm rot="16200000" flipH="1">
            <a:off x="4015139" y="2317423"/>
            <a:ext cx="641635" cy="6963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72FCAA9-6C4C-4AAF-B5DD-627E9B834F00}"/>
              </a:ext>
            </a:extLst>
          </p:cNvPr>
          <p:cNvSpPr txBox="1"/>
          <p:nvPr/>
        </p:nvSpPr>
        <p:spPr>
          <a:xfrm>
            <a:off x="4684126" y="2801745"/>
            <a:ext cx="21639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Matos opérationnel</a:t>
            </a:r>
          </a:p>
        </p:txBody>
      </p: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7D4E6A8A-07BE-4AD2-892B-E8C9480BCAA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13163" y="2944824"/>
            <a:ext cx="641635" cy="6963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1162CC99-11BC-49DB-8FB6-01FAD50C7199}"/>
              </a:ext>
            </a:extLst>
          </p:cNvPr>
          <p:cNvSpPr txBox="1"/>
          <p:nvPr/>
        </p:nvSpPr>
        <p:spPr>
          <a:xfrm>
            <a:off x="4684126" y="3414911"/>
            <a:ext cx="23262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Equipe opérationnelle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0312D21-3080-4083-97AA-30162F25A36A}"/>
              </a:ext>
            </a:extLst>
          </p:cNvPr>
          <p:cNvSpPr txBox="1"/>
          <p:nvPr/>
        </p:nvSpPr>
        <p:spPr>
          <a:xfrm>
            <a:off x="4684125" y="4026071"/>
            <a:ext cx="37869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Baguage prioritaire sur séance photo</a:t>
            </a:r>
          </a:p>
        </p:txBody>
      </p:sp>
      <p:cxnSp>
        <p:nvCxnSpPr>
          <p:cNvPr id="36" name="Connecteur : en angle 35">
            <a:extLst>
              <a:ext uri="{FF2B5EF4-FFF2-40B4-BE49-F238E27FC236}">
                <a16:creationId xmlns:a16="http://schemas.microsoft.com/office/drawing/2014/main" id="{269253F2-C2C5-4E39-8E34-AC2467EBC3A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15152" y="3576194"/>
            <a:ext cx="641635" cy="6963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que 11" descr="Coche">
            <a:extLst>
              <a:ext uri="{FF2B5EF4-FFF2-40B4-BE49-F238E27FC236}">
                <a16:creationId xmlns:a16="http://schemas.microsoft.com/office/drawing/2014/main" id="{1796ECFE-5977-4D95-B149-60FB1A3A4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8104" y="2782218"/>
            <a:ext cx="371720" cy="371720"/>
          </a:xfrm>
          <a:prstGeom prst="rect">
            <a:avLst/>
          </a:prstGeom>
        </p:spPr>
      </p:pic>
      <p:pic>
        <p:nvPicPr>
          <p:cNvPr id="37" name="Graphique 36" descr="Coche">
            <a:extLst>
              <a:ext uri="{FF2B5EF4-FFF2-40B4-BE49-F238E27FC236}">
                <a16:creationId xmlns:a16="http://schemas.microsoft.com/office/drawing/2014/main" id="{792ED2AA-4C6B-4FCF-8D33-5121A5765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0400" y="3384295"/>
            <a:ext cx="371720" cy="371720"/>
          </a:xfrm>
          <a:prstGeom prst="rect">
            <a:avLst/>
          </a:prstGeom>
        </p:spPr>
      </p:pic>
      <p:pic>
        <p:nvPicPr>
          <p:cNvPr id="38" name="Graphique 37" descr="Coche">
            <a:extLst>
              <a:ext uri="{FF2B5EF4-FFF2-40B4-BE49-F238E27FC236}">
                <a16:creationId xmlns:a16="http://schemas.microsoft.com/office/drawing/2014/main" id="{22CAC4FB-603C-40A7-B3BE-D05517AF1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07730" y="3996849"/>
            <a:ext cx="371720" cy="3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39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1015</TotalTime>
  <Words>694</Words>
  <Application>Microsoft Office PowerPoint</Application>
  <PresentationFormat>Grand écran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 Black</vt:lpstr>
      <vt:lpstr>Calibri</vt:lpstr>
      <vt:lpstr>Calisto MT</vt:lpstr>
      <vt:lpstr>Trebuchet MS</vt:lpstr>
      <vt:lpstr>Wingdings</vt:lpstr>
      <vt:lpstr>Wingdings 2</vt:lpstr>
      <vt:lpstr>Ardoise</vt:lpstr>
      <vt:lpstr>Communication &amp; Réseaux sociaux</vt:lpstr>
      <vt:lpstr>La « Communication »</vt:lpstr>
      <vt:lpstr>La « Communication »</vt:lpstr>
      <vt:lpstr>Quels constats?</vt:lpstr>
      <vt:lpstr>Présentation PowerPoint</vt:lpstr>
      <vt:lpstr>L’impact de la capture et de la manipulation des oiseaux est documenté!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Cap Ornis Baguage 2021</dc:title>
  <dc:creator>Julien LAIGNEL</dc:creator>
  <cp:lastModifiedBy>Julien LAIGNEL</cp:lastModifiedBy>
  <cp:revision>120</cp:revision>
  <dcterms:created xsi:type="dcterms:W3CDTF">2022-03-03T08:55:45Z</dcterms:created>
  <dcterms:modified xsi:type="dcterms:W3CDTF">2023-09-06T10:27:09Z</dcterms:modified>
</cp:coreProperties>
</file>