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65" d="100"/>
          <a:sy n="165" d="100"/>
        </p:scale>
        <p:origin x="1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5A9C-7E23-49E4-B1DD-07727EAEF910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44BA-FEF2-43D1-A7D1-77824C4C88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36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5A9C-7E23-49E4-B1DD-07727EAEF910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44BA-FEF2-43D1-A7D1-77824C4C88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699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5A9C-7E23-49E4-B1DD-07727EAEF910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44BA-FEF2-43D1-A7D1-77824C4C88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78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5A9C-7E23-49E4-B1DD-07727EAEF910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44BA-FEF2-43D1-A7D1-77824C4C88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2724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5A9C-7E23-49E4-B1DD-07727EAEF910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44BA-FEF2-43D1-A7D1-77824C4C88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961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5A9C-7E23-49E4-B1DD-07727EAEF910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44BA-FEF2-43D1-A7D1-77824C4C88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3273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5A9C-7E23-49E4-B1DD-07727EAEF910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44BA-FEF2-43D1-A7D1-77824C4C88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962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5A9C-7E23-49E4-B1DD-07727EAEF910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44BA-FEF2-43D1-A7D1-77824C4C88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57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5A9C-7E23-49E4-B1DD-07727EAEF910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44BA-FEF2-43D1-A7D1-77824C4C88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8257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5A9C-7E23-49E4-B1DD-07727EAEF910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44BA-FEF2-43D1-A7D1-77824C4C88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2518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5A9C-7E23-49E4-B1DD-07727EAEF910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44BA-FEF2-43D1-A7D1-77824C4C88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649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35A9C-7E23-49E4-B1DD-07727EAEF910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B44BA-FEF2-43D1-A7D1-77824C4C88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7800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yrfid.co.uk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Contrôle automatique à la mangeoire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13570"/>
          </a:xfrm>
        </p:spPr>
        <p:txBody>
          <a:bodyPr>
            <a:normAutofit/>
          </a:bodyPr>
          <a:lstStyle/>
          <a:p>
            <a:r>
              <a:rPr lang="fr-FR" dirty="0"/>
              <a:t>Bilan d’une expérimentation de lectures de bagues RFID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algn="r"/>
            <a:r>
              <a:rPr lang="fr-FR" dirty="0"/>
              <a:t>Stéphane Jouaire</a:t>
            </a:r>
          </a:p>
        </p:txBody>
      </p:sp>
    </p:spTree>
    <p:extLst>
      <p:ext uri="{BB962C8B-B14F-4D97-AF65-F5344CB8AC3E}">
        <p14:creationId xmlns:p14="http://schemas.microsoft.com/office/powerpoint/2010/main" val="2083150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690465"/>
            <a:ext cx="10515600" cy="54864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b="1" dirty="0"/>
              <a:t>Relectures de  bagues, contrôles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Ce dispositif a permis 27 741 relectures de bagues pendant sa durée de fonctionnement du 9/11/2015 au 12/3/2016.</a:t>
            </a:r>
          </a:p>
          <a:p>
            <a:r>
              <a:rPr lang="fr-FR" dirty="0"/>
              <a:t>Mais certaines concernent le même oiseau qui est passé plusieurs fois de suite sur l’antenne</a:t>
            </a:r>
          </a:p>
          <a:p>
            <a:r>
              <a:rPr lang="fr-FR" dirty="0"/>
              <a:t>Ont été retenues les relectures :</a:t>
            </a:r>
          </a:p>
          <a:p>
            <a:pPr>
              <a:buFontTx/>
              <a:buChar char="-"/>
            </a:pPr>
            <a:r>
              <a:rPr lang="fr-FR" dirty="0"/>
              <a:t>Faites sur 2 antennes différentes</a:t>
            </a:r>
          </a:p>
          <a:p>
            <a:pPr>
              <a:buFontTx/>
              <a:buChar char="-"/>
            </a:pPr>
            <a:r>
              <a:rPr lang="fr-FR" dirty="0"/>
              <a:t>Faites sur la même antenne et séparées d’au moins 15s (arbitraire)</a:t>
            </a:r>
          </a:p>
        </p:txBody>
      </p:sp>
    </p:spTree>
    <p:extLst>
      <p:ext uri="{BB962C8B-B14F-4D97-AF65-F5344CB8AC3E}">
        <p14:creationId xmlns:p14="http://schemas.microsoft.com/office/powerpoint/2010/main" val="123484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718457"/>
            <a:ext cx="10515600" cy="54585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b="1" dirty="0"/>
              <a:t>Nombre d’individus contrôlés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Parmi les 99 oiseaux bagués 18 n’ont jamais été recontrôlés dont 7 mésanges charbonnières et 8 mésanges bleues.</a:t>
            </a:r>
          </a:p>
          <a:p>
            <a:r>
              <a:rPr lang="fr-FR" dirty="0"/>
              <a:t>En comparaison, les captures au filet effectuées jusqu’au mois de mars 2016 ont permis de contrôler seulement </a:t>
            </a:r>
            <a:r>
              <a:rPr lang="fr-FR" b="1" dirty="0">
                <a:solidFill>
                  <a:srgbClr val="FF0000"/>
                </a:solidFill>
              </a:rPr>
              <a:t>7</a:t>
            </a:r>
            <a:r>
              <a:rPr lang="fr-FR" dirty="0"/>
              <a:t> oiseaux (6 mésanges charbonnières et 1 mésange bleue). 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123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9539" y="373225"/>
            <a:ext cx="10515600" cy="54585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b="1" dirty="0"/>
              <a:t>Nombre de lectures par jour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24" y="1007220"/>
            <a:ext cx="11818276" cy="493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7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718457"/>
            <a:ext cx="10515600" cy="54585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b="1" dirty="0"/>
              <a:t>Nombre de lectures par jour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Tendance à diminuer au cours du temps</a:t>
            </a:r>
          </a:p>
          <a:p>
            <a:r>
              <a:rPr lang="fr-FR" dirty="0"/>
              <a:t>Très irrégulier :</a:t>
            </a:r>
          </a:p>
          <a:p>
            <a:pPr>
              <a:buFontTx/>
              <a:buChar char="-"/>
            </a:pPr>
            <a:r>
              <a:rPr lang="fr-FR" dirty="0"/>
              <a:t>Météo</a:t>
            </a:r>
          </a:p>
          <a:p>
            <a:pPr>
              <a:buFontTx/>
              <a:buChar char="-"/>
            </a:pPr>
            <a:r>
              <a:rPr lang="fr-FR" dirty="0"/>
              <a:t>Plus de graines dans la mangeoire</a:t>
            </a:r>
          </a:p>
          <a:p>
            <a:pPr>
              <a:buFontTx/>
              <a:buChar char="-"/>
            </a:pPr>
            <a:r>
              <a:rPr lang="fr-FR" dirty="0"/>
              <a:t>Dérangement (humain, chat, autre…)</a:t>
            </a:r>
          </a:p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697" y="192644"/>
            <a:ext cx="4766163" cy="392215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697" y="3236167"/>
            <a:ext cx="4572000" cy="3048000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2" t="22729" r="46633" b="38631"/>
          <a:stretch/>
        </p:blipFill>
        <p:spPr>
          <a:xfrm>
            <a:off x="7727646" y="1060569"/>
            <a:ext cx="3526102" cy="477428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53" t="49625" r="51444" b="41750"/>
          <a:stretch/>
        </p:blipFill>
        <p:spPr>
          <a:xfrm>
            <a:off x="7870168" y="2259022"/>
            <a:ext cx="3020745" cy="2591152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Ellipse 6"/>
          <p:cNvSpPr/>
          <p:nvPr/>
        </p:nvSpPr>
        <p:spPr>
          <a:xfrm>
            <a:off x="8986641" y="3178695"/>
            <a:ext cx="1008112" cy="9361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454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mph" presetSubtype="0" repeatCount="3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9539" y="373225"/>
            <a:ext cx="10515600" cy="616753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b="1" dirty="0"/>
              <a:t>Nombre de lectures par jour</a:t>
            </a:r>
          </a:p>
          <a:p>
            <a:r>
              <a:rPr lang="fr-FR" b="1" dirty="0"/>
              <a:t>Cas des mésanges charbonnières et bleues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Forte fluctuation dans le temps, schéma identique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30" y="1294657"/>
            <a:ext cx="11979770" cy="433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9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9539" y="373225"/>
            <a:ext cx="10515600" cy="616753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b="1" dirty="0"/>
              <a:t>Nombre d'individus différents fréquentant la mangeoire par jour</a:t>
            </a:r>
            <a:endParaRPr lang="fr-FR" dirty="0"/>
          </a:p>
          <a:p>
            <a:r>
              <a:rPr lang="fr-FR" b="1" dirty="0"/>
              <a:t>Cas des mésanges charbonnières et bleues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Fluctuation dans le temps, schéma identique</a:t>
            </a:r>
          </a:p>
          <a:p>
            <a:pPr marL="0" indent="0">
              <a:buNone/>
            </a:pPr>
            <a:r>
              <a:rPr lang="fr-FR" dirty="0"/>
              <a:t>Décroissance moins forte qu’attendue : fidélisation ? Oiseaux locaux ?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43" y="1354023"/>
            <a:ext cx="11072396" cy="419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7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9539" y="373225"/>
            <a:ext cx="10515600" cy="616753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b="1" dirty="0"/>
              <a:t>Nombre de visites par heure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 Afin de savoir quand les oiseaux viennent à la mangeoire, les lectures ont été groupées par heure.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Contre-intuitif : on s’attend à ce que les oiseaux viennent tôt le matin (compétition besoin nourriture/protection prédateur</a:t>
            </a:r>
          </a:p>
          <a:p>
            <a:pPr marL="0" indent="0">
              <a:buNone/>
            </a:pPr>
            <a:r>
              <a:rPr lang="fr-FR" dirty="0"/>
              <a:t>Les mésanges sont plus actives en milieu de journée !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277" y="1133768"/>
            <a:ext cx="6689920" cy="382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7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9539" y="373225"/>
            <a:ext cx="11076992" cy="616753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b="1" dirty="0"/>
              <a:t>Nombre de visites par heure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Problème : quand je bague je vois bien qu’il y a plus d’oiseaux le matin ???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Conclusion : c’est le dérangement qui provoque la baisse de fréquentation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56" y="1420569"/>
            <a:ext cx="7164126" cy="379277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959012" y="1548882"/>
            <a:ext cx="3629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Veille de captures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56" y="1420569"/>
            <a:ext cx="7528510" cy="396642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108302" y="2072102"/>
            <a:ext cx="28738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Jour de captures</a:t>
            </a:r>
            <a:br>
              <a:rPr lang="fr-FR" sz="2800" dirty="0"/>
            </a:br>
            <a:r>
              <a:rPr lang="fr-FR" sz="2800" dirty="0"/>
              <a:t>début 8h00</a:t>
            </a:r>
          </a:p>
          <a:p>
            <a:r>
              <a:rPr lang="fr-FR" sz="2800" dirty="0"/>
              <a:t>Fin 12h00</a:t>
            </a:r>
          </a:p>
        </p:txBody>
      </p:sp>
      <p:sp>
        <p:nvSpPr>
          <p:cNvPr id="9" name="Flèche : bas 8"/>
          <p:cNvSpPr/>
          <p:nvPr/>
        </p:nvSpPr>
        <p:spPr>
          <a:xfrm>
            <a:off x="3168303" y="2072102"/>
            <a:ext cx="265362" cy="195681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303" y="1451721"/>
            <a:ext cx="7493091" cy="394776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8229600" y="3582955"/>
            <a:ext cx="26219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Lendemain de captures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352938" y="2059611"/>
            <a:ext cx="2281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Fin des captures</a:t>
            </a:r>
          </a:p>
        </p:txBody>
      </p:sp>
    </p:spTree>
    <p:extLst>
      <p:ext uri="{BB962C8B-B14F-4D97-AF65-F5344CB8AC3E}">
        <p14:creationId xmlns:p14="http://schemas.microsoft.com/office/powerpoint/2010/main" val="197216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5" grpId="1"/>
      <p:bldP spid="8" grpId="0"/>
      <p:bldP spid="8" grpId="1"/>
      <p:bldP spid="9" grpId="0" animBg="1"/>
      <p:bldP spid="9" grpId="1" animBg="1"/>
      <p:bldP spid="11" grpId="0"/>
      <p:bldP spid="4" grpId="0"/>
      <p:bldP spid="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9539" y="373225"/>
            <a:ext cx="10515600" cy="616753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b="1" dirty="0"/>
              <a:t>Durée de séjour journalier à la mangeoire.</a:t>
            </a:r>
          </a:p>
          <a:p>
            <a:r>
              <a:rPr lang="fr-FR" dirty="0"/>
              <a:t> durée maximale de séjour = différence entre dernière visite enregistrée de la journée et première.</a:t>
            </a:r>
          </a:p>
          <a:p>
            <a:r>
              <a:rPr lang="fr-FR" dirty="0"/>
              <a:t> Ces durées ont groupées par tranche de 30 minutes.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Plupart des visites courtes : beaucoup font moins d’1/2h !</a:t>
            </a:r>
          </a:p>
          <a:p>
            <a:r>
              <a:rPr lang="fr-FR" dirty="0"/>
              <a:t>Médiane : environ 2h…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359" y="2203712"/>
            <a:ext cx="5169225" cy="3096079"/>
          </a:xfrm>
          <a:prstGeom prst="rect">
            <a:avLst/>
          </a:prstGeom>
        </p:spPr>
      </p:pic>
      <p:cxnSp>
        <p:nvCxnSpPr>
          <p:cNvPr id="4" name="Connecteur droit 3"/>
          <p:cNvCxnSpPr/>
          <p:nvPr/>
        </p:nvCxnSpPr>
        <p:spPr>
          <a:xfrm flipV="1">
            <a:off x="4348069" y="3051104"/>
            <a:ext cx="9331" cy="219600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4357400" y="3195734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Médiane</a:t>
            </a:r>
          </a:p>
        </p:txBody>
      </p:sp>
      <p:sp>
        <p:nvSpPr>
          <p:cNvPr id="7" name="Ellipse 6"/>
          <p:cNvSpPr/>
          <p:nvPr/>
        </p:nvSpPr>
        <p:spPr>
          <a:xfrm>
            <a:off x="3629613" y="3149079"/>
            <a:ext cx="391886" cy="187078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53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9539" y="373225"/>
            <a:ext cx="10515600" cy="6167534"/>
          </a:xfrm>
        </p:spPr>
        <p:txBody>
          <a:bodyPr>
            <a:normAutofit/>
          </a:bodyPr>
          <a:lstStyle/>
          <a:p>
            <a:r>
              <a:rPr lang="fr-FR" b="1" dirty="0"/>
              <a:t>Durée de stationnement</a:t>
            </a:r>
            <a:endParaRPr lang="fr-FR" dirty="0"/>
          </a:p>
          <a:p>
            <a:r>
              <a:rPr lang="fr-FR" dirty="0"/>
              <a:t> début des captures électroniques 9/11/2015, fin le 12/03/2016 soit 125 jours plus tard</a:t>
            </a:r>
          </a:p>
          <a:p>
            <a:r>
              <a:rPr lang="fr-FR" dirty="0"/>
              <a:t>Forte diminution au début :</a:t>
            </a:r>
            <a:br>
              <a:rPr lang="fr-FR" dirty="0"/>
            </a:br>
            <a:r>
              <a:rPr lang="fr-FR" dirty="0"/>
              <a:t>oiseaux de passage</a:t>
            </a:r>
          </a:p>
          <a:p>
            <a:r>
              <a:rPr lang="fr-FR" dirty="0"/>
              <a:t>Stagnation : oiseaux qui </a:t>
            </a:r>
            <a:br>
              <a:rPr lang="fr-FR" dirty="0"/>
            </a:br>
            <a:r>
              <a:rPr lang="fr-FR" dirty="0"/>
              <a:t>hivernent autour de la </a:t>
            </a:r>
            <a:br>
              <a:rPr lang="fr-FR" dirty="0"/>
            </a:br>
            <a:r>
              <a:rPr lang="fr-FR" dirty="0"/>
              <a:t>mangeoire</a:t>
            </a:r>
          </a:p>
          <a:p>
            <a:r>
              <a:rPr lang="fr-FR" dirty="0"/>
              <a:t>Fin de l’hiver : diminution </a:t>
            </a:r>
            <a:br>
              <a:rPr lang="fr-FR" dirty="0"/>
            </a:br>
            <a:r>
              <a:rPr lang="fr-FR" dirty="0"/>
              <a:t>du nombre d’oiseaux : </a:t>
            </a:r>
            <a:br>
              <a:rPr lang="fr-FR" dirty="0"/>
            </a:br>
            <a:r>
              <a:rPr lang="fr-FR" dirty="0"/>
              <a:t>dispersion printanière, </a:t>
            </a:r>
            <a:br>
              <a:rPr lang="fr-FR" dirty="0"/>
            </a:br>
            <a:r>
              <a:rPr lang="fr-FR" dirty="0"/>
              <a:t>nourriture à nouveau </a:t>
            </a:r>
            <a:br>
              <a:rPr lang="fr-FR" dirty="0"/>
            </a:br>
            <a:r>
              <a:rPr lang="fr-FR" dirty="0"/>
              <a:t>disponible dans la nature ?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941" y="1457591"/>
            <a:ext cx="6609598" cy="446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7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475861"/>
            <a:ext cx="10515600" cy="5701102"/>
          </a:xfrm>
        </p:spPr>
        <p:txBody>
          <a:bodyPr>
            <a:normAutofit lnSpcReduction="10000"/>
          </a:bodyPr>
          <a:lstStyle/>
          <a:p>
            <a:r>
              <a:rPr lang="fr-FR" dirty="0"/>
              <a:t>Mésanges font partie des oiseaux les plus capturés à la mangeoire</a:t>
            </a:r>
          </a:p>
          <a:p>
            <a:r>
              <a:rPr lang="fr-FR" dirty="0"/>
              <a:t>Contrôles visuels : beaucoup d’oiseaux déjà bagués reviennent à la mangeoire</a:t>
            </a:r>
          </a:p>
          <a:p>
            <a:r>
              <a:rPr lang="fr-FR" dirty="0"/>
              <a:t>MAIS : taux d’autocontrôles faibles par capture au filet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Comment augmenter obtenir plus d’informations sur ces oiseaux sans rajouter de sessions de capture au filet 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SOLUTION : système de contrôle automatique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METHODE : lecture automatique d’une bague équipée d’un transpondeur RFID</a:t>
            </a:r>
          </a:p>
        </p:txBody>
      </p:sp>
    </p:spTree>
    <p:extLst>
      <p:ext uri="{BB962C8B-B14F-4D97-AF65-F5344CB8AC3E}">
        <p14:creationId xmlns:p14="http://schemas.microsoft.com/office/powerpoint/2010/main" val="87170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000" b="1" dirty="0"/>
              <a:t>Merci de votre attention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Des questions ?</a:t>
            </a:r>
          </a:p>
        </p:txBody>
      </p:sp>
      <p:pic>
        <p:nvPicPr>
          <p:cNvPr id="4" name="RECORD_2015_11_10_13_06_3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80424" y="2782094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8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4184" y="645484"/>
            <a:ext cx="10515600" cy="5915607"/>
          </a:xfrm>
        </p:spPr>
        <p:txBody>
          <a:bodyPr>
            <a:normAutofit lnSpcReduction="10000"/>
          </a:bodyPr>
          <a:lstStyle/>
          <a:p>
            <a:r>
              <a:rPr lang="fr-FR" dirty="0"/>
              <a:t>RFID : acronyme Radio </a:t>
            </a:r>
            <a:r>
              <a:rPr lang="fr-FR" dirty="0" err="1"/>
              <a:t>Frequency</a:t>
            </a:r>
            <a:r>
              <a:rPr lang="fr-FR" dirty="0"/>
              <a:t> Identification ou identification par radiofréquence en français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Le lecteur fourni de l’énergie au transpondeur sous forme d’ondes électromagnétiques</a:t>
            </a:r>
          </a:p>
          <a:p>
            <a:r>
              <a:rPr lang="fr-FR" dirty="0"/>
              <a:t>Cette énergie alimente le Circuit Intégré du transpondeur</a:t>
            </a:r>
          </a:p>
          <a:p>
            <a:r>
              <a:rPr lang="fr-FR" dirty="0"/>
              <a:t>En retour le transpondeur émet des ondes électromagnétiques portant le numéro unique stocké dans la mémoire du C.I. </a:t>
            </a:r>
          </a:p>
          <a:p>
            <a:r>
              <a:rPr lang="fr-FR" dirty="0"/>
              <a:t>Ce numéro est lu par le lecteur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54" y="1444558"/>
            <a:ext cx="4063492" cy="215873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471810" y="2261125"/>
            <a:ext cx="1903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Transpondeur  ou Tag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533647" y="2415014"/>
            <a:ext cx="1530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Lecteur</a:t>
            </a:r>
          </a:p>
        </p:txBody>
      </p:sp>
    </p:spTree>
    <p:extLst>
      <p:ext uri="{BB962C8B-B14F-4D97-AF65-F5344CB8AC3E}">
        <p14:creationId xmlns:p14="http://schemas.microsoft.com/office/powerpoint/2010/main" val="143681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938596" y="513732"/>
            <a:ext cx="10515600" cy="4351338"/>
          </a:xfrm>
        </p:spPr>
        <p:txBody>
          <a:bodyPr/>
          <a:lstStyle/>
          <a:p>
            <a:r>
              <a:rPr lang="fr-FR" dirty="0"/>
              <a:t>Solution retenue : si possible pas trop onéreuse et adaptée (beaucoup de lecteurs n’enregistrent pas la date et l’heure !)</a:t>
            </a:r>
          </a:p>
          <a:p>
            <a:r>
              <a:rPr lang="fr-FR" dirty="0"/>
              <a:t>Dans la catégorie DIY : la carte ARDUINO (60€ environ tout compris)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" t="17338" b="22500"/>
          <a:stretch/>
        </p:blipFill>
        <p:spPr bwMode="auto">
          <a:xfrm>
            <a:off x="2119505" y="2025639"/>
            <a:ext cx="6935256" cy="3759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Légende à une bordure 2 4"/>
          <p:cNvSpPr/>
          <p:nvPr/>
        </p:nvSpPr>
        <p:spPr>
          <a:xfrm flipH="1">
            <a:off x="174523" y="3076658"/>
            <a:ext cx="1466880" cy="737668"/>
          </a:xfrm>
          <a:prstGeom prst="accentCallout2">
            <a:avLst>
              <a:gd name="adj1" fmla="val 18750"/>
              <a:gd name="adj2" fmla="val -8333"/>
              <a:gd name="adj3" fmla="val 21250"/>
              <a:gd name="adj4" fmla="val -38406"/>
              <a:gd name="adj5" fmla="val 85000"/>
              <a:gd name="adj6" fmla="val -94493"/>
            </a:avLst>
          </a:prstGeom>
          <a:noFill/>
          <a:ln w="3810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fr-F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Antenne</a:t>
            </a:r>
          </a:p>
        </p:txBody>
      </p:sp>
      <p:sp>
        <p:nvSpPr>
          <p:cNvPr id="10" name="Légende à une bordure 2 6"/>
          <p:cNvSpPr/>
          <p:nvPr/>
        </p:nvSpPr>
        <p:spPr>
          <a:xfrm flipH="1">
            <a:off x="939622" y="5176401"/>
            <a:ext cx="2359763" cy="1217151"/>
          </a:xfrm>
          <a:prstGeom prst="accentCallout2">
            <a:avLst>
              <a:gd name="adj1" fmla="val 18750"/>
              <a:gd name="adj2" fmla="val -8333"/>
              <a:gd name="adj3" fmla="val 21250"/>
              <a:gd name="adj4" fmla="val -38406"/>
              <a:gd name="adj5" fmla="val -2148"/>
              <a:gd name="adj6" fmla="val -59880"/>
            </a:avLst>
          </a:prstGeom>
          <a:noFill/>
          <a:ln w="3810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fr-F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Transpondeur </a:t>
            </a:r>
            <a:br>
              <a:rPr lang="fr-F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test = porte clé</a:t>
            </a:r>
          </a:p>
        </p:txBody>
      </p:sp>
      <p:sp>
        <p:nvSpPr>
          <p:cNvPr id="11" name="Légende à une bordure 2 9"/>
          <p:cNvSpPr/>
          <p:nvPr/>
        </p:nvSpPr>
        <p:spPr>
          <a:xfrm>
            <a:off x="9859533" y="3076658"/>
            <a:ext cx="2072765" cy="1657295"/>
          </a:xfrm>
          <a:prstGeom prst="accentCallout2">
            <a:avLst>
              <a:gd name="adj1" fmla="val 18750"/>
              <a:gd name="adj2" fmla="val -8333"/>
              <a:gd name="adj3" fmla="val 21250"/>
              <a:gd name="adj4" fmla="val -38406"/>
              <a:gd name="adj5" fmla="val 80833"/>
              <a:gd name="adj6" fmla="val -66801"/>
            </a:avLst>
          </a:prstGeom>
          <a:ln w="38100"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Carte mémoire de stockage SD</a:t>
            </a:r>
          </a:p>
        </p:txBody>
      </p:sp>
      <p:sp>
        <p:nvSpPr>
          <p:cNvPr id="12" name="Légende à une bordure 2 10"/>
          <p:cNvSpPr/>
          <p:nvPr/>
        </p:nvSpPr>
        <p:spPr>
          <a:xfrm>
            <a:off x="9306074" y="5176401"/>
            <a:ext cx="2885926" cy="1588444"/>
          </a:xfrm>
          <a:prstGeom prst="accentCallout2">
            <a:avLst>
              <a:gd name="adj1" fmla="val 54582"/>
              <a:gd name="adj2" fmla="val -6070"/>
              <a:gd name="adj3" fmla="val 51208"/>
              <a:gd name="adj4" fmla="val -34850"/>
              <a:gd name="adj5" fmla="val 10814"/>
              <a:gd name="adj6" fmla="val -61382"/>
            </a:avLst>
          </a:prstGeom>
          <a:ln w="3810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Carte électronique </a:t>
            </a:r>
            <a:r>
              <a:rPr lang="fr-FR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arduino</a:t>
            </a:r>
            <a:r>
              <a:rPr lang="fr-F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UNO pour piloter l'ensemble</a:t>
            </a:r>
          </a:p>
        </p:txBody>
      </p:sp>
    </p:spTree>
    <p:extLst>
      <p:ext uri="{BB962C8B-B14F-4D97-AF65-F5344CB8AC3E}">
        <p14:creationId xmlns:p14="http://schemas.microsoft.com/office/powerpoint/2010/main" val="262666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8241" y="621976"/>
            <a:ext cx="10515600" cy="469706"/>
          </a:xfrm>
        </p:spPr>
        <p:txBody>
          <a:bodyPr>
            <a:normAutofit lnSpcReduction="10000"/>
          </a:bodyPr>
          <a:lstStyle/>
          <a:p>
            <a:r>
              <a:rPr lang="fr-FR" dirty="0"/>
              <a:t>Installation sur la mangeoire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103" y="1295858"/>
            <a:ext cx="5356956" cy="4369856"/>
          </a:xfrm>
          <a:prstGeom prst="rect">
            <a:avLst/>
          </a:prstGeo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6635620" y="1305189"/>
            <a:ext cx="4682412" cy="3919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4 lecteurs sur la mangeoire</a:t>
            </a:r>
          </a:p>
          <a:p>
            <a:r>
              <a:rPr lang="fr-FR" dirty="0"/>
              <a:t>Optimisation des lectures :</a:t>
            </a:r>
          </a:p>
          <a:p>
            <a:pPr>
              <a:buFontTx/>
              <a:buChar char="-"/>
            </a:pPr>
            <a:r>
              <a:rPr lang="fr-FR" dirty="0"/>
              <a:t>Installation d’une planche sur les antennes</a:t>
            </a:r>
          </a:p>
          <a:p>
            <a:pPr>
              <a:buFontTx/>
              <a:buChar char="-"/>
            </a:pPr>
            <a:r>
              <a:rPr lang="fr-FR" dirty="0"/>
              <a:t>Installation d’une planchette de séparation pour optimiser les lectures</a:t>
            </a:r>
          </a:p>
          <a:p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067" y="1305188"/>
            <a:ext cx="5696280" cy="4360525"/>
          </a:xfrm>
          <a:prstGeom prst="rect">
            <a:avLst/>
          </a:prstGeom>
        </p:spPr>
      </p:pic>
      <p:pic>
        <p:nvPicPr>
          <p:cNvPr id="8" name="RECORD_2015_11_10_10_48_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6800" y="22098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2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>
                <p:cTn id="4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765110"/>
            <a:ext cx="10515600" cy="5411853"/>
          </a:xfrm>
        </p:spPr>
        <p:txBody>
          <a:bodyPr/>
          <a:lstStyle/>
          <a:p>
            <a:r>
              <a:rPr lang="fr-FR" dirty="0"/>
              <a:t>Choix du transpondeur :</a:t>
            </a:r>
          </a:p>
          <a:p>
            <a:pPr>
              <a:buFontTx/>
              <a:buChar char="-"/>
            </a:pPr>
            <a:r>
              <a:rPr lang="fr-FR" dirty="0"/>
              <a:t>Dans la série DIY </a:t>
            </a:r>
            <a:r>
              <a:rPr lang="fr-FR" dirty="0" err="1"/>
              <a:t>again</a:t>
            </a:r>
            <a:r>
              <a:rPr lang="fr-FR" dirty="0"/>
              <a:t>… d’après le site animalmigration.org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r>
              <a:rPr lang="fr-FR" dirty="0"/>
              <a:t>Pas pour moi… peut être un jour mais pas cette fois !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769057"/>
            <a:ext cx="3810000" cy="32639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0" y="1769057"/>
            <a:ext cx="3175000" cy="3048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6" y="1823209"/>
            <a:ext cx="4023472" cy="294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8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121" y="3049545"/>
            <a:ext cx="5196283" cy="3654097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503852"/>
            <a:ext cx="10515600" cy="5411853"/>
          </a:xfrm>
        </p:spPr>
        <p:txBody>
          <a:bodyPr/>
          <a:lstStyle/>
          <a:p>
            <a:r>
              <a:rPr lang="fr-FR" dirty="0"/>
              <a:t>Choix du transpondeur :</a:t>
            </a:r>
          </a:p>
          <a:p>
            <a:pPr>
              <a:buFontTx/>
              <a:buChar char="-"/>
            </a:pPr>
            <a:r>
              <a:rPr lang="fr-FR" dirty="0"/>
              <a:t>Recherche sur internet </a:t>
            </a:r>
            <a:r>
              <a:rPr lang="fr-FR" dirty="0">
                <a:hlinkClick r:id="rId3"/>
              </a:rPr>
              <a:t>http://www.buyrfid.co.uk/</a:t>
            </a: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r>
              <a:rPr lang="fr-FR" dirty="0"/>
              <a:t>Bague prête à poser mais 215£ (250€) les 100 bagues 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692" y="1482877"/>
            <a:ext cx="1143000" cy="1143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89" y="1538863"/>
            <a:ext cx="4220178" cy="100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0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475861"/>
            <a:ext cx="10515600" cy="5701102"/>
          </a:xfrm>
        </p:spPr>
        <p:txBody>
          <a:bodyPr/>
          <a:lstStyle/>
          <a:p>
            <a:pPr marL="0" indent="0">
              <a:buNone/>
            </a:pPr>
            <a:r>
              <a:rPr lang="fr-FR" sz="3600" dirty="0"/>
              <a:t>Résultats</a:t>
            </a:r>
          </a:p>
          <a:p>
            <a:pPr marL="0" indent="0">
              <a:buNone/>
            </a:pPr>
            <a:r>
              <a:rPr lang="fr-FR" sz="3200" dirty="0"/>
              <a:t>Exemple de fichier obtenu : </a:t>
            </a:r>
          </a:p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endParaRPr lang="fr-FR" sz="3600" dirty="0"/>
          </a:p>
          <a:p>
            <a:pPr marL="0" indent="0">
              <a:buNone/>
            </a:pPr>
            <a:endParaRPr lang="fr-FR" sz="3600" dirty="0"/>
          </a:p>
          <a:p>
            <a:pPr marL="0" indent="0">
              <a:buNone/>
            </a:pPr>
            <a:endParaRPr lang="fr-FR" sz="3600" dirty="0"/>
          </a:p>
          <a:p>
            <a:pPr marL="0" indent="0">
              <a:buNone/>
            </a:pPr>
            <a:endParaRPr lang="fr-FR" sz="3600" dirty="0"/>
          </a:p>
          <a:p>
            <a:pPr marL="0" indent="0">
              <a:buNone/>
            </a:pPr>
            <a:endParaRPr lang="fr-FR" sz="3600" dirty="0"/>
          </a:p>
          <a:p>
            <a:pPr marL="0" indent="0">
              <a:buNone/>
            </a:pPr>
            <a:r>
              <a:rPr lang="fr-FR" dirty="0"/>
              <a:t>Identifiant 	Date 		Heure     N° du détecteur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832" y="1614197"/>
            <a:ext cx="8584335" cy="371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4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615820"/>
            <a:ext cx="10853057" cy="556114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b="1" dirty="0"/>
              <a:t>Espèces baguées </a:t>
            </a:r>
            <a:endParaRPr lang="fr-FR" dirty="0"/>
          </a:p>
          <a:p>
            <a:r>
              <a:rPr lang="fr-FR" dirty="0"/>
              <a:t>99 oiseaux ont été équipés d’une bague munie d’un transpondeur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Pour les mésanges charbonnières : 23 femelles et 46 mâles (1/3 ; 2/3).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921154"/>
              </p:ext>
            </p:extLst>
          </p:nvPr>
        </p:nvGraphicFramePr>
        <p:xfrm>
          <a:off x="2957804" y="1688841"/>
          <a:ext cx="5906278" cy="27696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88158">
                  <a:extLst>
                    <a:ext uri="{9D8B030D-6E8A-4147-A177-3AD203B41FA5}">
                      <a16:colId xmlns:a16="http://schemas.microsoft.com/office/drawing/2014/main" xmlns="" val="2875965479"/>
                    </a:ext>
                  </a:extLst>
                </a:gridCol>
                <a:gridCol w="1218120">
                  <a:extLst>
                    <a:ext uri="{9D8B030D-6E8A-4147-A177-3AD203B41FA5}">
                      <a16:colId xmlns:a16="http://schemas.microsoft.com/office/drawing/2014/main" xmlns="" val="2617078858"/>
                    </a:ext>
                  </a:extLst>
                </a:gridCol>
              </a:tblGrid>
              <a:tr h="5539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Espèce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Effectif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11278329"/>
                  </a:ext>
                </a:extLst>
              </a:tr>
              <a:tr h="5539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Mésange nonnette PAPALU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7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03700583"/>
                  </a:ext>
                </a:extLst>
              </a:tr>
              <a:tr h="5539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Mésange boréale PARNUS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2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50786546"/>
                  </a:ext>
                </a:extLst>
              </a:tr>
              <a:tr h="5539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Mésange bleue PARCAE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21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57458829"/>
                  </a:ext>
                </a:extLst>
              </a:tr>
              <a:tr h="5539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Mésange charbonnière PARMAJ</a:t>
                      </a:r>
                      <a:endParaRPr lang="fr-F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69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64900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80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3390</TotalTime>
  <Words>541</Words>
  <Application>Microsoft Office PowerPoint</Application>
  <PresentationFormat>Grand écran</PresentationFormat>
  <Paragraphs>174</Paragraphs>
  <Slides>20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Thème Office</vt:lpstr>
      <vt:lpstr>Contrôle automatique à la mangeoire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de votre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Contrôle automatique à la mangeoire</dc:title>
  <dc:creator>Stéphane JOUAIRE</dc:creator>
  <cp:lastModifiedBy>Olivier DEHORTER</cp:lastModifiedBy>
  <cp:revision>24</cp:revision>
  <dcterms:created xsi:type="dcterms:W3CDTF">2017-03-08T07:13:27Z</dcterms:created>
  <dcterms:modified xsi:type="dcterms:W3CDTF">2017-03-16T07:35:40Z</dcterms:modified>
</cp:coreProperties>
</file>